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6" r:id="rId3"/>
    <p:sldId id="370" r:id="rId4"/>
    <p:sldId id="371" r:id="rId5"/>
    <p:sldId id="383" r:id="rId6"/>
    <p:sldId id="385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80" r:id="rId15"/>
    <p:sldId id="379" r:id="rId16"/>
    <p:sldId id="381" r:id="rId17"/>
    <p:sldId id="384" r:id="rId18"/>
    <p:sldId id="382" r:id="rId19"/>
    <p:sldId id="367" r:id="rId20"/>
    <p:sldId id="368" r:id="rId21"/>
    <p:sldId id="369" r:id="rId22"/>
  </p:sldIdLst>
  <p:sldSz cx="12192000" cy="6858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Montserrat ExtraBold" panose="020F0502020204030204" pitchFamily="34" charset="0"/>
      <p:bold r:id="rId33"/>
      <p:italic r:id="rId34"/>
      <p:boldItalic r:id="rId35"/>
    </p:embeddedFont>
    <p:embeddedFont>
      <p:font typeface="Montserrat SemiBold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7"/>
    <p:restoredTop sz="94767"/>
  </p:normalViewPr>
  <p:slideViewPr>
    <p:cSldViewPr snapToGrid="0">
      <p:cViewPr varScale="1">
        <p:scale>
          <a:sx n="104" d="100"/>
          <a:sy n="104" d="100"/>
        </p:scale>
        <p:origin x="240" y="392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1/14/25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0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3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Expressions and Datatypes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2" y="5624764"/>
            <a:ext cx="2490507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A64F574-FF08-DFEB-596C-DB270EC4F90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Expressions and Datatypes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916440E-05FF-59DC-5F87-674F82EF0CA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Expressions and Datatypes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2F80E97D-A8A2-1242-E980-86A5F1145F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5114" y="256449"/>
            <a:ext cx="667811" cy="6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3A9AE36-BF8E-4748-6E3D-915F92CC6D2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Expressions and Datatypes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wi/getting_hel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lzumeus.com/2010/06/17/falsehoods-programmers-believe-about-nam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wi/getting_hel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Expressions and Datatypes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</a:t>
            </a: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song right now?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6" name="Picture 5" descr="Ask questions on sli.do with code #cse121">
            <a:extLst>
              <a:ext uri="{FF2B5EF4-FFF2-40B4-BE49-F238E27FC236}">
                <a16:creationId xmlns:a16="http://schemas.microsoft.com/office/drawing/2014/main" id="{1FE3C98D-A2C4-A944-82C1-DE2A09A20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0" y="5552829"/>
            <a:ext cx="1282700" cy="1282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in “little steps”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605B7C-59B4-51A2-C491-C9D17140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02280" cy="280733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+ 2 * 4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811B0188-46AA-C2B4-D246-6F6C637B5632}"/>
              </a:ext>
            </a:extLst>
          </p:cNvPr>
          <p:cNvSpPr/>
          <p:nvPr/>
        </p:nvSpPr>
        <p:spPr>
          <a:xfrm rot="5400000">
            <a:off x="2804160" y="2052688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CA3CF-00E0-F2B6-FC10-1E9CFE572067}"/>
              </a:ext>
            </a:extLst>
          </p:cNvPr>
          <p:cNvSpPr txBox="1"/>
          <p:nvPr/>
        </p:nvSpPr>
        <p:spPr>
          <a:xfrm>
            <a:off x="258699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8</a:t>
            </a:r>
            <a:endParaRPr lang="en-US" sz="36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473C7D34-AEA1-ED14-CEEE-629B6E85EC3D}"/>
              </a:ext>
            </a:extLst>
          </p:cNvPr>
          <p:cNvSpPr/>
          <p:nvPr/>
        </p:nvSpPr>
        <p:spPr>
          <a:xfrm rot="5400000">
            <a:off x="2065020" y="269123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CC071-FFAB-20B0-C0D2-40086C3AFACB}"/>
              </a:ext>
            </a:extLst>
          </p:cNvPr>
          <p:cNvSpPr txBox="1"/>
          <p:nvPr/>
        </p:nvSpPr>
        <p:spPr>
          <a:xfrm>
            <a:off x="184785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13</a:t>
            </a:r>
            <a:endParaRPr lang="en-US" sz="3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ED5D65-C203-8F39-530F-A7013D5A137F}"/>
              </a:ext>
            </a:extLst>
          </p:cNvPr>
          <p:cNvSpPr txBox="1">
            <a:spLocks/>
          </p:cNvSpPr>
          <p:nvPr/>
        </p:nvSpPr>
        <p:spPr>
          <a:xfrm>
            <a:off x="4594860" y="1825625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+ 2 / 3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0D06F896-B41F-6AF4-C3FC-15F243E5C354}"/>
              </a:ext>
            </a:extLst>
          </p:cNvPr>
          <p:cNvSpPr/>
          <p:nvPr/>
        </p:nvSpPr>
        <p:spPr>
          <a:xfrm rot="5400000">
            <a:off x="6477000" y="204184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E7F8A-4591-30E8-B071-A84A44083DFE}"/>
              </a:ext>
            </a:extLst>
          </p:cNvPr>
          <p:cNvSpPr txBox="1"/>
          <p:nvPr/>
        </p:nvSpPr>
        <p:spPr>
          <a:xfrm>
            <a:off x="629793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0</a:t>
            </a:r>
            <a:endParaRPr lang="en-US" sz="3600" dirty="0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F9E364AC-4361-A71D-E196-8F98B0FFF514}"/>
              </a:ext>
            </a:extLst>
          </p:cNvPr>
          <p:cNvSpPr/>
          <p:nvPr/>
        </p:nvSpPr>
        <p:spPr>
          <a:xfrm rot="5400000">
            <a:off x="5760720" y="2691232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2A8D4-F5B0-075F-A9D4-70A102D46FED}"/>
              </a:ext>
            </a:extLst>
          </p:cNvPr>
          <p:cNvSpPr txBox="1"/>
          <p:nvPr/>
        </p:nvSpPr>
        <p:spPr>
          <a:xfrm>
            <a:off x="560451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237A9-08A5-201F-3536-70D3521A617A}"/>
              </a:ext>
            </a:extLst>
          </p:cNvPr>
          <p:cNvSpPr txBox="1">
            <a:spLocks/>
          </p:cNvSpPr>
          <p:nvPr/>
        </p:nvSpPr>
        <p:spPr>
          <a:xfrm>
            <a:off x="8351520" y="1897163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6 * 5 % 7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35BCAB46-5DB9-ED26-41AA-E30C2EEC0A24}"/>
              </a:ext>
            </a:extLst>
          </p:cNvPr>
          <p:cNvSpPr/>
          <p:nvPr/>
        </p:nvSpPr>
        <p:spPr>
          <a:xfrm rot="5400000">
            <a:off x="9288780" y="213712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62D06-EF7B-C71D-0B88-D90A711231E1}"/>
              </a:ext>
            </a:extLst>
          </p:cNvPr>
          <p:cNvSpPr txBox="1"/>
          <p:nvPr/>
        </p:nvSpPr>
        <p:spPr>
          <a:xfrm>
            <a:off x="9071610" y="27518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30</a:t>
            </a:r>
            <a:endParaRPr lang="en-US" sz="3600" dirty="0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4D1D0BA8-5905-855F-78D3-B9AE9C0ED6AA}"/>
              </a:ext>
            </a:extLst>
          </p:cNvPr>
          <p:cNvSpPr/>
          <p:nvPr/>
        </p:nvSpPr>
        <p:spPr>
          <a:xfrm rot="5400000">
            <a:off x="10027920" y="273098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9B4A0-8BA7-15D6-D608-55C06B56D7A4}"/>
              </a:ext>
            </a:extLst>
          </p:cNvPr>
          <p:cNvSpPr txBox="1"/>
          <p:nvPr/>
        </p:nvSpPr>
        <p:spPr>
          <a:xfrm>
            <a:off x="9852660" y="3649656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4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63FF-8666-F5AD-F519-8A1CAF30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Recap: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F374-B384-DB97-4ADD-6F6791142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When mixing types in an expression, Java will </a:t>
            </a:r>
            <a:r>
              <a:rPr lang="en-US" u="sng" dirty="0"/>
              <a:t>convert</a:t>
            </a:r>
            <a:r>
              <a:rPr lang="en-US" dirty="0"/>
              <a:t> one type to the other and then perform the operation “normally”.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Some conversions are straightforward:</a:t>
            </a: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2800" dirty="0"/>
              <a:t>)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and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US" sz="2800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800" dirty="0"/>
              <a:t>So, Java does these for you! (is this good? controversial!)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FFA7-1E25-D6B9-6252-71ABF4E69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CB80-9765-8318-0C4F-BA765CFB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DBAE-1057-D173-6831-474FE266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Conversions (Gone Wrong!!)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0CE3-B4CD-B27F-35B0-4575D3A76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/>
              <a:t>Other conversions are “lossy”, because you </a:t>
            </a:r>
            <a:r>
              <a:rPr lang="en-US" sz="2800" u="sng" dirty="0"/>
              <a:t>lose</a:t>
            </a:r>
            <a:r>
              <a:rPr lang="en-US" sz="2800" dirty="0"/>
              <a:t> data.</a:t>
            </a:r>
            <a:endParaRPr lang="en-US" dirty="0"/>
          </a:p>
          <a:p>
            <a:r>
              <a:rPr lang="en-US" dirty="0"/>
              <a:t>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.g. to make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3.14</a:t>
            </a:r>
            <a:r>
              <a:rPr lang="en-US" sz="2800" dirty="0"/>
              <a:t>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, you’d probably pick either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/>
              <a:t> or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/>
              <a:t> – but either one loses data</a:t>
            </a:r>
          </a:p>
          <a:p>
            <a:r>
              <a:rPr lang="en-US" sz="2800" dirty="0"/>
              <a:t>Java won’t do this automatically for you – you need to “ask”.</a:t>
            </a:r>
          </a:p>
          <a:p>
            <a:pPr lvl="1"/>
            <a:r>
              <a:rPr lang="en-US" dirty="0"/>
              <a:t>called a </a:t>
            </a:r>
            <a:r>
              <a:rPr lang="en-US" b="1" dirty="0"/>
              <a:t>cast</a:t>
            </a:r>
            <a:r>
              <a:rPr lang="en-US" dirty="0"/>
              <a:t>: you’ll see this in Friday’s PCM + in P0</a:t>
            </a:r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sz="2800" dirty="0"/>
              <a:t>Some conversions don’t make sense.</a:t>
            </a:r>
          </a:p>
          <a:p>
            <a:r>
              <a:rPr lang="en-US" sz="2800" dirty="0"/>
              <a:t>how would you convert "Beyoncé" to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?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800" dirty="0"/>
              <a:t>?</a:t>
            </a:r>
          </a:p>
          <a:p>
            <a:r>
              <a:rPr lang="en-US" sz="2800" dirty="0"/>
              <a:t>Java really doesn’t let you do these…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C58B-6C13-4451-8027-3FBD5E9A0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662B-C809-12ED-155A-9CFD3590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044C-0DE0-DB72-DF2B-6E100C96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Ed lesson linked from course calendar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64ED-FE20-71C7-39F0-5F2DE89FB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035C7-DCE1-01FB-8E73-5C21C017746C}"/>
              </a:ext>
            </a:extLst>
          </p:cNvPr>
          <p:cNvSpPr txBox="1"/>
          <p:nvPr/>
        </p:nvSpPr>
        <p:spPr>
          <a:xfrm>
            <a:off x="7720445" y="1610591"/>
            <a:ext cx="4052455" cy="4001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+ 1.0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 / 3 * 2.0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8.0 / 3 * 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"Hello" + "world"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+ "3"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(3 + 4)</a:t>
            </a:r>
          </a:p>
        </p:txBody>
      </p:sp>
    </p:spTree>
    <p:extLst>
      <p:ext uri="{BB962C8B-B14F-4D97-AF65-F5344CB8AC3E}">
        <p14:creationId xmlns:p14="http://schemas.microsoft.com/office/powerpoint/2010/main" val="25032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763D-B623-4D00-67EC-D173A3F3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Walkthrough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AAAC3-57AE-551C-2D02-8B8EF6288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4D9E20-67E5-2BE7-951C-A0CAEF0F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3" y="1972378"/>
            <a:ext cx="3337089" cy="225618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+ 1.0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450DBB27-95C0-9C85-2F40-8F12433AE024}"/>
              </a:ext>
            </a:extLst>
          </p:cNvPr>
          <p:cNvSpPr/>
          <p:nvPr/>
        </p:nvSpPr>
        <p:spPr>
          <a:xfrm rot="5400000">
            <a:off x="844091" y="2092525"/>
            <a:ext cx="259080" cy="123491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D9905-81DD-1260-E032-44356617EE8F}"/>
              </a:ext>
            </a:extLst>
          </p:cNvPr>
          <p:cNvSpPr txBox="1"/>
          <p:nvPr/>
        </p:nvSpPr>
        <p:spPr>
          <a:xfrm>
            <a:off x="613762" y="2820387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F78A268F-CD76-013E-BD4A-91F46B7E815E}"/>
              </a:ext>
            </a:extLst>
          </p:cNvPr>
          <p:cNvSpPr/>
          <p:nvPr/>
        </p:nvSpPr>
        <p:spPr>
          <a:xfrm rot="5400000">
            <a:off x="1771943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FD13A-6FCC-C67F-D20E-A8764A414727}"/>
              </a:ext>
            </a:extLst>
          </p:cNvPr>
          <p:cNvSpPr txBox="1"/>
          <p:nvPr/>
        </p:nvSpPr>
        <p:spPr>
          <a:xfrm>
            <a:off x="1194963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16.0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05D57-617E-4B01-F860-A19782E9004D}"/>
              </a:ext>
            </a:extLst>
          </p:cNvPr>
          <p:cNvSpPr txBox="1"/>
          <p:nvPr/>
        </p:nvSpPr>
        <p:spPr>
          <a:xfrm>
            <a:off x="682578" y="2820387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C8DCAD-A4B7-ED4A-F58E-F0915D04D25A}"/>
              </a:ext>
            </a:extLst>
          </p:cNvPr>
          <p:cNvSpPr txBox="1">
            <a:spLocks/>
          </p:cNvSpPr>
          <p:nvPr/>
        </p:nvSpPr>
        <p:spPr>
          <a:xfrm>
            <a:off x="3462581" y="1972378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 / 3 * 2.0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8C5640FE-BEAC-E9FC-2C56-A19477101339}"/>
              </a:ext>
            </a:extLst>
          </p:cNvPr>
          <p:cNvSpPr/>
          <p:nvPr/>
        </p:nvSpPr>
        <p:spPr>
          <a:xfrm rot="5400000">
            <a:off x="4289918" y="2113953"/>
            <a:ext cx="259080" cy="11920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8D506-A89C-674F-4C24-C599FF914DCF}"/>
              </a:ext>
            </a:extLst>
          </p:cNvPr>
          <p:cNvSpPr txBox="1"/>
          <p:nvPr/>
        </p:nvSpPr>
        <p:spPr>
          <a:xfrm>
            <a:off x="4068960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EB3AD54F-BB97-5CB7-BB75-3193A7C305CD}"/>
              </a:ext>
            </a:extLst>
          </p:cNvPr>
          <p:cNvSpPr/>
          <p:nvPr/>
        </p:nvSpPr>
        <p:spPr>
          <a:xfrm rot="5400000">
            <a:off x="5227141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77963-CD64-A52E-91A6-BD276A56BCEE}"/>
              </a:ext>
            </a:extLst>
          </p:cNvPr>
          <p:cNvSpPr txBox="1"/>
          <p:nvPr/>
        </p:nvSpPr>
        <p:spPr>
          <a:xfrm>
            <a:off x="4650161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4.0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1D7F4-A646-4DC8-49A4-166F2573A3D4}"/>
              </a:ext>
            </a:extLst>
          </p:cNvPr>
          <p:cNvSpPr txBox="1"/>
          <p:nvPr/>
        </p:nvSpPr>
        <p:spPr>
          <a:xfrm>
            <a:off x="4403766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54ADDE-5409-E55E-B339-CDCA8AD8DB35}"/>
              </a:ext>
            </a:extLst>
          </p:cNvPr>
          <p:cNvSpPr txBox="1">
            <a:spLocks/>
          </p:cNvSpPr>
          <p:nvPr/>
        </p:nvSpPr>
        <p:spPr>
          <a:xfrm>
            <a:off x="6917779" y="1972378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8.0 / 3 * 2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78A10307-DA7D-DB16-C2C8-D0A1CA7FF630}"/>
              </a:ext>
            </a:extLst>
          </p:cNvPr>
          <p:cNvSpPr/>
          <p:nvPr/>
        </p:nvSpPr>
        <p:spPr>
          <a:xfrm rot="5400000">
            <a:off x="8005338" y="1853731"/>
            <a:ext cx="259080" cy="171250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C827-D438-0939-5D12-9FBC85D92920}"/>
              </a:ext>
            </a:extLst>
          </p:cNvPr>
          <p:cNvSpPr txBox="1"/>
          <p:nvPr/>
        </p:nvSpPr>
        <p:spPr>
          <a:xfrm>
            <a:off x="7250781" y="2777302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2.666…</a:t>
            </a:r>
            <a:endParaRPr lang="en-US" sz="3600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C4B1A014-AB6D-A1D5-5C2C-3BC142417E10}"/>
              </a:ext>
            </a:extLst>
          </p:cNvPr>
          <p:cNvSpPr/>
          <p:nvPr/>
        </p:nvSpPr>
        <p:spPr>
          <a:xfrm rot="5400000">
            <a:off x="8629803" y="2294726"/>
            <a:ext cx="259080" cy="247037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80BD5-27AB-D831-408C-923E076F11B5}"/>
              </a:ext>
            </a:extLst>
          </p:cNvPr>
          <p:cNvSpPr txBox="1"/>
          <p:nvPr/>
        </p:nvSpPr>
        <p:spPr>
          <a:xfrm>
            <a:off x="7765033" y="3651835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5.333…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AB304-1F84-3ED8-41D5-051B59206536}"/>
              </a:ext>
            </a:extLst>
          </p:cNvPr>
          <p:cNvSpPr txBox="1"/>
          <p:nvPr/>
        </p:nvSpPr>
        <p:spPr>
          <a:xfrm>
            <a:off x="9864951" y="2040130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03FA94-94D3-950F-CC69-7B1A91B8A47A}"/>
              </a:ext>
            </a:extLst>
          </p:cNvPr>
          <p:cNvSpPr txBox="1">
            <a:spLocks/>
          </p:cNvSpPr>
          <p:nvPr/>
        </p:nvSpPr>
        <p:spPr>
          <a:xfrm>
            <a:off x="8759386" y="677375"/>
            <a:ext cx="3289516" cy="70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dirty="0">
                <a:latin typeface="Consolas" panose="020B0609020204030204" pitchFamily="49" charset="0"/>
              </a:rPr>
              <a:t>"Hello" + "world"</a:t>
            </a:r>
          </a:p>
        </p:txBody>
      </p: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00055C04-8A8B-F2D6-029E-4984EF2346D0}"/>
              </a:ext>
            </a:extLst>
          </p:cNvPr>
          <p:cNvSpPr/>
          <p:nvPr/>
        </p:nvSpPr>
        <p:spPr>
          <a:xfrm rot="5400000">
            <a:off x="10298390" y="-179903"/>
            <a:ext cx="259080" cy="28381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D8219-0DDE-49A1-D915-FB6EA662B3F8}"/>
              </a:ext>
            </a:extLst>
          </p:cNvPr>
          <p:cNvSpPr txBox="1"/>
          <p:nvPr/>
        </p:nvSpPr>
        <p:spPr>
          <a:xfrm>
            <a:off x="9127620" y="1417161"/>
            <a:ext cx="26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"</a:t>
            </a:r>
            <a:r>
              <a:rPr lang="en-US" sz="2400" dirty="0" err="1">
                <a:latin typeface="Consolas" panose="020B0609020204030204" pitchFamily="49" charset="0"/>
              </a:rPr>
              <a:t>Helloworld</a:t>
            </a:r>
            <a:r>
              <a:rPr lang="en-US" sz="2400" dirty="0">
                <a:latin typeface="Consolas" panose="020B0609020204030204" pitchFamily="49" charset="0"/>
              </a:rPr>
              <a:t>"</a:t>
            </a:r>
            <a:endParaRPr lang="en-US" sz="2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9E9D74A-CADC-1DEB-195F-B8F4220D20F2}"/>
              </a:ext>
            </a:extLst>
          </p:cNvPr>
          <p:cNvSpPr txBox="1">
            <a:spLocks/>
          </p:cNvSpPr>
          <p:nvPr/>
        </p:nvSpPr>
        <p:spPr>
          <a:xfrm>
            <a:off x="0" y="4376854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+ 3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E81160DD-A20C-90A8-27FF-458D4D15A692}"/>
              </a:ext>
            </a:extLst>
          </p:cNvPr>
          <p:cNvSpPr/>
          <p:nvPr/>
        </p:nvSpPr>
        <p:spPr>
          <a:xfrm rot="5400000">
            <a:off x="1203185" y="4231663"/>
            <a:ext cx="259080" cy="176558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D5696-6E12-A820-471D-0A977DB560C7}"/>
              </a:ext>
            </a:extLst>
          </p:cNvPr>
          <p:cNvSpPr txBox="1"/>
          <p:nvPr/>
        </p:nvSpPr>
        <p:spPr>
          <a:xfrm>
            <a:off x="310000" y="5190908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6B1F3F57-FBED-4952-813A-FEBA1F9A7278}"/>
              </a:ext>
            </a:extLst>
          </p:cNvPr>
          <p:cNvSpPr/>
          <p:nvPr/>
        </p:nvSpPr>
        <p:spPr>
          <a:xfrm rot="5400000">
            <a:off x="1902957" y="4559163"/>
            <a:ext cx="259080" cy="24731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757EF5-A12F-B6F5-6A72-15A95399A890}"/>
              </a:ext>
            </a:extLst>
          </p:cNvPr>
          <p:cNvSpPr txBox="1"/>
          <p:nvPr/>
        </p:nvSpPr>
        <p:spPr>
          <a:xfrm>
            <a:off x="986986" y="5907406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"123"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3B52A8-AB38-B938-215A-BDE7AE88C57B}"/>
              </a:ext>
            </a:extLst>
          </p:cNvPr>
          <p:cNvSpPr txBox="1"/>
          <p:nvPr/>
        </p:nvSpPr>
        <p:spPr>
          <a:xfrm>
            <a:off x="67704" y="443288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3B6977-9EC7-D9D9-338E-2525B6E8A930}"/>
              </a:ext>
            </a:extLst>
          </p:cNvPr>
          <p:cNvSpPr txBox="1"/>
          <p:nvPr/>
        </p:nvSpPr>
        <p:spPr>
          <a:xfrm>
            <a:off x="2597746" y="4411790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DFBA2D2-AA88-42EF-31F0-2577E4ADA06E}"/>
              </a:ext>
            </a:extLst>
          </p:cNvPr>
          <p:cNvSpPr txBox="1">
            <a:spLocks/>
          </p:cNvSpPr>
          <p:nvPr/>
        </p:nvSpPr>
        <p:spPr>
          <a:xfrm>
            <a:off x="3760482" y="4409256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+ 2 + “3”</a:t>
            </a:r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B477057E-CE01-518E-E6E8-65D39E59241F}"/>
              </a:ext>
            </a:extLst>
          </p:cNvPr>
          <p:cNvSpPr/>
          <p:nvPr/>
        </p:nvSpPr>
        <p:spPr>
          <a:xfrm rot="5400000">
            <a:off x="4727464" y="4428046"/>
            <a:ext cx="259080" cy="13728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BF6DDD6C-6921-69BB-4D5D-E7A84B55016C}"/>
              </a:ext>
            </a:extLst>
          </p:cNvPr>
          <p:cNvSpPr/>
          <p:nvPr/>
        </p:nvSpPr>
        <p:spPr>
          <a:xfrm rot="5400000">
            <a:off x="5759989" y="4705719"/>
            <a:ext cx="259080" cy="22561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AAB6BD-9C7A-F426-2913-DC362A8D9406}"/>
              </a:ext>
            </a:extLst>
          </p:cNvPr>
          <p:cNvSpPr txBox="1"/>
          <p:nvPr/>
        </p:nvSpPr>
        <p:spPr>
          <a:xfrm>
            <a:off x="4967903" y="5958605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"33"</a:t>
            </a:r>
            <a:endParaRPr lang="en-US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588194-7275-0202-E206-517DC4223234}"/>
              </a:ext>
            </a:extLst>
          </p:cNvPr>
          <p:cNvSpPr txBox="1"/>
          <p:nvPr/>
        </p:nvSpPr>
        <p:spPr>
          <a:xfrm>
            <a:off x="4370816" y="518894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13B2FB-03E6-EBDA-4D6B-9D3D9E31D1D6}"/>
              </a:ext>
            </a:extLst>
          </p:cNvPr>
          <p:cNvSpPr txBox="1"/>
          <p:nvPr/>
        </p:nvSpPr>
        <p:spPr>
          <a:xfrm>
            <a:off x="4577792" y="5200266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4602863-F7F3-9D22-008D-94414083A9DB}"/>
              </a:ext>
            </a:extLst>
          </p:cNvPr>
          <p:cNvSpPr txBox="1">
            <a:spLocks/>
          </p:cNvSpPr>
          <p:nvPr/>
        </p:nvSpPr>
        <p:spPr>
          <a:xfrm>
            <a:off x="7246624" y="4384015"/>
            <a:ext cx="488362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(3 + 4)</a:t>
            </a: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15C3C850-EDB1-D864-D850-8B5F9A30DC42}"/>
              </a:ext>
            </a:extLst>
          </p:cNvPr>
          <p:cNvSpPr/>
          <p:nvPr/>
        </p:nvSpPr>
        <p:spPr>
          <a:xfrm rot="5400000">
            <a:off x="10996953" y="4339740"/>
            <a:ext cx="259080" cy="161159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695D6DB1-EFF0-BD26-D6D6-B087AC203959}"/>
              </a:ext>
            </a:extLst>
          </p:cNvPr>
          <p:cNvSpPr/>
          <p:nvPr/>
        </p:nvSpPr>
        <p:spPr>
          <a:xfrm rot="5400000">
            <a:off x="8438118" y="4261481"/>
            <a:ext cx="259080" cy="177058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76849F-5905-C964-7808-0810D48AA764}"/>
              </a:ext>
            </a:extLst>
          </p:cNvPr>
          <p:cNvSpPr txBox="1"/>
          <p:nvPr/>
        </p:nvSpPr>
        <p:spPr>
          <a:xfrm>
            <a:off x="8777231" y="5979921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"127"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D09902-2515-0B23-5D3B-A25CB43B5363}"/>
              </a:ext>
            </a:extLst>
          </p:cNvPr>
          <p:cNvSpPr txBox="1"/>
          <p:nvPr/>
        </p:nvSpPr>
        <p:spPr>
          <a:xfrm>
            <a:off x="7367808" y="4416138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301910-AF32-5648-D2A0-98043E6AC2AB}"/>
              </a:ext>
            </a:extLst>
          </p:cNvPr>
          <p:cNvSpPr txBox="1"/>
          <p:nvPr/>
        </p:nvSpPr>
        <p:spPr>
          <a:xfrm>
            <a:off x="10887929" y="5181778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7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436CAB-6CDC-CA25-0AED-3FC9C00EE480}"/>
              </a:ext>
            </a:extLst>
          </p:cNvPr>
          <p:cNvSpPr txBox="1"/>
          <p:nvPr/>
        </p:nvSpPr>
        <p:spPr>
          <a:xfrm>
            <a:off x="7956175" y="5200265"/>
            <a:ext cx="130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03BF0507-593E-F99A-0508-32F0CB277939}"/>
              </a:ext>
            </a:extLst>
          </p:cNvPr>
          <p:cNvSpPr/>
          <p:nvPr/>
        </p:nvSpPr>
        <p:spPr>
          <a:xfrm rot="5400000">
            <a:off x="9616526" y="4264332"/>
            <a:ext cx="259080" cy="322237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C26C9F-B23C-8880-F37A-117212AB8F86}"/>
              </a:ext>
            </a:extLst>
          </p:cNvPr>
          <p:cNvSpPr txBox="1"/>
          <p:nvPr/>
        </p:nvSpPr>
        <p:spPr>
          <a:xfrm>
            <a:off x="10679954" y="5161883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5D20A4-F78E-1BF2-01DD-92826909A20F}"/>
              </a:ext>
            </a:extLst>
          </p:cNvPr>
          <p:cNvCxnSpPr>
            <a:cxnSpLocks/>
          </p:cNvCxnSpPr>
          <p:nvPr/>
        </p:nvCxnSpPr>
        <p:spPr>
          <a:xfrm>
            <a:off x="3475014" y="2006292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115282-8301-D53F-9D43-AF1B007736BF}"/>
              </a:ext>
            </a:extLst>
          </p:cNvPr>
          <p:cNvCxnSpPr>
            <a:cxnSpLocks/>
          </p:cNvCxnSpPr>
          <p:nvPr/>
        </p:nvCxnSpPr>
        <p:spPr>
          <a:xfrm>
            <a:off x="6994452" y="1972378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EBAF44-D068-863A-6C08-56A367AEA9AA}"/>
              </a:ext>
            </a:extLst>
          </p:cNvPr>
          <p:cNvCxnSpPr>
            <a:cxnSpLocks/>
          </p:cNvCxnSpPr>
          <p:nvPr/>
        </p:nvCxnSpPr>
        <p:spPr>
          <a:xfrm>
            <a:off x="3834424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51FA3E-2492-98B1-73C5-75BB061FC408}"/>
              </a:ext>
            </a:extLst>
          </p:cNvPr>
          <p:cNvCxnSpPr>
            <a:cxnSpLocks/>
          </p:cNvCxnSpPr>
          <p:nvPr/>
        </p:nvCxnSpPr>
        <p:spPr>
          <a:xfrm>
            <a:off x="7367808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3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2A790-A097-ED79-BFBB-243180B03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6DDB-F72F-C259-4BEA-FD91C074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9E38D-40BD-A438-7C79-AB3A94A0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Ed lesson linked from course calendar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67A3-CEF0-01A3-8CA0-300F4F34A9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EB563-A66D-E441-C16E-F571658480D1}"/>
              </a:ext>
            </a:extLst>
          </p:cNvPr>
          <p:cNvSpPr txBox="1"/>
          <p:nvPr/>
        </p:nvSpPr>
        <p:spPr>
          <a:xfrm>
            <a:off x="4330700" y="3884028"/>
            <a:ext cx="6870701" cy="2292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&lt; 12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10 % 3 == 10 /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&lt; 9 || (7 != 7)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!(1 + 2 == 3 &amp;&amp; 10 % 4 &gt; 2)</a:t>
            </a:r>
          </a:p>
        </p:txBody>
      </p:sp>
    </p:spTree>
    <p:extLst>
      <p:ext uri="{BB962C8B-B14F-4D97-AF65-F5344CB8AC3E}">
        <p14:creationId xmlns:p14="http://schemas.microsoft.com/office/powerpoint/2010/main" val="107265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17729-DB23-B062-D45F-C08E3465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26F-9D58-4E58-FFCC-72FA5EAC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23239-FD83-D54C-3685-BDD5504E9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F12148-A7F8-DF2F-0977-6BFF6432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2235"/>
            <a:ext cx="2932522" cy="732834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&lt; 12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35653E3B-6408-5D0D-5B6A-24C29D8A407A}"/>
              </a:ext>
            </a:extLst>
          </p:cNvPr>
          <p:cNvSpPr/>
          <p:nvPr/>
        </p:nvSpPr>
        <p:spPr>
          <a:xfrm rot="5400000">
            <a:off x="742438" y="1618186"/>
            <a:ext cx="259080" cy="125376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F9D1F-CED6-CC53-ED32-E9ED53D906BE}"/>
              </a:ext>
            </a:extLst>
          </p:cNvPr>
          <p:cNvSpPr txBox="1"/>
          <p:nvPr/>
        </p:nvSpPr>
        <p:spPr>
          <a:xfrm>
            <a:off x="165458" y="2338392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73051-385B-2F39-75AC-9579B3940F8E}"/>
              </a:ext>
            </a:extLst>
          </p:cNvPr>
          <p:cNvSpPr txBox="1"/>
          <p:nvPr/>
        </p:nvSpPr>
        <p:spPr>
          <a:xfrm>
            <a:off x="984657" y="367017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983867-3D9C-A08D-BD01-01E0DABBFB60}"/>
              </a:ext>
            </a:extLst>
          </p:cNvPr>
          <p:cNvSpPr txBox="1">
            <a:spLocks/>
          </p:cNvSpPr>
          <p:nvPr/>
        </p:nvSpPr>
        <p:spPr>
          <a:xfrm>
            <a:off x="382276" y="2799450"/>
            <a:ext cx="2932522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15 &lt; 12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8404C0-7BD2-7EC6-78F8-7FD001D1BF9B}"/>
              </a:ext>
            </a:extLst>
          </p:cNvPr>
          <p:cNvSpPr txBox="1">
            <a:spLocks/>
          </p:cNvSpPr>
          <p:nvPr/>
        </p:nvSpPr>
        <p:spPr>
          <a:xfrm>
            <a:off x="2786526" y="1512235"/>
            <a:ext cx="5022917" cy="86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10 % 3 == 10 / 3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91E77D57-6983-F33F-1FF7-9AD56B675FD6}"/>
              </a:ext>
            </a:extLst>
          </p:cNvPr>
          <p:cNvSpPr/>
          <p:nvPr/>
        </p:nvSpPr>
        <p:spPr>
          <a:xfrm rot="5400000">
            <a:off x="3948068" y="1445755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17EFB-3EAD-5919-1DF6-32FAEBD2328F}"/>
              </a:ext>
            </a:extLst>
          </p:cNvPr>
          <p:cNvSpPr txBox="1"/>
          <p:nvPr/>
        </p:nvSpPr>
        <p:spPr>
          <a:xfrm>
            <a:off x="3719880" y="2338392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B6A62-99AF-B9FA-EDA1-C66B33821AAD}"/>
              </a:ext>
            </a:extLst>
          </p:cNvPr>
          <p:cNvSpPr txBox="1"/>
          <p:nvPr/>
        </p:nvSpPr>
        <p:spPr>
          <a:xfrm>
            <a:off x="4462385" y="484852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8E16744-667B-3184-D0F0-EB8F7488C16F}"/>
              </a:ext>
            </a:extLst>
          </p:cNvPr>
          <p:cNvSpPr txBox="1">
            <a:spLocks/>
          </p:cNvSpPr>
          <p:nvPr/>
        </p:nvSpPr>
        <p:spPr>
          <a:xfrm>
            <a:off x="3950443" y="2643667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10 / 3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35A3B9A4-706A-38F1-4090-25AD90F89A04}"/>
              </a:ext>
            </a:extLst>
          </p:cNvPr>
          <p:cNvSpPr/>
          <p:nvPr/>
        </p:nvSpPr>
        <p:spPr>
          <a:xfrm rot="5400000">
            <a:off x="6454813" y="2552646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FD0B68-F323-6FBC-579A-26E14B4D2CE8}"/>
              </a:ext>
            </a:extLst>
          </p:cNvPr>
          <p:cNvSpPr txBox="1"/>
          <p:nvPr/>
        </p:nvSpPr>
        <p:spPr>
          <a:xfrm>
            <a:off x="6313823" y="3541419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466C19-5E4B-12CB-56A0-A930BFE0D7C8}"/>
              </a:ext>
            </a:extLst>
          </p:cNvPr>
          <p:cNvSpPr txBox="1">
            <a:spLocks/>
          </p:cNvSpPr>
          <p:nvPr/>
        </p:nvSpPr>
        <p:spPr>
          <a:xfrm>
            <a:off x="3324491" y="4010693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D92AD7C-0841-7D6C-7161-873044639758}"/>
              </a:ext>
            </a:extLst>
          </p:cNvPr>
          <p:cNvSpPr txBox="1">
            <a:spLocks/>
          </p:cNvSpPr>
          <p:nvPr/>
        </p:nvSpPr>
        <p:spPr>
          <a:xfrm>
            <a:off x="7715153" y="1514556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(7 != 7)</a:t>
            </a: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2BFF554B-A0AE-5060-D21C-821CC52FD99B}"/>
              </a:ext>
            </a:extLst>
          </p:cNvPr>
          <p:cNvSpPr/>
          <p:nvPr/>
        </p:nvSpPr>
        <p:spPr>
          <a:xfrm rot="5400000">
            <a:off x="11068275" y="1424644"/>
            <a:ext cx="259080" cy="18677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1146E-1A28-77EF-4DB2-13D9D161FA00}"/>
              </a:ext>
            </a:extLst>
          </p:cNvPr>
          <p:cNvSpPr txBox="1"/>
          <p:nvPr/>
        </p:nvSpPr>
        <p:spPr>
          <a:xfrm>
            <a:off x="10394868" y="2476284"/>
            <a:ext cx="16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CA5CF-A7E4-88D7-1EAD-C10381F5EC4C}"/>
              </a:ext>
            </a:extLst>
          </p:cNvPr>
          <p:cNvSpPr txBox="1">
            <a:spLocks/>
          </p:cNvSpPr>
          <p:nvPr/>
        </p:nvSpPr>
        <p:spPr>
          <a:xfrm>
            <a:off x="7336532" y="3098463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false</a:t>
            </a:r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A9A1FE29-F644-4D82-B100-AE53E5E41811}"/>
              </a:ext>
            </a:extLst>
          </p:cNvPr>
          <p:cNvSpPr/>
          <p:nvPr/>
        </p:nvSpPr>
        <p:spPr>
          <a:xfrm rot="5400000">
            <a:off x="8412177" y="3141971"/>
            <a:ext cx="259080" cy="137401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22CEE-0311-A8C7-E45A-1D6D1213F59E}"/>
              </a:ext>
            </a:extLst>
          </p:cNvPr>
          <p:cNvSpPr txBox="1"/>
          <p:nvPr/>
        </p:nvSpPr>
        <p:spPr>
          <a:xfrm>
            <a:off x="7918094" y="3958285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A203CA3-08A4-62E7-37BD-9013976B7B48}"/>
              </a:ext>
            </a:extLst>
          </p:cNvPr>
          <p:cNvSpPr txBox="1">
            <a:spLocks/>
          </p:cNvSpPr>
          <p:nvPr/>
        </p:nvSpPr>
        <p:spPr>
          <a:xfrm>
            <a:off x="7453100" y="4553669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 || 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37F918-960D-92D6-F03C-4C400602DCDF}"/>
              </a:ext>
            </a:extLst>
          </p:cNvPr>
          <p:cNvSpPr txBox="1"/>
          <p:nvPr/>
        </p:nvSpPr>
        <p:spPr>
          <a:xfrm>
            <a:off x="8993883" y="5556169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04D2B-169B-289E-197B-FBE027C146B3}"/>
              </a:ext>
            </a:extLst>
          </p:cNvPr>
          <p:cNvCxnSpPr>
            <a:cxnSpLocks/>
          </p:cNvCxnSpPr>
          <p:nvPr/>
        </p:nvCxnSpPr>
        <p:spPr>
          <a:xfrm>
            <a:off x="3035040" y="1276350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AD9571-932A-D83E-AFF6-F36C0DAE0A50}"/>
              </a:ext>
            </a:extLst>
          </p:cNvPr>
          <p:cNvCxnSpPr>
            <a:cxnSpLocks/>
          </p:cNvCxnSpPr>
          <p:nvPr/>
        </p:nvCxnSpPr>
        <p:spPr>
          <a:xfrm>
            <a:off x="7645140" y="1264161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  <p:bldP spid="9" grpId="0"/>
      <p:bldP spid="10" grpId="0" build="p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 build="p"/>
      <p:bldP spid="19" grpId="0" animBg="1"/>
      <p:bldP spid="20" grpId="0"/>
      <p:bldP spid="21" grpId="0" build="p"/>
      <p:bldP spid="22" grpId="0" animBg="1"/>
      <p:bldP spid="23" grpId="0"/>
      <p:bldP spid="24" grpId="0" build="p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17CB-1B4B-8C66-0944-99261F48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7CC66-18A9-8D9E-EC23-75B382EE7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AD72B4-A126-2923-4F1E-B0617563DB3E}"/>
              </a:ext>
            </a:extLst>
          </p:cNvPr>
          <p:cNvSpPr txBox="1">
            <a:spLocks/>
          </p:cNvSpPr>
          <p:nvPr/>
        </p:nvSpPr>
        <p:spPr>
          <a:xfrm>
            <a:off x="2350859" y="100549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10 % 4 &gt; 2)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B54DF9-5AB7-1C38-1F37-232B36E80E9A}"/>
              </a:ext>
            </a:extLst>
          </p:cNvPr>
          <p:cNvSpPr txBox="1">
            <a:spLocks/>
          </p:cNvSpPr>
          <p:nvPr/>
        </p:nvSpPr>
        <p:spPr>
          <a:xfrm>
            <a:off x="2350859" y="181497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   2   &gt; 2)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8F0C6619-CDFA-D519-A22E-988EE2E6403E}"/>
              </a:ext>
            </a:extLst>
          </p:cNvPr>
          <p:cNvSpPr/>
          <p:nvPr/>
        </p:nvSpPr>
        <p:spPr>
          <a:xfrm rot="5400000">
            <a:off x="7449217" y="873348"/>
            <a:ext cx="259080" cy="169603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05AA47-683D-0951-9D77-F3758116EF29}"/>
              </a:ext>
            </a:extLst>
          </p:cNvPr>
          <p:cNvSpPr txBox="1">
            <a:spLocks/>
          </p:cNvSpPr>
          <p:nvPr/>
        </p:nvSpPr>
        <p:spPr>
          <a:xfrm>
            <a:off x="2350859" y="271935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2   &gt; 2)</a:t>
            </a: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A9494996-EA1E-2881-59C5-60293A7BC3DF}"/>
              </a:ext>
            </a:extLst>
          </p:cNvPr>
          <p:cNvSpPr/>
          <p:nvPr/>
        </p:nvSpPr>
        <p:spPr>
          <a:xfrm rot="5400000">
            <a:off x="3764514" y="1978681"/>
            <a:ext cx="259080" cy="124276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966769F4-09C5-258E-0A4C-8706EE2E2595}"/>
              </a:ext>
            </a:extLst>
          </p:cNvPr>
          <p:cNvSpPr/>
          <p:nvPr/>
        </p:nvSpPr>
        <p:spPr>
          <a:xfrm rot="5400000">
            <a:off x="4676820" y="3217064"/>
            <a:ext cx="259080" cy="203304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95667-E37C-DEF2-C0D9-705E33A5F0B5}"/>
              </a:ext>
            </a:extLst>
          </p:cNvPr>
          <p:cNvSpPr txBox="1">
            <a:spLocks/>
          </p:cNvSpPr>
          <p:nvPr/>
        </p:nvSpPr>
        <p:spPr>
          <a:xfrm>
            <a:off x="2350859" y="353628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 false )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61E72122-CBC6-FAF4-C37D-09185F32484B}"/>
              </a:ext>
            </a:extLst>
          </p:cNvPr>
          <p:cNvSpPr/>
          <p:nvPr/>
        </p:nvSpPr>
        <p:spPr>
          <a:xfrm rot="5400000">
            <a:off x="8297236" y="2623859"/>
            <a:ext cx="259080" cy="180051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1A35F5-D799-923D-2F6B-1AE6D9857B48}"/>
              </a:ext>
            </a:extLst>
          </p:cNvPr>
          <p:cNvSpPr txBox="1">
            <a:spLocks/>
          </p:cNvSpPr>
          <p:nvPr/>
        </p:nvSpPr>
        <p:spPr>
          <a:xfrm>
            <a:off x="2350859" y="434901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true   &amp;&amp;     false 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B8588A4-8E7F-3F36-EDD7-6B8C961666AE}"/>
              </a:ext>
            </a:extLst>
          </p:cNvPr>
          <p:cNvSpPr txBox="1">
            <a:spLocks/>
          </p:cNvSpPr>
          <p:nvPr/>
        </p:nvSpPr>
        <p:spPr>
          <a:xfrm>
            <a:off x="2350859" y="503284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     false          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D9AF04-8F1A-43FF-7F84-F758A8406A72}"/>
              </a:ext>
            </a:extLst>
          </p:cNvPr>
          <p:cNvSpPr txBox="1">
            <a:spLocks/>
          </p:cNvSpPr>
          <p:nvPr/>
        </p:nvSpPr>
        <p:spPr>
          <a:xfrm>
            <a:off x="2350859" y="561059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543A0AB1-2622-7F7C-B4C6-CEDF4D1BF074}"/>
              </a:ext>
            </a:extLst>
          </p:cNvPr>
          <p:cNvSpPr/>
          <p:nvPr/>
        </p:nvSpPr>
        <p:spPr>
          <a:xfrm rot="5400000">
            <a:off x="6533245" y="2595228"/>
            <a:ext cx="259080" cy="486816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17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build="p"/>
      <p:bldP spid="9" grpId="0" animBg="1"/>
      <p:bldP spid="10" grpId="0" animBg="1"/>
      <p:bldP spid="11" grpId="0" build="p"/>
      <p:bldP spid="12" grpId="0" animBg="1"/>
      <p:bldP spid="13" grpId="0" build="p"/>
      <p:bldP spid="14" grpId="0" build="p"/>
      <p:bldP spid="15" grpId="0" build="p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2E7D-9BC3-0104-2B5A-E529CFC7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8C10-D271-75DC-F3AA-7E07EB06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time :)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5981-56F9-472E-3379-320E38BFF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Applying what we learned to variables!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14302-84B9-5336-6D53-2C612D091C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62C2-85E3-9A2A-930A-E1442A11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(variable) name or String?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2DF4-7FCA-1E88-E978-759BF80C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292608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Switch over to Ed and do some experiments </a:t>
            </a:r>
            <a:br>
              <a:rPr lang="en-US" dirty="0"/>
            </a:br>
            <a:r>
              <a:rPr lang="en-US" dirty="0"/>
              <a:t>(with a partner), then report back on </a:t>
            </a:r>
            <a:r>
              <a:rPr lang="en-US" dirty="0" err="1"/>
              <a:t>sli.do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types of characters are “allowed” in Strings?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types of characters are “allowed” in variable names?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9F348-B227-70D9-D122-D951E28EE2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8EEFB8D2-E331-F517-EA19-3C823A647ADD}"/>
              </a:ext>
            </a:extLst>
          </p:cNvPr>
          <p:cNvSpPr txBox="1"/>
          <p:nvPr/>
        </p:nvSpPr>
        <p:spPr>
          <a:xfrm>
            <a:off x="4763662" y="619714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DA653D79-09EC-5B12-55DF-8AE373F56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50" y="4377461"/>
            <a:ext cx="1739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Project 0 due </a:t>
            </a:r>
            <a:r>
              <a:rPr lang="en-US" u="sng" dirty="0"/>
              <a:t>tonight</a:t>
            </a:r>
            <a:r>
              <a:rPr lang="en-US" dirty="0"/>
              <a:t> by 11:59 PM</a:t>
            </a:r>
          </a:p>
          <a:p>
            <a:r>
              <a:rPr lang="en-US" dirty="0"/>
              <a:t>Programming Assignment 0 releases later today</a:t>
            </a:r>
          </a:p>
          <a:p>
            <a:pPr lvl="1"/>
            <a:r>
              <a:rPr lang="en-US" dirty="0"/>
              <a:t>making a receipt generator!</a:t>
            </a:r>
          </a:p>
          <a:p>
            <a:pPr lvl="1"/>
            <a:r>
              <a:rPr lang="en-US" dirty="0"/>
              <a:t>due Tuesday, Jan 21</a:t>
            </a:r>
            <a:r>
              <a:rPr lang="en-US" baseline="30000" dirty="0"/>
              <a:t>st</a:t>
            </a:r>
            <a:r>
              <a:rPr lang="en-US" dirty="0"/>
              <a:t> at 11:59 PM</a:t>
            </a:r>
          </a:p>
          <a:p>
            <a:pPr lvl="1"/>
            <a:r>
              <a:rPr lang="en-US" dirty="0"/>
              <a:t>now on regular “cadence” (Wed release, due following Tue)</a:t>
            </a:r>
          </a:p>
          <a:p>
            <a:r>
              <a:rPr lang="en-US" dirty="0"/>
              <a:t>IPL is open! </a:t>
            </a:r>
            <a:r>
              <a:rPr lang="en-US" dirty="0">
                <a:hlinkClick r:id="rId3"/>
              </a:rPr>
              <a:t>Schedule &amp; instructions on website. </a:t>
            </a:r>
            <a:endParaRPr lang="en-US" dirty="0"/>
          </a:p>
          <a:p>
            <a:r>
              <a:rPr lang="en-US" dirty="0"/>
              <a:t>“Extra resources” tab – more practice! (with a caveat)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3D24-086D-5ADC-D1D1-EBD923B3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B824-D819-A659-4ED1-728485356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This is the beginning of a very interesting rabbit hole!</a:t>
            </a:r>
          </a:p>
          <a:p>
            <a:pPr marL="114300" indent="0">
              <a:buNone/>
            </a:pPr>
            <a:r>
              <a:rPr lang="en-US" dirty="0"/>
              <a:t>(but also, a decision made by the Java designers)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Whether or not you program for a career, </a:t>
            </a:r>
            <a:br>
              <a:rPr lang="en-US" dirty="0"/>
            </a:br>
            <a:r>
              <a:rPr lang="en-US" u="sng" dirty="0"/>
              <a:t>you will also make decisions like these</a:t>
            </a:r>
            <a:r>
              <a:rPr lang="en-US" dirty="0"/>
              <a:t>!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for example, what’s a “</a:t>
            </a:r>
            <a:r>
              <a:rPr lang="en-US" dirty="0">
                <a:hlinkClick r:id="rId2"/>
              </a:rPr>
              <a:t>valid name</a:t>
            </a:r>
            <a:r>
              <a:rPr lang="en-US" dirty="0"/>
              <a:t>”?</a:t>
            </a:r>
          </a:p>
          <a:p>
            <a:r>
              <a:rPr lang="en-US" dirty="0"/>
              <a:t>a theme we’ll revisit (and something to continuously reflect on!)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3A871-B369-5B1D-59A4-0A32F28542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23318-3C27-DE5E-9E20-7ACB1F9F3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ACFA-C789-CE1E-77FF-B43153D5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32826-3048-1FB9-CD2E-9A4FD18BF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Project 0 due </a:t>
            </a:r>
            <a:r>
              <a:rPr lang="en-US" u="sng" dirty="0"/>
              <a:t>tonight</a:t>
            </a:r>
            <a:r>
              <a:rPr lang="en-US" dirty="0"/>
              <a:t> by 11:59 PM</a:t>
            </a:r>
          </a:p>
          <a:p>
            <a:r>
              <a:rPr lang="en-US" dirty="0"/>
              <a:t>Programming Assignment 0 releases later today</a:t>
            </a:r>
          </a:p>
          <a:p>
            <a:pPr lvl="1"/>
            <a:r>
              <a:rPr lang="en-US" dirty="0"/>
              <a:t>making a receipt generator!</a:t>
            </a:r>
          </a:p>
          <a:p>
            <a:pPr lvl="1"/>
            <a:r>
              <a:rPr lang="en-US" dirty="0"/>
              <a:t>due Tuesday, Jan 21</a:t>
            </a:r>
            <a:r>
              <a:rPr lang="en-US" baseline="30000" dirty="0"/>
              <a:t>st</a:t>
            </a:r>
            <a:r>
              <a:rPr lang="en-US" dirty="0"/>
              <a:t> at 11:59 PM</a:t>
            </a:r>
          </a:p>
          <a:p>
            <a:pPr lvl="1"/>
            <a:r>
              <a:rPr lang="en-US" dirty="0"/>
              <a:t>now on regular “cadence” (Wed release, due following Tue)</a:t>
            </a:r>
          </a:p>
          <a:p>
            <a:r>
              <a:rPr lang="en-US" dirty="0"/>
              <a:t>IPL is open! </a:t>
            </a:r>
            <a:r>
              <a:rPr lang="en-US" dirty="0">
                <a:hlinkClick r:id="rId2"/>
              </a:rPr>
              <a:t>Schedule &amp; instructions on website. </a:t>
            </a:r>
            <a:endParaRPr lang="en-US" dirty="0"/>
          </a:p>
          <a:p>
            <a:r>
              <a:rPr lang="en-US" dirty="0"/>
              <a:t>“Extra resources” tab – more practice! (with a caveat)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042DB-4875-BF35-B8BC-A7E61D69AC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1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26D9-145F-C85F-2A8B-1126B70EE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7D19-D411-CCE0-56FE-1A1DA897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Post-Section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70689-2C34-8639-5AA2-1F33C2BFF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dirty="0"/>
              <a:t>Due at midnight on each quiz section day (except quizzes)</a:t>
            </a:r>
          </a:p>
          <a:p>
            <a:pPr lvl="1"/>
            <a:r>
              <a:rPr lang="en-US" dirty="0"/>
              <a:t>not strictly “did you go to quiz section”, though going helps</a:t>
            </a:r>
          </a:p>
          <a:p>
            <a:pPr lvl="1"/>
            <a:r>
              <a:rPr lang="en-US" dirty="0"/>
              <a:t>graded on attempt/effort </a:t>
            </a:r>
            <a:r>
              <a:rPr lang="en-US" u="sng" dirty="0"/>
              <a:t>only</a:t>
            </a:r>
          </a:p>
          <a:p>
            <a:pPr lvl="1"/>
            <a:r>
              <a:rPr lang="en-US" dirty="0"/>
              <a:t>helps your TAs plan quiz section!</a:t>
            </a:r>
          </a:p>
          <a:p>
            <a:r>
              <a:rPr lang="en-US" u="sng" dirty="0"/>
              <a:t>Optional</a:t>
            </a:r>
            <a:r>
              <a:rPr lang="en-US" dirty="0"/>
              <a:t> (not part of your grade)</a:t>
            </a:r>
          </a:p>
          <a:p>
            <a:pPr lvl="1"/>
            <a:r>
              <a:rPr lang="en-US" dirty="0"/>
              <a:t>but, 12/16 give you an extra resub</a:t>
            </a:r>
          </a:p>
          <a:p>
            <a:pPr lvl="1"/>
            <a:r>
              <a:rPr lang="en-US" dirty="0"/>
              <a:t>up to you on whether or not you think it’s helpful</a:t>
            </a:r>
          </a:p>
          <a:p>
            <a:r>
              <a:rPr lang="en-US" dirty="0"/>
              <a:t>You will get PSW completion grades on Canvas</a:t>
            </a:r>
          </a:p>
          <a:p>
            <a:pPr lvl="1"/>
            <a:r>
              <a:rPr lang="en-US" dirty="0"/>
              <a:t>sorry! the only way for us to do this :(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7AEC8-6DEE-1776-AEC1-45C05A88D9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B347-5F0E-FD94-C64C-3DF2EA41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Survey – things we’re excited for!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3C9D7-392A-78F1-956F-8D1D7A9F6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“Learning programming” / “Learning how to code”</a:t>
            </a:r>
          </a:p>
          <a:p>
            <a:r>
              <a:rPr lang="en-US" dirty="0"/>
              <a:t>“Being introduced to the world of computer science”</a:t>
            </a:r>
          </a:p>
          <a:p>
            <a:r>
              <a:rPr lang="en-US" dirty="0"/>
              <a:t>“I love working on things where I can be creative with what I do.”</a:t>
            </a:r>
          </a:p>
          <a:p>
            <a:r>
              <a:rPr lang="en-US" dirty="0"/>
              <a:t>“Getting to meet people and problem solve with others.”</a:t>
            </a:r>
          </a:p>
          <a:p>
            <a:r>
              <a:rPr lang="en-US" dirty="0"/>
              <a:t>“understanding a mysterious world of tech”</a:t>
            </a:r>
          </a:p>
          <a:p>
            <a:r>
              <a:rPr lang="en-US" dirty="0"/>
              <a:t>“Learning how to program in JAVA!”</a:t>
            </a:r>
          </a:p>
          <a:p>
            <a:r>
              <a:rPr lang="en-US" dirty="0"/>
              <a:t>“Matt”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B3C42-7193-665A-A5DE-DDCE6C6B2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9ADE7-A2BB-3DD1-561B-776A72D96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8DF1-52ED-E437-7ABA-97FAEEC7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Reassuring worries from intro survey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A5AB0-F09B-C876-0541-DEA1C704B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Common: responses along the lines of… “not knowing how to code”</a:t>
            </a:r>
          </a:p>
          <a:p>
            <a:pPr marL="50800" indent="0">
              <a:buNone/>
            </a:pPr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You’re in the right place! This class expects </a:t>
            </a:r>
            <a:r>
              <a:rPr lang="en-US" sz="2400" i="0" u="sng" dirty="0">
                <a:latin typeface="Calibri" panose="020F0502020204030204" pitchFamily="34" charset="0"/>
                <a:cs typeface="Calibri" panose="020F0502020204030204" pitchFamily="34" charset="0"/>
              </a:rPr>
              <a:t>zero prior knowledge.</a:t>
            </a:r>
          </a:p>
          <a:p>
            <a:pPr marL="50800" indent="0">
              <a:buNone/>
            </a:pPr>
            <a:endParaRPr lang="en-US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r>
              <a:rPr lang="en-US" sz="2400" i="0" dirty="0"/>
              <a:t>Difficulty, workload, pace, &amp; falling behind</a:t>
            </a:r>
          </a:p>
          <a:p>
            <a:r>
              <a:rPr lang="en-US" sz="2400" i="0" dirty="0"/>
              <a:t>recognizing that programming can be difficult (if it was easy: why have a class?)</a:t>
            </a:r>
          </a:p>
          <a:p>
            <a:r>
              <a:rPr lang="en-US" sz="2400" i="0" dirty="0"/>
              <a:t>as a result, have built many support systems (section, IPL, office hours, Ed, etc.)</a:t>
            </a:r>
          </a:p>
          <a:p>
            <a:r>
              <a:rPr lang="en-US" sz="2400" i="0" dirty="0"/>
              <a:t>if you feel like you’re struggling: </a:t>
            </a:r>
            <a:r>
              <a:rPr lang="en-US" sz="2400" i="0" u="sng" dirty="0"/>
              <a:t>reach out early!</a:t>
            </a:r>
          </a:p>
          <a:p>
            <a:pPr lvl="1"/>
            <a:r>
              <a:rPr lang="en-US" sz="2200" i="0" dirty="0"/>
              <a:t>especially with pace of quarter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A9357-F239-72B4-ADE2-DE41C275E1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66910-CCDA-2197-6643-F99629381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57C4-4551-1F11-4200-6AAE08C8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Reassuring worries from intro survey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41296-1123-C268-9369-9EE2BDDEE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lnSpcReduction="10000"/>
          </a:bodyPr>
          <a:lstStyle/>
          <a:p>
            <a:pPr marL="50800" indent="0">
              <a:buNone/>
            </a:pPr>
            <a:r>
              <a:rPr lang="en-US" sz="2400" i="0" dirty="0"/>
              <a:t>Grades, competitiveness, this class being a “weed-out” class</a:t>
            </a:r>
          </a:p>
          <a:p>
            <a:r>
              <a:rPr lang="en-US" sz="2400" i="0" dirty="0"/>
              <a:t>explicitly </a:t>
            </a:r>
            <a:r>
              <a:rPr lang="en-US" sz="2400" i="0" u="sng" dirty="0"/>
              <a:t>not</a:t>
            </a:r>
            <a:r>
              <a:rPr lang="en-US" sz="2400" i="0" dirty="0"/>
              <a:t> the goal of this class</a:t>
            </a:r>
          </a:p>
          <a:p>
            <a:r>
              <a:rPr lang="en-US" sz="2400" i="0" dirty="0"/>
              <a:t>course designed against this (minimum grade guarantees, resubmissions, etc.)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i="0" dirty="0"/>
              <a:t>Quizzes &amp; final exams</a:t>
            </a:r>
          </a:p>
          <a:p>
            <a:r>
              <a:rPr lang="en-US" sz="2400" dirty="0"/>
              <a:t>timed assessments can be stressful – but we’ll build you up there slowly!</a:t>
            </a:r>
          </a:p>
          <a:p>
            <a:r>
              <a:rPr lang="en-US" sz="2400" i="0" dirty="0"/>
              <a:t>will have </a:t>
            </a:r>
            <a:r>
              <a:rPr lang="en-US" sz="2400" i="0" u="sng" dirty="0"/>
              <a:t>many</a:t>
            </a:r>
            <a:r>
              <a:rPr lang="en-US" sz="2400" i="0" dirty="0"/>
              <a:t> practice resources (though, be wary of overfitting!)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Not doing the optional work</a:t>
            </a:r>
          </a:p>
          <a:p>
            <a:r>
              <a:rPr lang="en-US" sz="2400" dirty="0"/>
              <a:t>really mature thought!</a:t>
            </a:r>
          </a:p>
          <a:p>
            <a:r>
              <a:rPr lang="en-US" sz="2400" dirty="0"/>
              <a:t>something to work on over time (and build discipline)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38EAA-8DFA-8643-E22D-FE819FB510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6D35-0B55-B938-DAE7-1C1F5EF4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Recap: Data Types &amp;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29C91-D20B-86E3-83FC-A5C91BA56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is about data; we tell Java what </a:t>
            </a:r>
            <a:r>
              <a:rPr lang="en-US" b="1" dirty="0"/>
              <a:t>type</a:t>
            </a:r>
            <a:r>
              <a:rPr lang="en-US" dirty="0"/>
              <a:t> of data we have!</a:t>
            </a:r>
          </a:p>
          <a:p>
            <a:r>
              <a:rPr lang="en-US" dirty="0"/>
              <a:t>Data types (so far):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note: only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is capitalized!</a:t>
            </a:r>
          </a:p>
          <a:p>
            <a:r>
              <a:rPr lang="en-US" u="sng" dirty="0"/>
              <a:t>All</a:t>
            </a:r>
            <a:r>
              <a:rPr lang="en-US" dirty="0"/>
              <a:t> values in a (Java) program have a type!</a:t>
            </a:r>
          </a:p>
          <a:p>
            <a:pPr lvl="1"/>
            <a:r>
              <a:rPr lang="en-US" dirty="0"/>
              <a:t>some are “obvious”, 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"hello world"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aside: </a:t>
            </a:r>
            <a:r>
              <a:rPr lang="en-US" dirty="0"/>
              <a:t>these are called </a:t>
            </a:r>
            <a:r>
              <a:rPr lang="en-US" b="1" dirty="0"/>
              <a:t>“literals”</a:t>
            </a:r>
          </a:p>
          <a:p>
            <a:pPr lvl="1"/>
            <a:r>
              <a:rPr lang="en-US" dirty="0"/>
              <a:t>some are more complicated </a:t>
            </a:r>
            <a:r>
              <a:rPr lang="en-US" b="1" dirty="0"/>
              <a:t>expressions</a:t>
            </a:r>
            <a:r>
              <a:rPr lang="en-US" dirty="0"/>
              <a:t>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5BBC-181E-1C59-A106-45117C6AA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3E7E-46AC-9709-AAD4-6D05E7AD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A9A0-72E6-8F7E-83B8-4C40C399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Recap: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330D1-288F-0593-A621-6F73770A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learned a </a:t>
            </a:r>
            <a:r>
              <a:rPr lang="en-US" i="1" dirty="0"/>
              <a:t>ton</a:t>
            </a:r>
            <a:r>
              <a:rPr lang="en-US" dirty="0"/>
              <a:t> of operators!</a:t>
            </a:r>
          </a:p>
          <a:p>
            <a:pPr marL="114300" indent="0">
              <a:buNone/>
            </a:pPr>
            <a:r>
              <a:rPr lang="en-US" b="1" dirty="0"/>
              <a:t>Numerical</a:t>
            </a:r>
            <a:r>
              <a:rPr lang="en-US" dirty="0"/>
              <a:t>:</a:t>
            </a:r>
          </a:p>
          <a:p>
            <a:r>
              <a:rPr lang="en-US" dirty="0"/>
              <a:t>+ Addition</a:t>
            </a:r>
          </a:p>
          <a:p>
            <a:r>
              <a:rPr lang="en-US" dirty="0"/>
              <a:t>- Subtraction</a:t>
            </a:r>
          </a:p>
          <a:p>
            <a:r>
              <a:rPr lang="en-US" dirty="0"/>
              <a:t>* Multiplication</a:t>
            </a:r>
          </a:p>
          <a:p>
            <a:r>
              <a:rPr lang="en-US" dirty="0"/>
              <a:t>/ Division (tricky!)</a:t>
            </a:r>
          </a:p>
          <a:p>
            <a:r>
              <a:rPr lang="en-US" dirty="0"/>
              <a:t>% Modulo (or “mod”)</a:t>
            </a:r>
          </a:p>
          <a:p>
            <a:r>
              <a:rPr lang="en-US" dirty="0"/>
              <a:t>&lt;, &gt;, &lt;=, &gt;=, ==, != Relational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68239-DD6F-41FE-FA73-AC0ED7C15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5904E9-E784-095C-FFA5-C6CDF1C55BF3}"/>
              </a:ext>
            </a:extLst>
          </p:cNvPr>
          <p:cNvSpPr txBox="1">
            <a:spLocks/>
          </p:cNvSpPr>
          <p:nvPr/>
        </p:nvSpPr>
        <p:spPr>
          <a:xfrm>
            <a:off x="6096000" y="1371599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/>
              <a:t>Strings:</a:t>
            </a:r>
            <a:endParaRPr lang="en-US" dirty="0"/>
          </a:p>
          <a:p>
            <a:r>
              <a:rPr lang="en-US" dirty="0"/>
              <a:t>+ Concatenation (not addition!)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Booleans:</a:t>
            </a:r>
          </a:p>
          <a:p>
            <a:r>
              <a:rPr lang="en-US" dirty="0"/>
              <a:t>! Logical Not</a:t>
            </a:r>
          </a:p>
          <a:p>
            <a:r>
              <a:rPr lang="en-US" dirty="0"/>
              <a:t>&amp;&amp; Logical And</a:t>
            </a:r>
          </a:p>
          <a:p>
            <a:r>
              <a:rPr lang="en-US" dirty="0"/>
              <a:t>|| Logical Or</a:t>
            </a:r>
          </a:p>
          <a:p>
            <a:r>
              <a:rPr lang="en-US" dirty="0"/>
              <a:t>== and != Relational</a:t>
            </a:r>
          </a:p>
        </p:txBody>
      </p:sp>
    </p:spTree>
    <p:extLst>
      <p:ext uri="{BB962C8B-B14F-4D97-AF65-F5344CB8AC3E}">
        <p14:creationId xmlns:p14="http://schemas.microsoft.com/office/powerpoint/2010/main" val="523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E36C9-2731-C9A1-0101-F7A869BE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3BC0-D189-4377-D4B4-4BF87DCC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Recap: Precedence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2924-90AF-6E39-CB79-8FC9388AF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Operators have precedence (an order of operations).</a:t>
            </a:r>
          </a:p>
          <a:p>
            <a:pPr marL="114300" indent="0">
              <a:buNone/>
            </a:pPr>
            <a:r>
              <a:rPr lang="en-US" dirty="0"/>
              <a:t>In Math: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dirty="0"/>
              <a:t>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E</a:t>
            </a:r>
            <a:r>
              <a:rPr lang="en-US" dirty="0"/>
              <a:t>xponent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M</a:t>
            </a:r>
            <a:r>
              <a:rPr lang="en-US" dirty="0"/>
              <a:t>ultiplication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D</a:t>
            </a:r>
            <a:r>
              <a:rPr lang="en-US" dirty="0"/>
              <a:t>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A</a:t>
            </a:r>
            <a:r>
              <a:rPr lang="en-US" dirty="0"/>
              <a:t>ddition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S</a:t>
            </a:r>
            <a:r>
              <a:rPr lang="en-US" dirty="0"/>
              <a:t>ubtraction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8E40D-A86F-AB32-45B3-46A021119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8C521-5DB3-3A35-EDF5-63020A579DA5}"/>
              </a:ext>
            </a:extLst>
          </p:cNvPr>
          <p:cNvSpPr txBox="1">
            <a:spLocks/>
          </p:cNvSpPr>
          <p:nvPr/>
        </p:nvSpPr>
        <p:spPr>
          <a:xfrm>
            <a:off x="4203700" y="2133600"/>
            <a:ext cx="7590150" cy="4506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In Java: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not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Multiplication, Modulo, Division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Addition (and concatenation), Subtraction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Relational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Equality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AND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OR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0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1435</Words>
  <Application>Microsoft Macintosh PowerPoint</Application>
  <PresentationFormat>Widescreen</PresentationFormat>
  <Paragraphs>250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Montserrat ExtraBold</vt:lpstr>
      <vt:lpstr>Montserrat</vt:lpstr>
      <vt:lpstr>Consolas</vt:lpstr>
      <vt:lpstr>Arial</vt:lpstr>
      <vt:lpstr>Calibri</vt:lpstr>
      <vt:lpstr>Montserrat SemiBold</vt:lpstr>
      <vt:lpstr>CSE 12X (adopted from CSE 373)</vt:lpstr>
      <vt:lpstr>Expressions and Datatypes</vt:lpstr>
      <vt:lpstr>Announcements, Reminders</vt:lpstr>
      <vt:lpstr>Reminder: Post-Section Work</vt:lpstr>
      <vt:lpstr>Intro Survey – things we’re excited for!</vt:lpstr>
      <vt:lpstr>Reassuring worries from intro survey (1/2)</vt:lpstr>
      <vt:lpstr>Reassuring worries from intro survey (2/2)</vt:lpstr>
      <vt:lpstr>PCM Recap: Data Types &amp; Expressions</vt:lpstr>
      <vt:lpstr>PCM Recap: Operators</vt:lpstr>
      <vt:lpstr>PCM Recap: Precedence</vt:lpstr>
      <vt:lpstr>Expressions in “little steps”</vt:lpstr>
      <vt:lpstr>PCM Recap: Conversions</vt:lpstr>
      <vt:lpstr>New: Conversions (Gone Wrong!!)</vt:lpstr>
      <vt:lpstr>Work on Expressions and Types Practice (1)</vt:lpstr>
      <vt:lpstr>Part 1 Walkthrough</vt:lpstr>
      <vt:lpstr>Work on Expressions and Types Practice (2)</vt:lpstr>
      <vt:lpstr>Part 2 Walkthrough (1)</vt:lpstr>
      <vt:lpstr>Part 2 Walkthrough (2)</vt:lpstr>
      <vt:lpstr>Ed time :)</vt:lpstr>
      <vt:lpstr>What’s in a (variable) name or String?</vt:lpstr>
      <vt:lpstr>Food for Thought!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267</cp:revision>
  <dcterms:modified xsi:type="dcterms:W3CDTF">2025-01-15T20:06:49Z</dcterms:modified>
</cp:coreProperties>
</file>