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6" r:id="rId3"/>
    <p:sldId id="531" r:id="rId4"/>
    <p:sldId id="553" r:id="rId5"/>
    <p:sldId id="554" r:id="rId6"/>
    <p:sldId id="537" r:id="rId7"/>
    <p:sldId id="538" r:id="rId8"/>
    <p:sldId id="539" r:id="rId9"/>
    <p:sldId id="540" r:id="rId10"/>
    <p:sldId id="541" r:id="rId11"/>
    <p:sldId id="542" r:id="rId12"/>
    <p:sldId id="552" r:id="rId13"/>
    <p:sldId id="543" r:id="rId14"/>
    <p:sldId id="544" r:id="rId15"/>
    <p:sldId id="545" r:id="rId16"/>
    <p:sldId id="550" r:id="rId17"/>
    <p:sldId id="551" r:id="rId18"/>
    <p:sldId id="548" r:id="rId19"/>
    <p:sldId id="549" r:id="rId20"/>
    <p:sldId id="546" r:id="rId21"/>
    <p:sldId id="547" r:id="rId22"/>
  </p:sldIdLst>
  <p:sldSz cx="12192000" cy="6858000"/>
  <p:notesSz cx="6858000" cy="9144000"/>
  <p:embeddedFontLs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ExtraBold" panose="020F0502020204030204" pitchFamily="34" charset="0"/>
      <p:bold r:id="rId33"/>
      <p:italic r:id="rId34"/>
      <p:boldItalic r:id="rId35"/>
    </p:embeddedFont>
    <p:embeddedFont>
      <p:font typeface="Montserrat SemiBold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8C0"/>
    <a:srgbClr val="C00000"/>
    <a:srgbClr val="CFFFFD"/>
    <a:srgbClr val="0066FF"/>
    <a:srgbClr val="990033"/>
    <a:srgbClr val="F7D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0"/>
    <p:restoredTop sz="95195"/>
  </p:normalViewPr>
  <p:slideViewPr>
    <p:cSldViewPr snapToGrid="0">
      <p:cViewPr varScale="1">
        <p:scale>
          <a:sx n="128" d="100"/>
          <a:sy n="128" d="100"/>
        </p:scale>
        <p:origin x="72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3/14/25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52793" y="434040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227293" y="562476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AF4A259E-8954-943C-B319-FFF9A1D52C98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Final Exam Review &amp;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8;p29">
            <a:extLst>
              <a:ext uri="{FF2B5EF4-FFF2-40B4-BE49-F238E27FC236}">
                <a16:creationId xmlns:a16="http://schemas.microsoft.com/office/drawing/2014/main" id="{24644056-C1CB-FF56-7DC0-B3E23FC2DCB8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Final Exam Review &amp;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ti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 userDrawn="1"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sk questions on sli.do with code #cse121">
            <a:extLst>
              <a:ext uri="{FF2B5EF4-FFF2-40B4-BE49-F238E27FC236}">
                <a16:creationId xmlns:a16="http://schemas.microsoft.com/office/drawing/2014/main" id="{1112AC30-4413-F060-5CA5-7CC669967D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9530" y="231010"/>
            <a:ext cx="717484" cy="717484"/>
          </a:xfrm>
          <a:prstGeom prst="rect">
            <a:avLst/>
          </a:prstGeom>
        </p:spPr>
      </p:pic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D38F96B5-8459-DD2F-2195-003E212FD71D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Final Exam Review &amp;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20;p33">
            <a:extLst>
              <a:ext uri="{FF2B5EF4-FFF2-40B4-BE49-F238E27FC236}">
                <a16:creationId xmlns:a16="http://schemas.microsoft.com/office/drawing/2014/main" id="{EEC4F47E-E48E-0485-436D-646281B9940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15 -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62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Winter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18;p29">
            <a:extLst>
              <a:ext uri="{FF2B5EF4-FFF2-40B4-BE49-F238E27FC236}">
                <a16:creationId xmlns:a16="http://schemas.microsoft.com/office/drawing/2014/main" id="{319B52D3-5279-B46B-498D-9DCECD6157AA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19: Final Exam Review &amp; Victory Lap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3PC8Sc6Bw0OeDGjtO7eRSO?si=3ff60d4963524fb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412/" TargetMode="External"/><Relationship Id="rId13" Type="http://schemas.openxmlformats.org/officeDocument/2006/relationships/hyperlink" Target="http://courses.cs.washington.edu/courses/cse340/" TargetMode="External"/><Relationship Id="rId18" Type="http://schemas.openxmlformats.org/officeDocument/2006/relationships/hyperlink" Target="https://courses.cs.washington.edu/courses/cse122/" TargetMode="External"/><Relationship Id="rId3" Type="http://schemas.openxmlformats.org/officeDocument/2006/relationships/hyperlink" Target="https://courses.cs.washington.edu/courses/cse160/" TargetMode="External"/><Relationship Id="rId7" Type="http://schemas.openxmlformats.org/officeDocument/2006/relationships/hyperlink" Target="https://courses.cs.washington.edu/courses/cse374/" TargetMode="External"/><Relationship Id="rId12" Type="http://schemas.openxmlformats.org/officeDocument/2006/relationships/hyperlink" Target="http://courses.cs.washington.edu/courses/cse331/" TargetMode="External"/><Relationship Id="rId17" Type="http://schemas.openxmlformats.org/officeDocument/2006/relationships/hyperlink" Target="https://www.cs.washington.edu/academics/ugrad/nonmajor-options/nonmajor-courses" TargetMode="External"/><Relationship Id="rId2" Type="http://schemas.openxmlformats.org/officeDocument/2006/relationships/hyperlink" Target="https://courses.cs.washington.edu/courses/cse154/" TargetMode="External"/><Relationship Id="rId16" Type="http://schemas.openxmlformats.org/officeDocument/2006/relationships/hyperlink" Target="https://www.cs.washington.edu/academics/ugrad/current-stude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cs.washington.edu/courses/cse373/" TargetMode="External"/><Relationship Id="rId11" Type="http://schemas.openxmlformats.org/officeDocument/2006/relationships/hyperlink" Target="http://courses.cs.washington.edu/courses/cse311/" TargetMode="External"/><Relationship Id="rId5" Type="http://schemas.openxmlformats.org/officeDocument/2006/relationships/hyperlink" Target="https://courses.cs.washington.edu/courses/cse180/" TargetMode="External"/><Relationship Id="rId15" Type="http://schemas.openxmlformats.org/officeDocument/2006/relationships/hyperlink" Target="http://courses.cs.washington.edu/courses/cse351/" TargetMode="External"/><Relationship Id="rId10" Type="http://schemas.openxmlformats.org/officeDocument/2006/relationships/hyperlink" Target="https://courses.cs.washington.edu/courses/cse493e/" TargetMode="External"/><Relationship Id="rId19" Type="http://schemas.openxmlformats.org/officeDocument/2006/relationships/hyperlink" Target="https://courses.cs.washington.edu/courses/cse123/" TargetMode="External"/><Relationship Id="rId4" Type="http://schemas.openxmlformats.org/officeDocument/2006/relationships/hyperlink" Target="https://courses.cs.washington.edu/courses/cse163/" TargetMode="External"/><Relationship Id="rId9" Type="http://schemas.openxmlformats.org/officeDocument/2006/relationships/hyperlink" Target="https://courses.cs.washington.edu/courses/cse416/" TargetMode="External"/><Relationship Id="rId14" Type="http://schemas.openxmlformats.org/officeDocument/2006/relationships/hyperlink" Target="http://courses.cs.washington.edu/courses/cse341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olved_gam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5wi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14.jp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3.jp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23" Type="http://schemas.openxmlformats.org/officeDocument/2006/relationships/image" Target="../media/image34.jpg"/><Relationship Id="rId10" Type="http://schemas.openxmlformats.org/officeDocument/2006/relationships/image" Target="../media/image21.jpg"/><Relationship Id="rId19" Type="http://schemas.openxmlformats.org/officeDocument/2006/relationships/image" Target="../media/image30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303745" TargetMode="External"/><Relationship Id="rId2" Type="http://schemas.openxmlformats.org/officeDocument/2006/relationships/hyperlink" Target="https://uw.iasystem.org/survey/30374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s.washington.edu/academics/teaching-assistants/bob-bandes-award/" TargetMode="External"/><Relationship Id="rId4" Type="http://schemas.openxmlformats.org/officeDocument/2006/relationships/hyperlink" Target="https://tinyurl.com/25wi-12x-eval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Attack-Murder-Hornets-Season-1/dp/B091GSQNGY" TargetMode="External"/><Relationship Id="rId13" Type="http://schemas.openxmlformats.org/officeDocument/2006/relationships/hyperlink" Target="https://www.chess.com/blog/CHESScom/hans-niemann-report" TargetMode="External"/><Relationship Id="rId3" Type="http://schemas.openxmlformats.org/officeDocument/2006/relationships/hyperlink" Target="https://www.youtube.com/watch?v=DEESvghKBUc&amp;list=PLTPQEx-31JXhosblxX6bQnCK_qy2No6uC&amp;index=3" TargetMode="External"/><Relationship Id="rId7" Type="http://schemas.openxmlformats.org/officeDocument/2006/relationships/hyperlink" Target="https://www.youtube.com/watch?v=115BGUZopHs" TargetMode="External"/><Relationship Id="rId12" Type="http://schemas.openxmlformats.org/officeDocument/2006/relationships/hyperlink" Target="https://youtu.be/MTqUYFN5BbI?list=PLTPQEx-31JXhusD9twkKlguRlaQowh-Vw&amp;t=2285" TargetMode="External"/><Relationship Id="rId2" Type="http://schemas.openxmlformats.org/officeDocument/2006/relationships/hyperlink" Target="https://www.youtube.com/watch?v=S7nL9IGWGq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igamifliers.cs.washington.edu/" TargetMode="External"/><Relationship Id="rId11" Type="http://schemas.openxmlformats.org/officeDocument/2006/relationships/hyperlink" Target="https://hgis.uw.edu/refugee" TargetMode="External"/><Relationship Id="rId5" Type="http://schemas.openxmlformats.org/officeDocument/2006/relationships/hyperlink" Target="https://faculty.washington.edu/ajko/wordplaypen" TargetMode="External"/><Relationship Id="rId10" Type="http://schemas.openxmlformats.org/officeDocument/2006/relationships/hyperlink" Target="https://www.youtube.com/watch?v=vfFO_mJ4yPk" TargetMode="External"/><Relationship Id="rId4" Type="http://schemas.openxmlformats.org/officeDocument/2006/relationships/hyperlink" Target="https://www.youtube.com/watch?v=iMj9yz24gP8" TargetMode="External"/><Relationship Id="rId9" Type="http://schemas.openxmlformats.org/officeDocument/2006/relationships/hyperlink" Target="https://make4all.org/portfolio/knitscript-a-domain-specific-scripting-language-for-advanced-machine-knittin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wplse.org/2024/09/16/Unfolding.html" TargetMode="External"/><Relationship Id="rId3" Type="http://schemas.openxmlformats.org/officeDocument/2006/relationships/hyperlink" Target="https://homes.cs.washington.edu/~shapiro/" TargetMode="External"/><Relationship Id="rId7" Type="http://schemas.openxmlformats.org/officeDocument/2006/relationships/hyperlink" Target="https://uwplse.org/2024/03/18/Illusion-Knitting.html" TargetMode="External"/><Relationship Id="rId2" Type="http://schemas.openxmlformats.org/officeDocument/2006/relationships/hyperlink" Target="https://thachu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ashington.edu/news/2024/03/14/computer-science-education-coding-embroidery/" TargetMode="External"/><Relationship Id="rId5" Type="http://schemas.openxmlformats.org/officeDocument/2006/relationships/hyperlink" Target="https://aims.cs.washington.edu/su-in-lee" TargetMode="External"/><Relationship Id="rId4" Type="http://schemas.openxmlformats.org/officeDocument/2006/relationships/hyperlink" Target="https://saramostafavi.github.io/" TargetMode="External"/><Relationship Id="rId9" Type="http://schemas.openxmlformats.org/officeDocument/2006/relationships/hyperlink" Target="https://dl.acm.org/doi/10.1145/3654777.367639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r.ischool.uw.edu/" TargetMode="External"/><Relationship Id="rId7" Type="http://schemas.openxmlformats.org/officeDocument/2006/relationships/hyperlink" Target="https://create.uw.edu/" TargetMode="External"/><Relationship Id="rId2" Type="http://schemas.openxmlformats.org/officeDocument/2006/relationships/hyperlink" Target="https://www.cs.washington.edu/research/graph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.cs.washington.edu/" TargetMode="External"/><Relationship Id="rId5" Type="http://schemas.openxmlformats.org/officeDocument/2006/relationships/hyperlink" Target="https://homes.cs.washington.edu/~axz/" TargetMode="External"/><Relationship Id="rId4" Type="http://schemas.openxmlformats.org/officeDocument/2006/relationships/hyperlink" Target="https://en.wikipedia.org/wiki/Foldi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3600" b="0" dirty="0">
                <a:solidFill>
                  <a:srgbClr val="F0F0F0"/>
                </a:solidFill>
                <a:latin typeface="Montserrat SemiBold"/>
                <a:cs typeface="Montserrat SemiBold"/>
                <a:sym typeface="Montserrat SemiBold"/>
              </a:rPr>
              <a:t>Final Exam Review</a:t>
            </a:r>
            <a:br>
              <a:rPr lang="en-US" sz="3600" b="0" dirty="0">
                <a:solidFill>
                  <a:srgbClr val="F0F0F0"/>
                </a:solidFill>
                <a:latin typeface="Montserrat SemiBold"/>
                <a:cs typeface="Montserrat SemiBold"/>
                <a:sym typeface="Montserrat SemiBold"/>
              </a:rPr>
            </a:br>
            <a:r>
              <a:rPr lang="en-US" sz="3600" b="0" dirty="0">
                <a:solidFill>
                  <a:srgbClr val="F0F0F0"/>
                </a:solidFill>
                <a:latin typeface="Montserrat SemiBold"/>
                <a:cs typeface="Montserrat SemiBold"/>
                <a:sym typeface="Montserrat SemiBold"/>
              </a:rPr>
              <a:t>&amp; Victory Lap</a:t>
            </a:r>
            <a:endParaRPr sz="36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071026" y="1757973"/>
            <a:ext cx="45399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</a:t>
            </a:r>
            <a:r>
              <a:rPr lang="en-US" sz="2200" b="1" i="1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neighbours</a:t>
            </a: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will you miss from winter? </a:t>
            </a:r>
            <a:b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are you excited to leave behind?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281076" y="3842619"/>
            <a:ext cx="41199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121 25wi lecture playlist </a:t>
            </a:r>
            <a:r>
              <a:rPr lang="en-US" sz="22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❄️</a:t>
            </a:r>
            <a:endParaRPr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96450" y="4379696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96450" y="4640308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149349" y="4379696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Matt Wang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</a:t>
            </a:r>
            <a: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13007-A212-7457-B354-3666E5BFC8B7}"/>
              </a:ext>
            </a:extLst>
          </p:cNvPr>
          <p:cNvSpPr txBox="1"/>
          <p:nvPr/>
        </p:nvSpPr>
        <p:spPr>
          <a:xfrm>
            <a:off x="8149349" y="4613689"/>
            <a:ext cx="355600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Ailsa</a:t>
            </a:r>
            <a:r>
              <a:rPr lang="en-US" sz="1100" dirty="0">
                <a:latin typeface="Montserrat" pitchFamily="2" charset="77"/>
              </a:rPr>
              <a:t>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Alice</a:t>
            </a:r>
            <a:r>
              <a:rPr lang="en-US" sz="1100" dirty="0">
                <a:latin typeface="Montserrat" pitchFamily="2" charset="77"/>
              </a:rPr>
              <a:t>  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Chloë</a:t>
            </a:r>
            <a:r>
              <a:rPr lang="en-US" sz="1100" dirty="0">
                <a:latin typeface="Montserrat" pitchFamily="2" charset="77"/>
              </a:rPr>
              <a:t>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Christopher</a:t>
            </a:r>
            <a:endParaRPr lang="en-US" sz="1100" b="0" i="0" u="none" strike="noStrike" dirty="0">
              <a:effectLst/>
              <a:latin typeface="Montserrat" pitchFamily="2" charset="77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Ethan</a:t>
            </a:r>
            <a:r>
              <a:rPr lang="en-US" sz="1100" dirty="0">
                <a:latin typeface="Montserrat" pitchFamily="2" charset="77"/>
              </a:rPr>
              <a:t>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Hanna</a:t>
            </a:r>
            <a:r>
              <a:rPr lang="en-US" sz="1100" dirty="0">
                <a:latin typeface="Montserrat" pitchFamily="2" charset="77"/>
              </a:rPr>
              <a:t>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Hannah</a:t>
            </a:r>
            <a:r>
              <a:rPr lang="en-US" sz="1100" dirty="0">
                <a:latin typeface="Montserrat" pitchFamily="2" charset="77"/>
              </a:rPr>
              <a:t>        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Hibbah</a:t>
            </a:r>
            <a:endParaRPr lang="en-US" sz="1100" b="0" i="0" u="none" strike="noStrike" dirty="0">
              <a:effectLst/>
              <a:latin typeface="Montserrat" pitchFamily="2" charset="77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Janvi</a:t>
            </a:r>
            <a:r>
              <a:rPr lang="en-US" sz="1100" dirty="0">
                <a:latin typeface="Montserrat" pitchFamily="2" charset="77"/>
              </a:rPr>
              <a:t>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Judy</a:t>
            </a:r>
            <a:r>
              <a:rPr lang="en-US" sz="1100" dirty="0">
                <a:latin typeface="Montserrat" pitchFamily="2" charset="77"/>
              </a:rPr>
              <a:t>   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Julia</a:t>
            </a:r>
            <a:r>
              <a:rPr lang="en-US" sz="1100" dirty="0">
                <a:latin typeface="Montserrat" pitchFamily="2" charset="77"/>
              </a:rPr>
              <a:t>  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Kelsey</a:t>
            </a:r>
            <a:endParaRPr lang="en-US" sz="1100" b="0" i="0" u="none" strike="noStrike" dirty="0">
              <a:effectLst/>
              <a:latin typeface="Montserrat" pitchFamily="2" charset="77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Lucas</a:t>
            </a:r>
            <a:r>
              <a:rPr lang="en-US" sz="1100" dirty="0">
                <a:latin typeface="Montserrat" pitchFamily="2" charset="77"/>
              </a:rPr>
              <a:t>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Luke</a:t>
            </a:r>
            <a:r>
              <a:rPr lang="en-US" sz="1100" dirty="0">
                <a:latin typeface="Montserrat" pitchFamily="2" charset="77"/>
              </a:rPr>
              <a:t>  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Maitreyi</a:t>
            </a:r>
            <a:r>
              <a:rPr lang="en-US" sz="1100" dirty="0">
                <a:latin typeface="Montserrat" pitchFamily="2" charset="77"/>
              </a:rPr>
              <a:t>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Merav</a:t>
            </a:r>
            <a:endParaRPr lang="en-US" sz="1100" b="0" i="0" u="none" strike="noStrike" dirty="0">
              <a:effectLst/>
              <a:latin typeface="Montserrat" pitchFamily="2" charset="77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Ruslana</a:t>
            </a:r>
            <a:r>
              <a:rPr lang="en-US" sz="1100" dirty="0">
                <a:latin typeface="Montserrat" pitchFamily="2" charset="77"/>
              </a:rPr>
              <a:t>     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Montserrat" pitchFamily="2" charset="77"/>
              </a:rPr>
              <a:t>Samrutha</a:t>
            </a:r>
            <a:r>
              <a:rPr lang="en-US" sz="1100" dirty="0">
                <a:latin typeface="Montserrat" pitchFamily="2" charset="77"/>
              </a:rPr>
              <a:t>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Sam</a:t>
            </a:r>
            <a:r>
              <a:rPr lang="en-US" sz="1100" dirty="0">
                <a:latin typeface="Montserrat" pitchFamily="2" charset="77"/>
              </a:rPr>
              <a:t>          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Shayna</a:t>
            </a:r>
            <a:r>
              <a:rPr lang="en-US" sz="1100" dirty="0">
                <a:latin typeface="Montserrat" pitchFamily="2" charset="77"/>
              </a:rPr>
              <a:t> 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Sushma</a:t>
            </a:r>
            <a:r>
              <a:rPr lang="en-US" sz="1100" dirty="0">
                <a:latin typeface="Montserrat" pitchFamily="2" charset="77"/>
              </a:rPr>
              <a:t>     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Vivian</a:t>
            </a:r>
            <a:endParaRPr lang="en-US" sz="1100" b="0" i="0" u="none" strike="noStrike" dirty="0">
              <a:effectLst/>
              <a:latin typeface="Montserrat" pitchFamily="2" charset="77"/>
            </a:endParaRPr>
          </a:p>
        </p:txBody>
      </p:sp>
      <p:pic>
        <p:nvPicPr>
          <p:cNvPr id="3" name="Picture 2" descr="Ask questions on sli.do with code #cse121">
            <a:extLst>
              <a:ext uri="{FF2B5EF4-FFF2-40B4-BE49-F238E27FC236}">
                <a16:creationId xmlns:a16="http://schemas.microsoft.com/office/drawing/2014/main" id="{5D4EA0D3-13E9-CD97-D334-7C60803FA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020" y="5548591"/>
            <a:ext cx="1254274" cy="12542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36D5-2C88-357C-1A83-179C686F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P3 reflections &amp; music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31BA7-E052-18A3-2BA4-502B2908B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“Just recently, I've used computer science in two of my interests that involve other fields.  […] The other was using it to write a wavetable synthesizer that I used to make music.”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“In music production, mixing, and sound design, you use computer programs to synthesis sounds very similar to coding, with inputs, outputs, modifications, and parameters.”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CS + music is actually </a:t>
            </a:r>
            <a:r>
              <a:rPr lang="en-US" i="1" dirty="0">
                <a:solidFill>
                  <a:schemeClr val="tx1"/>
                </a:solidFill>
              </a:rPr>
              <a:t>huge</a:t>
            </a:r>
            <a:r>
              <a:rPr lang="en-US" dirty="0">
                <a:solidFill>
                  <a:schemeClr val="tx1"/>
                </a:solidFill>
              </a:rPr>
              <a:t> and very fascinating – Matt’s first-ever internship was implementing audio processing filters. Super cool!!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85158-98F2-0A48-2227-8F54472DBF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3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E4C1-5207-BD05-5E1A-687E22C2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42035"/>
            <a:ext cx="10515600" cy="762635"/>
          </a:xfrm>
        </p:spPr>
        <p:txBody>
          <a:bodyPr/>
          <a:lstStyle/>
          <a:p>
            <a:r>
              <a:rPr lang="en-US" dirty="0" err="1"/>
              <a:t>cse</a:t>
            </a:r>
            <a:r>
              <a:rPr lang="en-US" dirty="0"/>
              <a:t> 121 is brat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22AFF-F95B-408C-6211-CCEE39304D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 descr="The text “cse 121 is brat but there’s a final exam so it’s not”, in the style of Charli XCX’s BRAT album cover - black text on “brat” green.">
            <a:extLst>
              <a:ext uri="{FF2B5EF4-FFF2-40B4-BE49-F238E27FC236}">
                <a16:creationId xmlns:a16="http://schemas.microsoft.com/office/drawing/2014/main" id="{270E6C0D-62D0-3258-5AC9-3054AEB5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399" y="266699"/>
            <a:ext cx="6553201" cy="65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34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3A1E-C90A-7A45-1AB8-686B700E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Courses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C12D6-0440-705B-3BAD-5793B410C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Google Shape;104;p5">
            <a:extLst>
              <a:ext uri="{FF2B5EF4-FFF2-40B4-BE49-F238E27FC236}">
                <a16:creationId xmlns:a16="http://schemas.microsoft.com/office/drawing/2014/main" id="{45A41009-FE93-1D53-4544-07294DE8C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430797"/>
              </p:ext>
            </p:extLst>
          </p:nvPr>
        </p:nvGraphicFramePr>
        <p:xfrm>
          <a:off x="838200" y="2073682"/>
          <a:ext cx="5874075" cy="41910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CSE 154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web programming (several languages)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CSE 160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programming, data analysis (Python)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CSE 163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Intermediate programming, data analysis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CSE 180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Introduction to data science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CSE 373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structures and algorithms (in Java)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CSE 374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Low-level programming and tools (C/C++)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CSE 412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Data Visualization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CSE 416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Machine Learning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CSE 493E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Accessibility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3692916028"/>
                  </a:ext>
                </a:extLst>
              </a:tr>
            </a:tbl>
          </a:graphicData>
        </a:graphic>
      </p:graphicFrame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D21940F4-BA1E-2DA5-18E9-28B3AFF43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663" y="2437733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Majors</a:t>
            </a:r>
            <a:endParaRPr dirty="0"/>
          </a:p>
        </p:txBody>
      </p:sp>
      <p:graphicFrame>
        <p:nvGraphicFramePr>
          <p:cNvPr id="7" name="Google Shape;107;p5">
            <a:extLst>
              <a:ext uri="{FF2B5EF4-FFF2-40B4-BE49-F238E27FC236}">
                <a16:creationId xmlns:a16="http://schemas.microsoft.com/office/drawing/2014/main" id="{848090E3-52A7-4751-5D19-B35C90BF6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837805"/>
              </p:ext>
            </p:extLst>
          </p:nvPr>
        </p:nvGraphicFramePr>
        <p:xfrm>
          <a:off x="7104662" y="2917924"/>
          <a:ext cx="4884568" cy="2612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CSE 311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Mathematical foundations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CSE 331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Software design/implementation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CSE 340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 programming (mobile apps)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CSE 341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Programming languages (!!)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CSE 351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Hardware / Software Interface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Google Shape;108;p5">
            <a:extLst>
              <a:ext uri="{FF2B5EF4-FFF2-40B4-BE49-F238E27FC236}">
                <a16:creationId xmlns:a16="http://schemas.microsoft.com/office/drawing/2014/main" id="{DCE71AC5-1365-2C7E-8357-987986CCBEEA}"/>
              </a:ext>
            </a:extLst>
          </p:cNvPr>
          <p:cNvSpPr txBox="1">
            <a:spLocks/>
          </p:cNvSpPr>
          <p:nvPr/>
        </p:nvSpPr>
        <p:spPr>
          <a:xfrm>
            <a:off x="838200" y="1655225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200"/>
            </a:pPr>
            <a:r>
              <a:rPr lang="en-US" sz="2000" dirty="0"/>
              <a:t>Non-majors</a:t>
            </a:r>
          </a:p>
        </p:txBody>
      </p:sp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62046D31-E074-517A-B535-A42DF6465E06}"/>
              </a:ext>
            </a:extLst>
          </p:cNvPr>
          <p:cNvSpPr txBox="1"/>
          <p:nvPr/>
        </p:nvSpPr>
        <p:spPr>
          <a:xfrm>
            <a:off x="838200" y="6406343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0;p5">
            <a:extLst>
              <a:ext uri="{FF2B5EF4-FFF2-40B4-BE49-F238E27FC236}">
                <a16:creationId xmlns:a16="http://schemas.microsoft.com/office/drawing/2014/main" id="{8131BC1B-C4F9-C81C-2FC0-DBD125923EBC}"/>
              </a:ext>
            </a:extLst>
          </p:cNvPr>
          <p:cNvSpPr txBox="1"/>
          <p:nvPr/>
        </p:nvSpPr>
        <p:spPr>
          <a:xfrm>
            <a:off x="838201" y="1174807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" name="Google Shape;111;p5">
            <a:extLst>
              <a:ext uri="{FF2B5EF4-FFF2-40B4-BE49-F238E27FC236}">
                <a16:creationId xmlns:a16="http://schemas.microsoft.com/office/drawing/2014/main" id="{E5DFA701-9FF1-D4A1-3EE9-D7DC970A7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010216"/>
              </p:ext>
            </p:extLst>
          </p:nvPr>
        </p:nvGraphicFramePr>
        <p:xfrm>
          <a:off x="7104661" y="1134913"/>
          <a:ext cx="4884568" cy="118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0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CSE 122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Data structures, object-oriented programming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CSE 123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More OOP, recursion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113;p5">
            <a:extLst>
              <a:ext uri="{FF2B5EF4-FFF2-40B4-BE49-F238E27FC236}">
                <a16:creationId xmlns:a16="http://schemas.microsoft.com/office/drawing/2014/main" id="{1A8C1BD2-C013-932D-6C11-1296105C3CDB}"/>
              </a:ext>
            </a:extLst>
          </p:cNvPr>
          <p:cNvSpPr txBox="1"/>
          <p:nvPr/>
        </p:nvSpPr>
        <p:spPr>
          <a:xfrm>
            <a:off x="7104661" y="5532281"/>
            <a:ext cx="48845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tech-related majors: 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Informatics, ACMS, HCDE, Electrical &amp; Computer Engineering, …</a:t>
            </a:r>
            <a:endParaRPr dirty="0"/>
          </a:p>
        </p:txBody>
      </p:sp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E2558EFF-C474-BB49-9165-835A475B4599}"/>
              </a:ext>
            </a:extLst>
          </p:cNvPr>
          <p:cNvSpPr txBox="1"/>
          <p:nvPr/>
        </p:nvSpPr>
        <p:spPr>
          <a:xfrm>
            <a:off x="7104662" y="626774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2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0A11-DE2F-1537-0C31-A43227B3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on P3 reflections – journey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C5016-F6FD-8C12-5DE3-0DFDDBF69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We also asked you to reflect on your journey learning CS!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Impossible to adequately summarize them all, but the biggest theme was </a:t>
            </a:r>
            <a:r>
              <a:rPr lang="en-US" b="1" dirty="0">
                <a:solidFill>
                  <a:schemeClr val="tx1"/>
                </a:solidFill>
              </a:rPr>
              <a:t>combating myths about computer science: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programming &amp; computer science is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makes computer science hard (it’s not just syntax!!)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you need to be a “good” programmer (not always math!!)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programmers &amp; computer scientists look like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b="1" dirty="0">
                <a:solidFill>
                  <a:schemeClr val="tx1"/>
                </a:solidFill>
              </a:rPr>
              <a:t>that one bad experience means you’ll </a:t>
            </a:r>
            <a:r>
              <a:rPr lang="en-US" b="1" i="1" dirty="0">
                <a:solidFill>
                  <a:schemeClr val="tx1"/>
                </a:solidFill>
              </a:rPr>
              <a:t>always</a:t>
            </a:r>
            <a:r>
              <a:rPr lang="en-US" b="1" dirty="0">
                <a:solidFill>
                  <a:schemeClr val="tx1"/>
                </a:solidFill>
              </a:rPr>
              <a:t> be bad at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0255F-C137-9155-B7A6-6C898CB9E3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6F62-1AE6-4F03-AF0A-914668C2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and some funny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25823-F21F-AC75-1277-077D865D7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“However, when I started hearing </a:t>
            </a:r>
            <a:r>
              <a:rPr lang="en-US" dirty="0" err="1"/>
              <a:t>laufey</a:t>
            </a:r>
            <a:r>
              <a:rPr lang="en-US" dirty="0"/>
              <a:t> play in the background, seeing the small ice breaker questions on the slideshow, all that dread seemed to melt away.”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“The lectures were enjoyable and I always found Matt's jokes funny, I would always giggle or chuckle at least once during lecture.”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String You = "CSE 121"; 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System.out.println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("Never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Gonna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Give" + You + "Up");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1636D-675F-7259-B012-1A9EE0A90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2EE7-42B0-25AE-7660-6C565BED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</a:t>
            </a:r>
            <a:r>
              <a:rPr lang="en-US" i="1" dirty="0"/>
              <a:t>beyond</a:t>
            </a:r>
            <a:r>
              <a:rPr lang="en-US" dirty="0"/>
              <a:t> 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3D3D-5A81-4F02-BF89-F401A67C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Some of you said, ”I’m glad I took this class, but no more CS for me”</a:t>
            </a:r>
          </a:p>
          <a:p>
            <a:pPr marL="114300" indent="0">
              <a:buNone/>
            </a:pPr>
            <a:r>
              <a:rPr lang="en-US" dirty="0"/>
              <a:t>That’s </a:t>
            </a:r>
            <a:r>
              <a:rPr lang="en-US" u="sng" dirty="0"/>
              <a:t>totally valid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  <a:p>
            <a:pPr marL="114300" indent="0">
              <a:buNone/>
            </a:pPr>
            <a:r>
              <a:rPr lang="en-US" dirty="0"/>
              <a:t>Some lessons from this class that </a:t>
            </a:r>
            <a:r>
              <a:rPr lang="en-US" i="1" dirty="0"/>
              <a:t>could</a:t>
            </a:r>
            <a:r>
              <a:rPr lang="en-US" dirty="0"/>
              <a:t> apply more broadly:</a:t>
            </a:r>
          </a:p>
          <a:p>
            <a:r>
              <a:rPr lang="en-US" dirty="0"/>
              <a:t>how to break big problems into smaller subproblems</a:t>
            </a:r>
          </a:p>
          <a:p>
            <a:r>
              <a:rPr lang="en-US" dirty="0"/>
              <a:t>how to isolate what part of a system is broken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how to learn (and reflect) effectively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EA621-974A-9E74-6690-6FE6D96B8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762-0D9C-3BD0-EC50-CE381E5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66625-1414-F566-EABA-F5121C7D7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8636000" cy="5268596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get better at programming?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Practice!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learn to X?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Classes, books, videos, or self-learn!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CS (as a field) has lots of free resources :)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What should I do next?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Anything you’re interested in!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but: hard to tell what’s easy and what’s hard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Should I learn another language? Which one?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That depends – what do you want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BBD5-4B03-863B-4CA7-48C6D1F41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>
            <a:extLst>
              <a:ext uri="{FF2B5EF4-FFF2-40B4-BE49-F238E27FC236}">
                <a16:creationId xmlns:a16="http://schemas.microsoft.com/office/drawing/2014/main" id="{3AB2BDFD-C6BD-CED4-B541-1EE5B1D8D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6500" y="829257"/>
            <a:ext cx="3098801" cy="5199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6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A4C8-D321-4749-3072-DAC84BAF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Cute Programming Language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18455-0516-B7D0-3AD9-3F6581ADEA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Google Shape;129;p7" descr="The (unofficial) mascot for the Rust programming language, Ferris the crab. Bright orange and spiky!">
            <a:extLst>
              <a:ext uri="{FF2B5EF4-FFF2-40B4-BE49-F238E27FC236}">
                <a16:creationId xmlns:a16="http://schemas.microsoft.com/office/drawing/2014/main" id="{353C747F-EA7C-9744-8B6F-609F835EDB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973" y="4142174"/>
            <a:ext cx="2594919" cy="172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;p7" descr="The mascot for Bun, a JavaScript runtime. It's a cute-looking bao bun :)">
            <a:extLst>
              <a:ext uri="{FF2B5EF4-FFF2-40B4-BE49-F238E27FC236}">
                <a16:creationId xmlns:a16="http://schemas.microsoft.com/office/drawing/2014/main" id="{04626124-D250-EAD2-BAE2-3CF951E1F5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9491" y="1690688"/>
            <a:ext cx="2169109" cy="190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1;p7" descr="The mascot for Deno, a JavaScript runtime. A cute dinosaur in the rain.">
            <a:extLst>
              <a:ext uri="{FF2B5EF4-FFF2-40B4-BE49-F238E27FC236}">
                <a16:creationId xmlns:a16="http://schemas.microsoft.com/office/drawing/2014/main" id="{1F8E803E-1664-CECB-EB14-ED1A654E17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6385" t="7941" r="35845" b="20946"/>
          <a:stretch/>
        </p:blipFill>
        <p:spPr>
          <a:xfrm>
            <a:off x="4501059" y="3025777"/>
            <a:ext cx="2117198" cy="284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7" descr="The logos for Sorbet and Tapioca, extensions to Ruby's type system. They are a cute purple sorbet cone and smiling tapioca cup!">
            <a:extLst>
              <a:ext uri="{FF2B5EF4-FFF2-40B4-BE49-F238E27FC236}">
                <a16:creationId xmlns:a16="http://schemas.microsoft.com/office/drawing/2014/main" id="{6786343D-183A-FD60-7F95-998522C713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5333" y="3347978"/>
            <a:ext cx="4717034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3;p7" descr="The logo for CircuitPython, a lightweight python implementation. It has a cute purple snake!">
            <a:extLst>
              <a:ext uri="{FF2B5EF4-FFF2-40B4-BE49-F238E27FC236}">
                <a16:creationId xmlns:a16="http://schemas.microsoft.com/office/drawing/2014/main" id="{EE9155FD-F0E9-31D0-28C9-EE21D124E6C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3813" y="1771702"/>
            <a:ext cx="3087423" cy="1173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980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B3BC-1339-4DA1-FD0A-FE181903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Break Project: Tic Tac Toe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D82ED-E0D1-E0FA-BAA4-296B2F5F4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Build your own Tic Tac Toe game + “AI”! (one of the TA’s choice ideas)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endParaRPr lang="en-US" i="0" dirty="0"/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How would you represent a Tic Tac Toe game in Java?</a:t>
            </a:r>
            <a:br>
              <a:rPr lang="en-US" i="0" dirty="0"/>
            </a:br>
            <a:r>
              <a:rPr lang="en-US" i="0" dirty="0"/>
              <a:t>(hint: arrays will be very, very helpful!)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tells you if a Tic Tac Toe game is won.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gets input from the user and “makes” a move.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Wrap it all up – into a nice two-player game!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A7547-72A5-2A44-92B0-945636621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75D93-BFB1-4DF6-AE8E-84F6139B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EE2E-C1D2-908C-3D0E-97D5D7324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Break Project: Tic Tac Toe++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5178-6CD1-5535-87BF-6EFF3DDB5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Make some “AI” that…</a:t>
            </a:r>
            <a:br>
              <a:rPr lang="en-US" i="0" dirty="0"/>
            </a:br>
            <a:endParaRPr lang="en-US" i="0" dirty="0"/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dirty="0"/>
              <a:t>just makes a random valid move (you should be able to beat this!)</a:t>
            </a:r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dirty="0"/>
              <a:t>tries to make a “good” move (~ some if statements)</a:t>
            </a:r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u="sng" dirty="0"/>
              <a:t>never loses</a:t>
            </a:r>
          </a:p>
          <a:p>
            <a:pPr lvl="1" indent="-457200">
              <a:buSzPts val="3027"/>
            </a:pPr>
            <a:r>
              <a:rPr lang="en-US" i="0" dirty="0"/>
              <a:t>Tic Tac Toe is a “</a:t>
            </a:r>
            <a:r>
              <a:rPr lang="en-US" i="0" dirty="0">
                <a:hlinkClick r:id="rId2"/>
              </a:rPr>
              <a:t>solved game</a:t>
            </a:r>
            <a:r>
              <a:rPr lang="en-US" i="0" dirty="0"/>
              <a:t>”: a perfect player will </a:t>
            </a:r>
            <a:r>
              <a:rPr lang="en-US" i="0" u="sng" dirty="0"/>
              <a:t>never</a:t>
            </a:r>
            <a:r>
              <a:rPr lang="en-US" i="0" dirty="0"/>
              <a:t> lose.</a:t>
            </a:r>
          </a:p>
          <a:p>
            <a:pPr marL="457200" lvl="1" indent="0">
              <a:buSzPts val="3027"/>
              <a:buNone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Or, extend this idea to other grid-based games!</a:t>
            </a:r>
            <a:br>
              <a:rPr lang="en-US" i="0" dirty="0"/>
            </a:br>
            <a:endParaRPr lang="en-US" i="0" dirty="0"/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similar-</a:t>
            </a:r>
            <a:r>
              <a:rPr lang="en-US" i="0" dirty="0" err="1"/>
              <a:t>ish</a:t>
            </a:r>
            <a:r>
              <a:rPr lang="en-US" i="0" dirty="0"/>
              <a:t>: connect four, checkers, battleship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much harder: sudoku, chess, go, </a:t>
            </a:r>
            <a:r>
              <a:rPr lang="en-US" i="0" dirty="0" err="1"/>
              <a:t>othello</a:t>
            </a: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1D004-8678-4CA6-94BF-E6F14B24A1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Announcements, Reminders (general)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5108-D326-A3E1-1010-648875F9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/>
          </a:bodyPr>
          <a:lstStyle/>
          <a:p>
            <a:r>
              <a:rPr lang="en-US" dirty="0"/>
              <a:t>R7 (+ extra resub) due </a:t>
            </a:r>
            <a:r>
              <a:rPr lang="en-US" b="1" dirty="0"/>
              <a:t>Thu, Mar 20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u="sng" dirty="0"/>
              <a:t>all</a:t>
            </a:r>
            <a:r>
              <a:rPr lang="en-US" dirty="0"/>
              <a:t> assignments eligible</a:t>
            </a:r>
          </a:p>
          <a:p>
            <a:pPr lvl="1"/>
            <a:r>
              <a:rPr lang="en-US" dirty="0"/>
              <a:t>note: all extra resub emails have gone out at this point!</a:t>
            </a:r>
          </a:p>
          <a:p>
            <a:r>
              <a:rPr lang="en-US" dirty="0"/>
              <a:t>today is the </a:t>
            </a:r>
            <a:r>
              <a:rPr lang="en-US" u="sng" dirty="0"/>
              <a:t>last day</a:t>
            </a:r>
            <a:r>
              <a:rPr lang="en-US" dirty="0"/>
              <a:t> for IPL &amp; instructor office hours</a:t>
            </a:r>
          </a:p>
          <a:p>
            <a:r>
              <a:rPr lang="en-US" dirty="0"/>
              <a:t>Final Exam: </a:t>
            </a:r>
            <a:r>
              <a:rPr lang="en-US" b="1" dirty="0"/>
              <a:t>Tuesday, March 18</a:t>
            </a:r>
            <a:r>
              <a:rPr lang="en-US" b="1" baseline="30000" dirty="0"/>
              <a:t>th</a:t>
            </a:r>
            <a:r>
              <a:rPr lang="en-US" b="1" dirty="0"/>
              <a:t> from 12:30 - 2:20 in KNE 130, 220*</a:t>
            </a:r>
          </a:p>
          <a:p>
            <a:pPr lvl="1"/>
            <a:r>
              <a:rPr lang="en-US" dirty="0"/>
              <a:t>look at seating charts and let me know </a:t>
            </a:r>
            <a:r>
              <a:rPr lang="en-US" u="sng" dirty="0"/>
              <a:t>ASAP</a:t>
            </a:r>
            <a:r>
              <a:rPr lang="en-US" dirty="0"/>
              <a:t> if you’re not there!</a:t>
            </a:r>
          </a:p>
          <a:p>
            <a:pPr lvl="1"/>
            <a:r>
              <a:rPr lang="en-US" dirty="0"/>
              <a:t>review </a:t>
            </a:r>
            <a:r>
              <a:rPr lang="en-US" dirty="0">
                <a:hlinkClick r:id="rId3"/>
              </a:rPr>
              <a:t>Exam page of website</a:t>
            </a:r>
            <a:r>
              <a:rPr lang="en-US" dirty="0"/>
              <a:t> (with policies &amp; resources)</a:t>
            </a:r>
          </a:p>
          <a:p>
            <a:r>
              <a:rPr lang="en-US" dirty="0"/>
              <a:t>TA-led review session: </a:t>
            </a:r>
            <a:r>
              <a:rPr lang="en-US" b="1" dirty="0"/>
              <a:t>Sun, March 16</a:t>
            </a:r>
            <a:r>
              <a:rPr lang="en-US" b="1" baseline="30000" dirty="0"/>
              <a:t>th</a:t>
            </a:r>
            <a:r>
              <a:rPr lang="en-US" b="1" dirty="0"/>
              <a:t> from 5:30-7:50 PM, ARC 147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4292D-E1B4-861A-D967-078F937AF4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ADFBD8-C803-78FF-F1DC-345ACB88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dirty="0"/>
              <a:t>Thank your </a:t>
            </a:r>
            <a:r>
              <a:rPr lang="en-US" u="sng" dirty="0"/>
              <a:t>lovely</a:t>
            </a:r>
            <a:r>
              <a:rPr lang="en-US" dirty="0"/>
              <a:t> TAs!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66BB8F5-4614-9DAF-C179-A6AB4B2C03FA}"/>
              </a:ext>
            </a:extLst>
          </p:cNvPr>
          <p:cNvSpPr txBox="1">
            <a:spLocks/>
          </p:cNvSpPr>
          <p:nvPr/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TA Ailsa holding up a peace sign">
            <a:extLst>
              <a:ext uri="{FF2B5EF4-FFF2-40B4-BE49-F238E27FC236}">
                <a16:creationId xmlns:a16="http://schemas.microsoft.com/office/drawing/2014/main" id="{3E19CBE9-1DD9-2DDF-407A-14C23BF7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5031725"/>
            <a:ext cx="1371600" cy="1371600"/>
          </a:xfrm>
          <a:prstGeom prst="rect">
            <a:avLst/>
          </a:prstGeom>
        </p:spPr>
      </p:pic>
      <p:pic>
        <p:nvPicPr>
          <p:cNvPr id="8" name="Picture 7" descr="Alice Zhu">
            <a:extLst>
              <a:ext uri="{FF2B5EF4-FFF2-40B4-BE49-F238E27FC236}">
                <a16:creationId xmlns:a16="http://schemas.microsoft.com/office/drawing/2014/main" id="{09161C95-32CC-4252-7DBD-061F9F36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3513390"/>
            <a:ext cx="1371600" cy="1371600"/>
          </a:xfrm>
          <a:prstGeom prst="rect">
            <a:avLst/>
          </a:prstGeom>
        </p:spPr>
      </p:pic>
      <p:pic>
        <p:nvPicPr>
          <p:cNvPr id="9" name="Picture 8" descr="Chloë sitting on drift wood at the beach">
            <a:extLst>
              <a:ext uri="{FF2B5EF4-FFF2-40B4-BE49-F238E27FC236}">
                <a16:creationId xmlns:a16="http://schemas.microsoft.com/office/drawing/2014/main" id="{A78E4529-00BF-9FE8-E8C4-02E1A8CB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1995055"/>
            <a:ext cx="1371600" cy="1371600"/>
          </a:xfrm>
          <a:prstGeom prst="rect">
            <a:avLst/>
          </a:prstGeom>
        </p:spPr>
      </p:pic>
      <p:pic>
        <p:nvPicPr>
          <p:cNvPr id="10" name="Picture 9" descr="headshot of Hibbah in front of trees">
            <a:extLst>
              <a:ext uri="{FF2B5EF4-FFF2-40B4-BE49-F238E27FC236}">
                <a16:creationId xmlns:a16="http://schemas.microsoft.com/office/drawing/2014/main" id="{5D8912D8-DC75-41ED-E0E0-74D8BF82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400" y="476720"/>
            <a:ext cx="1371600" cy="1371600"/>
          </a:xfrm>
          <a:prstGeom prst="rect">
            <a:avLst/>
          </a:prstGeom>
        </p:spPr>
      </p:pic>
      <p:pic>
        <p:nvPicPr>
          <p:cNvPr id="11" name="Picture 10" descr="Hanna Pan">
            <a:extLst>
              <a:ext uri="{FF2B5EF4-FFF2-40B4-BE49-F238E27FC236}">
                <a16:creationId xmlns:a16="http://schemas.microsoft.com/office/drawing/2014/main" id="{0727E300-D228-EA88-2A8B-5ED85FE59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509655"/>
            <a:ext cx="1371600" cy="1371600"/>
          </a:xfrm>
          <a:prstGeom prst="rect">
            <a:avLst/>
          </a:prstGeom>
        </p:spPr>
      </p:pic>
      <p:pic>
        <p:nvPicPr>
          <p:cNvPr id="12" name="Picture 11" descr="Standing up next to indian palacial structure in a blue shirt">
            <a:extLst>
              <a:ext uri="{FF2B5EF4-FFF2-40B4-BE49-F238E27FC236}">
                <a16:creationId xmlns:a16="http://schemas.microsoft.com/office/drawing/2014/main" id="{19D7DEC4-E722-9CB1-A14B-4BDCB2335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4509655"/>
            <a:ext cx="1371600" cy="1371600"/>
          </a:xfrm>
          <a:prstGeom prst="rect">
            <a:avLst/>
          </a:prstGeom>
        </p:spPr>
      </p:pic>
      <p:pic>
        <p:nvPicPr>
          <p:cNvPr id="13" name="Picture 12" descr="young girl with bangs taking selfie with tuxedo cat on floor">
            <a:extLst>
              <a:ext uri="{FF2B5EF4-FFF2-40B4-BE49-F238E27FC236}">
                <a16:creationId xmlns:a16="http://schemas.microsoft.com/office/drawing/2014/main" id="{FF4E3142-5458-E242-DB05-F10CE56EB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4509655"/>
            <a:ext cx="1371600" cy="1371600"/>
          </a:xfrm>
          <a:prstGeom prst="rect">
            <a:avLst/>
          </a:prstGeom>
        </p:spPr>
      </p:pic>
      <p:pic>
        <p:nvPicPr>
          <p:cNvPr id="14" name="Picture 13" descr="girl with black hair and headphones">
            <a:extLst>
              <a:ext uri="{FF2B5EF4-FFF2-40B4-BE49-F238E27FC236}">
                <a16:creationId xmlns:a16="http://schemas.microsoft.com/office/drawing/2014/main" id="{8CC896B2-69D4-A165-0844-4171FBD2B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4509655"/>
            <a:ext cx="1371600" cy="1371600"/>
          </a:xfrm>
          <a:prstGeom prst="rect">
            <a:avLst/>
          </a:prstGeom>
        </p:spPr>
      </p:pic>
      <p:pic>
        <p:nvPicPr>
          <p:cNvPr id="15" name="Picture 14" descr="Lucas Dhar your 121 TA.">
            <a:extLst>
              <a:ext uri="{FF2B5EF4-FFF2-40B4-BE49-F238E27FC236}">
                <a16:creationId xmlns:a16="http://schemas.microsoft.com/office/drawing/2014/main" id="{789544E4-7B98-7849-78DF-C800CAA59F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4509655"/>
            <a:ext cx="1371600" cy="1371600"/>
          </a:xfrm>
          <a:prstGeom prst="rect">
            <a:avLst/>
          </a:prstGeom>
        </p:spPr>
      </p:pic>
      <p:pic>
        <p:nvPicPr>
          <p:cNvPr id="16" name="Picture 15" descr="Picture of Luke Liu that has been reused for the past 4 quarters!">
            <a:extLst>
              <a:ext uri="{FF2B5EF4-FFF2-40B4-BE49-F238E27FC236}">
                <a16:creationId xmlns:a16="http://schemas.microsoft.com/office/drawing/2014/main" id="{39A25B40-397E-06A0-D10D-949EA9D37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9200" y="4509655"/>
            <a:ext cx="1371600" cy="1371600"/>
          </a:xfrm>
          <a:prstGeom prst="rect">
            <a:avLst/>
          </a:prstGeom>
        </p:spPr>
      </p:pic>
      <p:pic>
        <p:nvPicPr>
          <p:cNvPr id="17" name="Picture 16" descr="Merav Frank, sitting on a boulder during a hike">
            <a:extLst>
              <a:ext uri="{FF2B5EF4-FFF2-40B4-BE49-F238E27FC236}">
                <a16:creationId xmlns:a16="http://schemas.microsoft.com/office/drawing/2014/main" id="{70873DAB-04F8-9531-8F63-455B14E7E0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2909455"/>
            <a:ext cx="1371600" cy="1371600"/>
          </a:xfrm>
          <a:prstGeom prst="rect">
            <a:avLst/>
          </a:prstGeom>
        </p:spPr>
      </p:pic>
      <p:pic>
        <p:nvPicPr>
          <p:cNvPr id="18" name="Picture 17" descr="Maitreyi Parakh, TA">
            <a:extLst>
              <a:ext uri="{FF2B5EF4-FFF2-40B4-BE49-F238E27FC236}">
                <a16:creationId xmlns:a16="http://schemas.microsoft.com/office/drawing/2014/main" id="{DE9182FD-DE4B-1ECB-3480-96F0859D05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9200" y="2909455"/>
            <a:ext cx="1371600" cy="1371600"/>
          </a:xfrm>
          <a:prstGeom prst="rect">
            <a:avLst/>
          </a:prstGeom>
        </p:spPr>
      </p:pic>
      <p:pic>
        <p:nvPicPr>
          <p:cNvPr id="19" name="Picture 18" descr="Photo of Kelsey at Juanita Beach">
            <a:extLst>
              <a:ext uri="{FF2B5EF4-FFF2-40B4-BE49-F238E27FC236}">
                <a16:creationId xmlns:a16="http://schemas.microsoft.com/office/drawing/2014/main" id="{F131CE6C-2704-E8E1-225A-059A84D600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2909455"/>
            <a:ext cx="1371600" cy="1371600"/>
          </a:xfrm>
          <a:prstGeom prst="rect">
            <a:avLst/>
          </a:prstGeom>
        </p:spPr>
      </p:pic>
      <p:pic>
        <p:nvPicPr>
          <p:cNvPr id="20" name="Picture 19" descr="Ruslana Korolov">
            <a:extLst>
              <a:ext uri="{FF2B5EF4-FFF2-40B4-BE49-F238E27FC236}">
                <a16:creationId xmlns:a16="http://schemas.microsoft.com/office/drawing/2014/main" id="{1DE902E7-2A2F-BBDD-145E-53E4A6FCFA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8800" y="2909455"/>
            <a:ext cx="1371600" cy="1371600"/>
          </a:xfrm>
          <a:prstGeom prst="rect">
            <a:avLst/>
          </a:prstGeom>
        </p:spPr>
      </p:pic>
      <p:pic>
        <p:nvPicPr>
          <p:cNvPr id="21" name="Picture 20" descr="121 TA Sam Korostov">
            <a:extLst>
              <a:ext uri="{FF2B5EF4-FFF2-40B4-BE49-F238E27FC236}">
                <a16:creationId xmlns:a16="http://schemas.microsoft.com/office/drawing/2014/main" id="{608ABACC-8D48-9A31-1DD7-11BF9D106B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8600" y="2909455"/>
            <a:ext cx="1371600" cy="1371600"/>
          </a:xfrm>
          <a:prstGeom prst="rect">
            <a:avLst/>
          </a:prstGeom>
        </p:spPr>
      </p:pic>
      <p:pic>
        <p:nvPicPr>
          <p:cNvPr id="22" name="Picture 21" descr="CSE 121 TA Samrutha Babu">
            <a:extLst>
              <a:ext uri="{FF2B5EF4-FFF2-40B4-BE49-F238E27FC236}">
                <a16:creationId xmlns:a16="http://schemas.microsoft.com/office/drawing/2014/main" id="{93E14C17-D77A-0493-1E9F-F6E1A6C5A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438400" y="2909455"/>
            <a:ext cx="1371600" cy="1371600"/>
          </a:xfrm>
          <a:prstGeom prst="rect">
            <a:avLst/>
          </a:prstGeom>
        </p:spPr>
      </p:pic>
      <p:pic>
        <p:nvPicPr>
          <p:cNvPr id="23" name="Picture 22" descr="Shayna on the Bainbridge Ferry">
            <a:extLst>
              <a:ext uri="{FF2B5EF4-FFF2-40B4-BE49-F238E27FC236}">
                <a16:creationId xmlns:a16="http://schemas.microsoft.com/office/drawing/2014/main" id="{DF59F284-B689-EE7E-FA15-BAA4CCE8F1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1309255"/>
            <a:ext cx="1371600" cy="1371600"/>
          </a:xfrm>
          <a:prstGeom prst="rect">
            <a:avLst/>
          </a:prstGeom>
        </p:spPr>
      </p:pic>
      <p:pic>
        <p:nvPicPr>
          <p:cNvPr id="24" name="Picture 23" descr="Image of Sushma Shankar">
            <a:extLst>
              <a:ext uri="{FF2B5EF4-FFF2-40B4-BE49-F238E27FC236}">
                <a16:creationId xmlns:a16="http://schemas.microsoft.com/office/drawing/2014/main" id="{FBF0B844-BEBD-F719-F898-A1C31CCB14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9200" y="1309255"/>
            <a:ext cx="1371600" cy="1371600"/>
          </a:xfrm>
          <a:prstGeom prst="rect">
            <a:avLst/>
          </a:prstGeom>
        </p:spPr>
      </p:pic>
      <p:pic>
        <p:nvPicPr>
          <p:cNvPr id="25" name="Picture 24" descr="This is an image of Hannah standing next to a large Christmas tree at Rockefeller Center.">
            <a:extLst>
              <a:ext uri="{FF2B5EF4-FFF2-40B4-BE49-F238E27FC236}">
                <a16:creationId xmlns:a16="http://schemas.microsoft.com/office/drawing/2014/main" id="{73378EAE-9A17-2285-60D6-2ED6428C31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9000" y="1309255"/>
            <a:ext cx="1371600" cy="1371600"/>
          </a:xfrm>
          <a:prstGeom prst="rect">
            <a:avLst/>
          </a:prstGeom>
        </p:spPr>
      </p:pic>
      <p:pic>
        <p:nvPicPr>
          <p:cNvPr id="26" name="Picture 25" descr="Picture of me making a peace sign :)">
            <a:extLst>
              <a:ext uri="{FF2B5EF4-FFF2-40B4-BE49-F238E27FC236}">
                <a16:creationId xmlns:a16="http://schemas.microsoft.com/office/drawing/2014/main" id="{983857A1-5B2F-55F5-A525-00FBDCF7A2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8800" y="1309255"/>
            <a:ext cx="1371600" cy="1371600"/>
          </a:xfrm>
          <a:prstGeom prst="rect">
            <a:avLst/>
          </a:prstGeom>
        </p:spPr>
      </p:pic>
      <p:pic>
        <p:nvPicPr>
          <p:cNvPr id="27" name="Picture 26" descr="Image of Vivian Wang, CSE 121 TA">
            <a:extLst>
              <a:ext uri="{FF2B5EF4-FFF2-40B4-BE49-F238E27FC236}">
                <a16:creationId xmlns:a16="http://schemas.microsoft.com/office/drawing/2014/main" id="{E410B7AC-EF4B-96CD-3449-9A2976D5B7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1309255"/>
            <a:ext cx="1371600" cy="1371600"/>
          </a:xfrm>
          <a:prstGeom prst="rect">
            <a:avLst/>
          </a:prstGeom>
        </p:spPr>
      </p:pic>
      <p:pic>
        <p:nvPicPr>
          <p:cNvPr id="28" name="Picture 27" descr="That's me, feel free to say hi if you end up seeing me around!">
            <a:extLst>
              <a:ext uri="{FF2B5EF4-FFF2-40B4-BE49-F238E27FC236}">
                <a16:creationId xmlns:a16="http://schemas.microsoft.com/office/drawing/2014/main" id="{2B530D5D-5325-93C8-D47A-51516F9ED0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38400" y="130925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2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4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6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3347-EBBD-B938-23FC-A38717E0E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Google Shape;169;p10">
            <a:extLst>
              <a:ext uri="{FF2B5EF4-FFF2-40B4-BE49-F238E27FC236}">
                <a16:creationId xmlns:a16="http://schemas.microsoft.com/office/drawing/2014/main" id="{ED8CE505-2100-3B6D-F822-73E9FBE40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6" name="Google Shape;170;p10">
            <a:extLst>
              <a:ext uri="{FF2B5EF4-FFF2-40B4-BE49-F238E27FC236}">
                <a16:creationId xmlns:a16="http://schemas.microsoft.com/office/drawing/2014/main" id="{E5A40735-B75A-C451-2E22-7E7EAA9362DB}"/>
              </a:ext>
            </a:extLst>
          </p:cNvPr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3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2;p10">
            <a:extLst>
              <a:ext uri="{FF2B5EF4-FFF2-40B4-BE49-F238E27FC236}">
                <a16:creationId xmlns:a16="http://schemas.microsoft.com/office/drawing/2014/main" id="{09092DD6-81FD-07DF-ED07-40A2999A5476}"/>
              </a:ext>
            </a:extLst>
          </p:cNvPr>
          <p:cNvSpPr txBox="1"/>
          <p:nvPr/>
        </p:nvSpPr>
        <p:spPr>
          <a:xfrm>
            <a:off x="1828245" y="5506449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dirty="0"/>
          </a:p>
        </p:txBody>
      </p:sp>
      <p:pic>
        <p:nvPicPr>
          <p:cNvPr id="8" name="Picture 7" descr="Matt in a trash bag before getting pied by a student">
            <a:extLst>
              <a:ext uri="{FF2B5EF4-FFF2-40B4-BE49-F238E27FC236}">
                <a16:creationId xmlns:a16="http://schemas.microsoft.com/office/drawing/2014/main" id="{71D23292-FD23-3639-9A79-999A59A7A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1" t="47895" r="41117" b="10358"/>
          <a:stretch/>
        </p:blipFill>
        <p:spPr>
          <a:xfrm>
            <a:off x="6768174" y="2114290"/>
            <a:ext cx="1986456" cy="2886599"/>
          </a:xfrm>
          <a:prstGeom prst="rect">
            <a:avLst/>
          </a:prstGeom>
        </p:spPr>
      </p:pic>
      <p:pic>
        <p:nvPicPr>
          <p:cNvPr id="9" name="Picture 8" descr="Matt in a trash bag after being pied by a student - whipped cream is all over his face!">
            <a:extLst>
              <a:ext uri="{FF2B5EF4-FFF2-40B4-BE49-F238E27FC236}">
                <a16:creationId xmlns:a16="http://schemas.microsoft.com/office/drawing/2014/main" id="{4BB1CEEB-807A-136D-686A-4D5D216CF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2" t="41690" r="19373" b="11526"/>
          <a:stretch/>
        </p:blipFill>
        <p:spPr>
          <a:xfrm>
            <a:off x="9133555" y="2114290"/>
            <a:ext cx="2162648" cy="2886599"/>
          </a:xfrm>
          <a:prstGeom prst="rect">
            <a:avLst/>
          </a:prstGeom>
        </p:spPr>
      </p:pic>
      <p:pic>
        <p:nvPicPr>
          <p:cNvPr id="12" name="Picture 11" descr="Ask questions in class by visiting sli.do and use code #cse121">
            <a:extLst>
              <a:ext uri="{FF2B5EF4-FFF2-40B4-BE49-F238E27FC236}">
                <a16:creationId xmlns:a16="http://schemas.microsoft.com/office/drawing/2014/main" id="{9AE05223-A87D-1927-AFF7-0FB73476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301" y="3481611"/>
            <a:ext cx="1795597" cy="17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1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9F6A-CDA7-D618-1F02-CD6225B7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and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DB4E-1639-8F15-DA58-E055B9FD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/>
              <a:t>Please give us feedback! </a:t>
            </a:r>
          </a:p>
          <a:p>
            <a:r>
              <a:rPr lang="en-US" dirty="0"/>
              <a:t>Course Evals are due </a:t>
            </a:r>
            <a:r>
              <a:rPr lang="en-US" b="1" dirty="0"/>
              <a:t>Sunday, March 16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lvl="1"/>
            <a:r>
              <a:rPr lang="en-US" dirty="0">
                <a:hlinkClick r:id="rId2"/>
              </a:rPr>
              <a:t>A section eval link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B section eval link</a:t>
            </a:r>
            <a:endParaRPr lang="en-US" dirty="0"/>
          </a:p>
          <a:p>
            <a:r>
              <a:rPr lang="en-US" dirty="0">
                <a:hlinkClick r:id="rId4"/>
              </a:rPr>
              <a:t>TA Evals</a:t>
            </a:r>
            <a:r>
              <a:rPr lang="en-US" dirty="0"/>
              <a:t> are </a:t>
            </a:r>
            <a:r>
              <a:rPr lang="en-US" i="1" dirty="0"/>
              <a:t>also</a:t>
            </a:r>
            <a:r>
              <a:rPr lang="en-US" dirty="0"/>
              <a:t> due </a:t>
            </a:r>
            <a:r>
              <a:rPr lang="en-US" b="1" dirty="0"/>
              <a:t>Sunday, March 16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marL="114300" indent="0">
              <a:buNone/>
            </a:pPr>
            <a:endParaRPr lang="en-US" dirty="0">
              <a:hlinkClick r:id="rId5"/>
            </a:endParaRPr>
          </a:p>
          <a:p>
            <a:pPr marL="114300" indent="0">
              <a:buNone/>
            </a:pPr>
            <a:r>
              <a:rPr lang="en-US" dirty="0">
                <a:hlinkClick r:id="rId5"/>
              </a:rPr>
              <a:t>Bob Bandes TA award</a:t>
            </a:r>
            <a:r>
              <a:rPr lang="en-US" dirty="0"/>
              <a:t> nominations open! (nominate your goat)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B2BC-F08E-5884-37D9-BA82B187D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A23F-34DB-ECF5-4B16-1AA1D656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Review Preamble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5ABFA-31CE-1F7F-6A75-5A8E9BC31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Acknowledging: live exam review can be stressful (and feel rushed)!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Today’s goal:</a:t>
            </a:r>
          </a:p>
          <a:p>
            <a:r>
              <a:rPr lang="en-US" dirty="0">
                <a:solidFill>
                  <a:schemeClr val="tx1"/>
                </a:solidFill>
              </a:rPr>
              <a:t>practicing how to trace through complicated code, on paper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helpful for tracing &amp; comprehension problems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helpful for debugging problems (to find the bug)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helpful for programming problems (to “test” your code)</a:t>
            </a:r>
          </a:p>
          <a:p>
            <a:r>
              <a:rPr lang="en-US" i="1" dirty="0">
                <a:solidFill>
                  <a:schemeClr val="tx1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writing code or “fixing” the bug (though I’ll do that too)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88F48-BEBD-5265-686F-4BFF8907BF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64A2-C0E1-5B80-6AF8-7391EE1A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Task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39FAB-EF9C-7CCA-D884-91207A550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I’ll give you about 5 minutes with a debugging spec.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Your goal is </a:t>
            </a:r>
            <a:r>
              <a:rPr lang="en-US" i="1" dirty="0">
                <a:solidFill>
                  <a:schemeClr val="tx1"/>
                </a:solidFill>
              </a:rPr>
              <a:t>just</a:t>
            </a:r>
            <a:r>
              <a:rPr lang="en-US" dirty="0">
                <a:solidFill>
                  <a:schemeClr val="tx1"/>
                </a:solidFill>
              </a:rPr>
              <a:t> to trace through the buggy code (on the back):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why</a:t>
            </a:r>
            <a:r>
              <a:rPr lang="en-US" dirty="0">
                <a:solidFill>
                  <a:schemeClr val="tx1"/>
                </a:solidFill>
              </a:rPr>
              <a:t> does it produce the incorrect output?</a:t>
            </a:r>
          </a:p>
          <a:p>
            <a:r>
              <a:rPr lang="en-US" dirty="0">
                <a:solidFill>
                  <a:schemeClr val="tx1"/>
                </a:solidFill>
              </a:rPr>
              <a:t>Assume that the random numbers from the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nextInt</a:t>
            </a:r>
            <a:r>
              <a:rPr lang="en-US" dirty="0">
                <a:solidFill>
                  <a:schemeClr val="tx1"/>
                </a:solidFill>
              </a:rPr>
              <a:t> calls really are 2, 9, 10, 8, and 1 (that’s not the bug).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Do not write any code!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One note: this is from a much older 121 exam. This is not </a:t>
            </a:r>
            <a:r>
              <a:rPr lang="en-US" i="1" dirty="0">
                <a:solidFill>
                  <a:schemeClr val="tx1"/>
                </a:solidFill>
              </a:rPr>
              <a:t>exactly</a:t>
            </a:r>
            <a:r>
              <a:rPr lang="en-US" dirty="0">
                <a:solidFill>
                  <a:schemeClr val="tx1"/>
                </a:solidFill>
              </a:rPr>
              <a:t> the format of recent debugging problems, but helps us with this skill!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E715E-CE79-F7C1-41B6-157785AEE6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A84C-0F69-ECD8-B94A-78975742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1247-049C-FE6A-E021-CDA228F39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lang="en-US" i="0" u="sng" dirty="0">
              <a:solidFill>
                <a:schemeClr val="dk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</a:t>
            </a: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toxicity</a:t>
            </a: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ecognize disinformation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Help deaf &amp; hard-of-hearing people identify sounds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programming language that celebrates the world’s languages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track murder hornets</a:t>
            </a:r>
            <a:r>
              <a:rPr lang="en-US" dirty="0"/>
              <a:t>?)</a:t>
            </a:r>
            <a:endParaRPr lang="en-US" u="sng" dirty="0">
              <a:solidFill>
                <a:schemeClr val="hlink"/>
              </a:solidFill>
              <a:hlinkClick r:id="rId9"/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carpentry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1"/>
              </a:rPr>
              <a:t>Create an interactive atlas of millions of refugee experiences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2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3"/>
              </a:rPr>
              <a:t>identify cheating in chess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and so much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F660-E31C-7A0A-C8D3-C6E5D42F22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F25D-1E1A-6A70-367B-1975B222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1110D-2B5B-BAD9-0F4F-32669CF5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Computational Biology &amp; Medicine (P2, P3)</a:t>
            </a:r>
          </a:p>
          <a:p>
            <a:pPr lvl="1"/>
            <a:r>
              <a:rPr lang="en-US" dirty="0"/>
              <a:t>fun fact: Matt did some DNA sequencing (P3+++) in grad school 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2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Sara Mostafavi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Su-In Lee</a:t>
            </a:r>
            <a:endParaRPr lang="en-US" dirty="0"/>
          </a:p>
          <a:p>
            <a:r>
              <a:rPr lang="en-US" i="0" dirty="0"/>
              <a:t>Computational Art (C0, C1)</a:t>
            </a:r>
          </a:p>
          <a:p>
            <a:pPr lvl="1"/>
            <a:r>
              <a:rPr lang="en-US" dirty="0"/>
              <a:t>UW CSE has many unique intersections of CS + art!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6"/>
              </a:rPr>
              <a:t>Cultural-Centric Computational Embroidery</a:t>
            </a:r>
            <a:r>
              <a:rPr lang="en-US" dirty="0"/>
              <a:t>” (CSE + </a:t>
            </a:r>
            <a:r>
              <a:rPr lang="en-US" dirty="0" err="1"/>
              <a:t>iSchool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7"/>
              </a:rPr>
              <a:t>Computational Illusion Knitting</a:t>
            </a:r>
            <a:r>
              <a:rPr lang="en-US" dirty="0"/>
              <a:t>”, “</a:t>
            </a:r>
            <a:r>
              <a:rPr lang="en-US" dirty="0">
                <a:hlinkClick r:id="rId8"/>
              </a:rPr>
              <a:t>How to Knit Objects Weird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9"/>
              </a:rPr>
              <a:t>WasteBanned: Supporting zero waste fashion design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F6AE0-194C-DBEE-84A4-19EF0EA4C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6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9C76-083E-0018-8711-CA9614A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1F58-3F2F-7B47-C4B4-ED9BC88C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(2/2)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1DDF-411D-79E4-E53A-175D11E7B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Games &amp; Graphics (C1, C3)</a:t>
            </a:r>
          </a:p>
          <a:p>
            <a:pPr lvl="1"/>
            <a:r>
              <a:rPr lang="en-US" dirty="0"/>
              <a:t>at UW: many </a:t>
            </a:r>
            <a:r>
              <a:rPr lang="en-US" dirty="0">
                <a:hlinkClick r:id="rId2"/>
              </a:rPr>
              <a:t>labs in CSE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iSchool’s GAMER group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fun fact: </a:t>
            </a:r>
            <a:r>
              <a:rPr lang="en-US" i="0" dirty="0">
                <a:hlinkClick r:id="rId4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is a crowd-sourced game for protein folding</a:t>
            </a:r>
          </a:p>
          <a:p>
            <a:pPr lvl="2"/>
            <a:r>
              <a:rPr lang="en-US" sz="2400" dirty="0"/>
              <a:t>David Baker shared this year’s Nobel Prize in Chemistry, in part for this!!</a:t>
            </a:r>
          </a:p>
          <a:p>
            <a:r>
              <a:rPr lang="en-US" i="0" dirty="0"/>
              <a:t>Social Computing (P1, C2)</a:t>
            </a:r>
          </a:p>
          <a:p>
            <a:pPr lvl="1"/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5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6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endParaRPr lang="en-US" i="0" dirty="0"/>
          </a:p>
          <a:p>
            <a:r>
              <a:rPr lang="en-US" i="0" dirty="0"/>
              <a:t>and many side quests (in lecture, section, PCM): accessibility </a:t>
            </a:r>
            <a:br>
              <a:rPr lang="en-US" i="0" dirty="0"/>
            </a:br>
            <a:r>
              <a:rPr lang="en-US" i="0" dirty="0"/>
              <a:t>(e.g. </a:t>
            </a:r>
            <a:r>
              <a:rPr lang="en-US" i="0" dirty="0">
                <a:hlinkClick r:id="rId7"/>
              </a:rPr>
              <a:t>UW CREATE</a:t>
            </a:r>
            <a:r>
              <a:rPr lang="en-US" i="0" dirty="0"/>
              <a:t>), weather forecasting, chatbots,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3D0BB-46C4-1B10-FC99-8F98D6077B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8E6C-2FF0-AD19-0E84-EF1150F4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loop on P3 reflections – topics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81B49-B840-6C70-6ECD-464977563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Y’all listed many other applications of CS too! Some common areas:</a:t>
            </a:r>
          </a:p>
          <a:p>
            <a:r>
              <a:rPr lang="en-US" dirty="0"/>
              <a:t>environmental &amp; climate science</a:t>
            </a:r>
          </a:p>
          <a:p>
            <a:r>
              <a:rPr lang="en-US" dirty="0"/>
              <a:t>architecture</a:t>
            </a:r>
          </a:p>
          <a:p>
            <a:r>
              <a:rPr lang="en-US" dirty="0"/>
              <a:t>physics</a:t>
            </a:r>
          </a:p>
          <a:p>
            <a:r>
              <a:rPr lang="en-US" dirty="0"/>
              <a:t>sports analytics and health</a:t>
            </a:r>
          </a:p>
          <a:p>
            <a:r>
              <a:rPr lang="en-US" dirty="0"/>
              <a:t>business &amp; finance</a:t>
            </a:r>
          </a:p>
          <a:p>
            <a:r>
              <a:rPr lang="en-US" dirty="0"/>
              <a:t>geography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C2C2D-B47B-7A82-1AE4-90415FA6E8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E 12X (adopted from CSE 373)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14268</TotalTime>
  <Words>1557</Words>
  <Application>Microsoft Macintosh PowerPoint</Application>
  <PresentationFormat>Widescreen</PresentationFormat>
  <Paragraphs>210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Consolas</vt:lpstr>
      <vt:lpstr>Arial</vt:lpstr>
      <vt:lpstr>Calibri</vt:lpstr>
      <vt:lpstr>Montserrat SemiBold</vt:lpstr>
      <vt:lpstr>Montserrat ExtraBold</vt:lpstr>
      <vt:lpstr>Montserrat</vt:lpstr>
      <vt:lpstr>CSE 12X (adopted from CSE 373)</vt:lpstr>
      <vt:lpstr>Final Exam Review &amp; Victory Lap</vt:lpstr>
      <vt:lpstr>Announcements, Reminders (general)</vt:lpstr>
      <vt:lpstr>Evaluations and Awards</vt:lpstr>
      <vt:lpstr>Exam Review Preamble</vt:lpstr>
      <vt:lpstr>Your Task</vt:lpstr>
      <vt:lpstr>Applications of CS</vt:lpstr>
      <vt:lpstr>… including our assignments! (1/2)</vt:lpstr>
      <vt:lpstr>… including our assignments! (2/2)</vt:lpstr>
      <vt:lpstr>Closing the loop on P3 reflections – topics </vt:lpstr>
      <vt:lpstr>P3 reflections &amp; music</vt:lpstr>
      <vt:lpstr>cse 121 is brat</vt:lpstr>
      <vt:lpstr>Future Courses </vt:lpstr>
      <vt:lpstr>Closing the loop on P3 reflections – journey </vt:lpstr>
      <vt:lpstr>… and some funny answers</vt:lpstr>
      <vt:lpstr>Generalizing beyond CS</vt:lpstr>
      <vt:lpstr>Frequently Asked Questions</vt:lpstr>
      <vt:lpstr>Aside: Cute Programming Language Logos</vt:lpstr>
      <vt:lpstr>Spring Break Project: Tic Tac Toe</vt:lpstr>
      <vt:lpstr>Spring Break Project: Tic Tac Toe++</vt:lpstr>
      <vt:lpstr>Thank your lovely TAs!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Matthew Wang</cp:lastModifiedBy>
  <cp:revision>600</cp:revision>
  <dcterms:modified xsi:type="dcterms:W3CDTF">2025-03-14T21:03:54Z</dcterms:modified>
</cp:coreProperties>
</file>