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6" r:id="rId3"/>
    <p:sldId id="526" r:id="rId4"/>
    <p:sldId id="527" r:id="rId5"/>
    <p:sldId id="528" r:id="rId6"/>
    <p:sldId id="535" r:id="rId7"/>
    <p:sldId id="529" r:id="rId8"/>
    <p:sldId id="534" r:id="rId9"/>
    <p:sldId id="530" r:id="rId10"/>
    <p:sldId id="531" r:id="rId11"/>
    <p:sldId id="537" r:id="rId12"/>
    <p:sldId id="532" r:id="rId13"/>
    <p:sldId id="533" r:id="rId14"/>
    <p:sldId id="536" r:id="rId15"/>
  </p:sldIdLst>
  <p:sldSz cx="12192000" cy="6858000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ExtraBold" panose="020F0502020204030204" pitchFamily="34" charset="0"/>
      <p:bold r:id="rId22"/>
      <p:italic r:id="rId23"/>
      <p:boldItalic r:id="rId24"/>
    </p:embeddedFont>
    <p:embeddedFont>
      <p:font typeface="Montserrat SemiBold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5164"/>
  </p:normalViewPr>
  <p:slideViewPr>
    <p:cSldViewPr snapToGrid="0">
      <p:cViewPr varScale="1">
        <p:scale>
          <a:sx n="94" d="100"/>
          <a:sy n="94" d="100"/>
        </p:scale>
        <p:origin x="232" y="6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3/11/25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DF2D-9069-A0CC-DC96-ADA60F14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6E70B-D9CF-133B-D98D-2A594E063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927A9-BFE2-97C9-8E8B-37C90E65A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1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F4A259E-8954-943C-B319-FFF9A1D52C9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18: Final Exam Review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319168DB-BA99-2D39-0121-6CFB11CE46A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Wrapping Up Arrays!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 userDrawn="1"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1112AC30-4413-F060-5CA5-7CC669967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9530" y="231010"/>
            <a:ext cx="717484" cy="717484"/>
          </a:xfrm>
          <a:prstGeom prst="rect">
            <a:avLst/>
          </a:prstGeom>
        </p:spPr>
      </p:pic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A58C2929-57F4-B487-FC2C-0757689351D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Wrapping Up Arrays!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17: Wrapping Up Arrays!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washington.edu/academics/teaching-assistants/bob-bandes-aw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wi/exams/tip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r9MuIt_dnCq_RMtaczDf7K2X9_8MFfKe_PIBTjP3oQA/edit?usp=sha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Final Exam Review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spring break plans?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361013A2-588F-14DD-0F01-CDC3EA97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767" y="5548450"/>
            <a:ext cx="1267510" cy="12675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9F6A-CDA7-D618-1F02-CD6225B7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and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DB4E-1639-8F15-DA58-E055B9FD5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I hope I’ve convinced you … we read everything you write!!</a:t>
            </a:r>
          </a:p>
          <a:p>
            <a:r>
              <a:rPr lang="en-US" dirty="0"/>
              <a:t>Please give us feedback!</a:t>
            </a:r>
          </a:p>
          <a:p>
            <a:pPr lvl="1"/>
            <a:r>
              <a:rPr lang="en-US" dirty="0"/>
              <a:t>Course Evals are due </a:t>
            </a:r>
            <a:r>
              <a:rPr lang="en-US" b="1" dirty="0"/>
              <a:t>Sunday, March 16</a:t>
            </a:r>
            <a:r>
              <a:rPr lang="en-US" b="1" baseline="30000" dirty="0"/>
              <a:t>th</a:t>
            </a:r>
            <a:r>
              <a:rPr lang="en-US" b="1" dirty="0"/>
              <a:t> at 11:59 PM</a:t>
            </a:r>
            <a:endParaRPr lang="en-US" dirty="0"/>
          </a:p>
          <a:p>
            <a:pPr lvl="1"/>
            <a:r>
              <a:rPr lang="en-US" dirty="0"/>
              <a:t>TA Evals are </a:t>
            </a:r>
            <a:r>
              <a:rPr lang="en-US" i="1" dirty="0"/>
              <a:t>also</a:t>
            </a:r>
            <a:r>
              <a:rPr lang="en-US" dirty="0"/>
              <a:t> due </a:t>
            </a:r>
            <a:r>
              <a:rPr lang="en-US" b="1" dirty="0"/>
              <a:t>Sunday, March 16</a:t>
            </a:r>
            <a:r>
              <a:rPr lang="en-US" b="1" baseline="30000" dirty="0"/>
              <a:t>th</a:t>
            </a:r>
            <a:r>
              <a:rPr lang="en-US" b="1" dirty="0"/>
              <a:t> at 11:59 PM</a:t>
            </a:r>
          </a:p>
          <a:p>
            <a:pPr lvl="1"/>
            <a:r>
              <a:rPr lang="en-US" dirty="0"/>
              <a:t>Feedback is incredibly helpful – many of us will teach 121 again!</a:t>
            </a:r>
          </a:p>
          <a:p>
            <a:r>
              <a:rPr lang="en-US" dirty="0">
                <a:hlinkClick r:id="rId2"/>
              </a:rPr>
              <a:t>Bob Bandes TA award</a:t>
            </a:r>
            <a:r>
              <a:rPr lang="en-US" dirty="0"/>
              <a:t> nominations open!</a:t>
            </a:r>
          </a:p>
          <a:p>
            <a:pPr lvl="1"/>
            <a:r>
              <a:rPr lang="en-US" dirty="0"/>
              <a:t>thought your TA was the goat? write them a nomination!</a:t>
            </a:r>
          </a:p>
          <a:p>
            <a:pPr lvl="1"/>
            <a:r>
              <a:rPr lang="en-US" dirty="0"/>
              <a:t>fun fact: some of our faculty won the award when </a:t>
            </a:r>
            <a:r>
              <a:rPr lang="en-US" i="1" dirty="0"/>
              <a:t>they</a:t>
            </a:r>
            <a:r>
              <a:rPr lang="en-US" dirty="0"/>
              <a:t> were TAs!</a:t>
            </a:r>
          </a:p>
          <a:p>
            <a:pPr lvl="1"/>
            <a:r>
              <a:rPr lang="en-US" dirty="0"/>
              <a:t>fun fact #2: a 121 TA won the award last year :))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7B2BC-F08E-5884-37D9-BA82B187D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0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5845-234C-F50D-5615-76247C9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next two (hidden) slides were for A lecture only!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B2A95-E445-B193-8238-679AE6216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40784-D67E-8DBA-FDF2-53EFD94D31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2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C026-C566-F7A5-D0BD-29117445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Think: Individual Work Time (~ 5 minutes)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B605F-4002-AE68-7C39-AB1435849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goals: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figure out the length of the result array, for the “both even” and the “either/both is odd” cases, and set it up</a:t>
            </a:r>
          </a:p>
          <a:p>
            <a:pPr lvl="1">
              <a:buSzPct val="100000"/>
            </a:pPr>
            <a:r>
              <a:rPr lang="en-US" dirty="0"/>
              <a:t>write out the syntax</a:t>
            </a:r>
            <a:br>
              <a:rPr lang="en-US" dirty="0"/>
            </a:b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 the first half of the first array to your result array</a:t>
            </a:r>
            <a:br>
              <a:rPr lang="en-US" dirty="0"/>
            </a:b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keep going if you finish early!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0D17-9979-9670-4327-B6BAB86DC7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D9D0A0F-0A14-8CB7-AF29-92148BDB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0F7E-4BC6-B57C-890E-5635F5A8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&amp; Share (~ 5 minutes)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C09F8-A9D1-88D8-05D5-0F0792BD5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discussion ideas: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compare</a:t>
            </a:r>
          </a:p>
          <a:p>
            <a:pPr marL="1085850" lvl="1" indent="-514350">
              <a:buSzPct val="100000"/>
              <a:buFont typeface="+mj-lt"/>
              <a:buAutoNum type="alphaLcPeriod"/>
            </a:pPr>
            <a:r>
              <a:rPr lang="en-US" dirty="0"/>
              <a:t>method headers</a:t>
            </a:r>
          </a:p>
          <a:p>
            <a:pPr marL="1085850" lvl="1" indent="-514350">
              <a:buSzPct val="100000"/>
              <a:buFont typeface="+mj-lt"/>
              <a:buAutoNum type="alphaLcPeriod"/>
            </a:pPr>
            <a:r>
              <a:rPr lang="en-US" dirty="0"/>
              <a:t>extra object creation – if there was any</a:t>
            </a:r>
          </a:p>
          <a:p>
            <a:pPr marL="1085850" lvl="1" indent="-514350">
              <a:buSzPct val="100000"/>
              <a:buFont typeface="+mj-lt"/>
              <a:buAutoNum type="alphaLcPeriod"/>
            </a:pPr>
            <a:r>
              <a:rPr lang="en-US" dirty="0"/>
              <a:t>handling the “both even” and “either/both is odd” cases</a:t>
            </a:r>
            <a:br>
              <a:rPr lang="en-US" dirty="0"/>
            </a:b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did you make these choices?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parts of the specification or the problem </a:t>
            </a:r>
            <a:br>
              <a:rPr lang="en-US" dirty="0"/>
            </a:br>
            <a:r>
              <a:rPr lang="en-US" dirty="0"/>
              <a:t>helped you get to that conclusion?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B2D91-ED45-E5F6-9F82-9A823CD02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850F6-7B9F-2208-59D5-DB22F35F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68AA-45EF-24F1-0406-44B5A4CA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05088-F664-2B03-6D7A-76310EF5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P3 and R6 due </a:t>
            </a:r>
            <a:r>
              <a:rPr lang="en-US" b="1" dirty="0"/>
              <a:t>tomorrow</a:t>
            </a:r>
            <a:r>
              <a:rPr lang="en-US" dirty="0"/>
              <a:t> (Thursday, Mar 13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R7 due </a:t>
            </a:r>
            <a:r>
              <a:rPr lang="en-US" b="1" dirty="0"/>
              <a:t>Thursday, March 20</a:t>
            </a:r>
            <a:r>
              <a:rPr lang="en-US" b="1" baseline="30000" dirty="0"/>
              <a:t>th</a:t>
            </a:r>
            <a:r>
              <a:rPr lang="en-US" dirty="0"/>
              <a:t> – </a:t>
            </a:r>
            <a:r>
              <a:rPr lang="en-US" u="sng" dirty="0"/>
              <a:t>all</a:t>
            </a:r>
            <a:r>
              <a:rPr lang="en-US" dirty="0"/>
              <a:t> assignments eligible</a:t>
            </a:r>
          </a:p>
          <a:p>
            <a:pPr lvl="1"/>
            <a:r>
              <a:rPr lang="en-US" dirty="0"/>
              <a:t>extra resub (if you have it) has same due date, eligibility</a:t>
            </a:r>
          </a:p>
          <a:p>
            <a:r>
              <a:rPr lang="en-US" dirty="0"/>
              <a:t>IPL closes </a:t>
            </a:r>
            <a:r>
              <a:rPr lang="en-US" b="1" dirty="0"/>
              <a:t>Friday, March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My (Matt’s) last office hour is also </a:t>
            </a:r>
            <a:r>
              <a:rPr lang="en-US" b="1" dirty="0"/>
              <a:t>Friday, March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 :’)</a:t>
            </a:r>
            <a:endParaRPr lang="en-US" b="1" dirty="0"/>
          </a:p>
          <a:p>
            <a:r>
              <a:rPr lang="en-US" dirty="0"/>
              <a:t>Final Exam: </a:t>
            </a:r>
            <a:r>
              <a:rPr lang="en-US" b="1" dirty="0"/>
              <a:t>Tuesday, March 18</a:t>
            </a:r>
            <a:r>
              <a:rPr lang="en-US" b="1" baseline="30000" dirty="0"/>
              <a:t>th</a:t>
            </a:r>
            <a:r>
              <a:rPr lang="en-US" b="1" dirty="0"/>
              <a:t> from 12:30 - 2:20 in KNE 130, 220*</a:t>
            </a:r>
          </a:p>
          <a:p>
            <a:pPr lvl="1"/>
            <a:r>
              <a:rPr lang="en-US" dirty="0"/>
              <a:t>seating charts are now available on course website!</a:t>
            </a:r>
          </a:p>
          <a:p>
            <a:pPr lvl="1"/>
            <a:r>
              <a:rPr lang="en-US" dirty="0"/>
              <a:t>let me know if you are </a:t>
            </a:r>
            <a:r>
              <a:rPr lang="en-US" u="sng" dirty="0"/>
              <a:t>not</a:t>
            </a:r>
            <a:r>
              <a:rPr lang="en-US" dirty="0"/>
              <a:t> in the seating chart!</a:t>
            </a:r>
          </a:p>
          <a:p>
            <a:r>
              <a:rPr lang="en-US" dirty="0"/>
              <a:t>Keep eyes peeled for a </a:t>
            </a:r>
            <a:r>
              <a:rPr lang="en-US" i="1" dirty="0"/>
              <a:t>mega</a:t>
            </a:r>
            <a:r>
              <a:rPr lang="en-US" dirty="0"/>
              <a:t> announcement tonight combing these!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8A9AB-4FE0-923F-927F-D440D29153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P3 and R6 due </a:t>
            </a:r>
            <a:r>
              <a:rPr lang="en-US" b="1" dirty="0"/>
              <a:t>tomorrow</a:t>
            </a:r>
            <a:r>
              <a:rPr lang="en-US" dirty="0"/>
              <a:t> (Thursday, Mar 13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R7 due </a:t>
            </a:r>
            <a:r>
              <a:rPr lang="en-US" b="1" dirty="0"/>
              <a:t>Thursday, March 20</a:t>
            </a:r>
            <a:r>
              <a:rPr lang="en-US" b="1" baseline="30000" dirty="0"/>
              <a:t>th</a:t>
            </a:r>
            <a:r>
              <a:rPr lang="en-US" dirty="0"/>
              <a:t> – </a:t>
            </a:r>
            <a:r>
              <a:rPr lang="en-US" u="sng" dirty="0"/>
              <a:t>all</a:t>
            </a:r>
            <a:r>
              <a:rPr lang="en-US" dirty="0"/>
              <a:t> assignments eligible</a:t>
            </a:r>
          </a:p>
          <a:p>
            <a:pPr lvl="1"/>
            <a:r>
              <a:rPr lang="en-US" dirty="0"/>
              <a:t>extra resub (if you have it) has same due date, eligibility</a:t>
            </a:r>
          </a:p>
          <a:p>
            <a:r>
              <a:rPr lang="en-US" dirty="0"/>
              <a:t>IPL closes </a:t>
            </a:r>
            <a:r>
              <a:rPr lang="en-US" b="1" dirty="0"/>
              <a:t>Friday, March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My (Matt’s) last office hour is also </a:t>
            </a:r>
            <a:r>
              <a:rPr lang="en-US" b="1" dirty="0"/>
              <a:t>Friday, March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 :’)</a:t>
            </a:r>
            <a:endParaRPr lang="en-US" b="1" dirty="0"/>
          </a:p>
          <a:p>
            <a:r>
              <a:rPr lang="en-US" dirty="0"/>
              <a:t>Final Exam: </a:t>
            </a:r>
            <a:r>
              <a:rPr lang="en-US" b="1" dirty="0"/>
              <a:t>Tuesday, March 18</a:t>
            </a:r>
            <a:r>
              <a:rPr lang="en-US" b="1" baseline="30000" dirty="0"/>
              <a:t>th</a:t>
            </a:r>
            <a:r>
              <a:rPr lang="en-US" b="1" dirty="0"/>
              <a:t> from 12:30 - 2:20 in KNE 130, 220*</a:t>
            </a:r>
          </a:p>
          <a:p>
            <a:pPr lvl="1"/>
            <a:r>
              <a:rPr lang="en-US" dirty="0"/>
              <a:t>seating charts are now available on course website!</a:t>
            </a:r>
          </a:p>
          <a:p>
            <a:pPr lvl="1"/>
            <a:r>
              <a:rPr lang="en-US" dirty="0"/>
              <a:t>let me know if you are </a:t>
            </a:r>
            <a:r>
              <a:rPr lang="en-US" u="sng" dirty="0"/>
              <a:t>not</a:t>
            </a:r>
            <a:r>
              <a:rPr lang="en-US" dirty="0"/>
              <a:t> in the seating chart!</a:t>
            </a:r>
          </a:p>
          <a:p>
            <a:r>
              <a:rPr lang="en-US" dirty="0"/>
              <a:t>Keep eyes peeled for a </a:t>
            </a:r>
            <a:r>
              <a:rPr lang="en-US" i="1" dirty="0"/>
              <a:t>mega</a:t>
            </a:r>
            <a:r>
              <a:rPr lang="en-US" dirty="0"/>
              <a:t> announcement tonight combing these!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1680-E0D0-3638-51DD-062BEFF9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351E-2C10-9357-DB74-10561370D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TA-led Review Session</a:t>
            </a:r>
          </a:p>
          <a:p>
            <a:pPr lvl="1"/>
            <a:r>
              <a:rPr lang="en-US" b="1" dirty="0"/>
              <a:t>Sunday, March 16</a:t>
            </a:r>
            <a:r>
              <a:rPr lang="en-US" b="1" baseline="30000" dirty="0"/>
              <a:t>th</a:t>
            </a:r>
            <a:r>
              <a:rPr lang="en-US" b="1" dirty="0"/>
              <a:t> from</a:t>
            </a:r>
            <a:r>
              <a:rPr lang="en-US" dirty="0"/>
              <a:t> </a:t>
            </a:r>
            <a:r>
              <a:rPr lang="en-US" b="1" dirty="0"/>
              <a:t>5:30 – 7:50 PM in ARC 147</a:t>
            </a:r>
          </a:p>
          <a:p>
            <a:pPr lvl="1"/>
            <a:r>
              <a:rPr lang="en-US" dirty="0"/>
              <a:t>planned to be recorded, but in-person is best!</a:t>
            </a:r>
          </a:p>
          <a:p>
            <a:pPr lvl="1"/>
            <a:r>
              <a:rPr lang="en-US" dirty="0"/>
              <a:t>stay tuned for follow-up announcements!</a:t>
            </a:r>
          </a:p>
          <a:p>
            <a:r>
              <a:rPr lang="en-US" dirty="0"/>
              <a:t>Further practice resources</a:t>
            </a:r>
          </a:p>
          <a:p>
            <a:pPr lvl="1"/>
            <a:r>
              <a:rPr lang="en-US" dirty="0"/>
              <a:t>new: </a:t>
            </a:r>
            <a:r>
              <a:rPr lang="en-US" dirty="0">
                <a:hlinkClick r:id="rId3"/>
              </a:rPr>
              <a:t>exam tips page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new: </a:t>
            </a:r>
            <a:r>
              <a:rPr lang="en-US" dirty="0">
                <a:hlinkClick r:id="rId4"/>
              </a:rPr>
              <a:t>exam resources bank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new: course glossary!</a:t>
            </a:r>
          </a:p>
          <a:p>
            <a:pPr lvl="1"/>
            <a:r>
              <a:rPr lang="en-US" dirty="0"/>
              <a:t>and: make use of existing practice problems &amp; materials!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19DD-4630-8050-7488-C3A89901A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0230-4750-1C7C-8A28-EA95AD49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– Foreshadowing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A21A7-BF20-C509-D762-F483A9243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Later today, we will do 1-2 exam review problems together, </a:t>
            </a:r>
            <a:r>
              <a:rPr lang="en-US" u="sng" dirty="0"/>
              <a:t>on paper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don’t have either:</a:t>
            </a:r>
          </a:p>
          <a:p>
            <a:r>
              <a:rPr lang="en-US" dirty="0"/>
              <a:t>the problem spec</a:t>
            </a:r>
          </a:p>
          <a:p>
            <a:r>
              <a:rPr lang="en-US" dirty="0"/>
              <a:t>and/or scratch paper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Please raise your hand now</a:t>
            </a:r>
            <a:r>
              <a:rPr lang="en-US" dirty="0"/>
              <a:t>; a TA will give you some as I talk!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7F41-C303-8FCA-7C3C-AA7DD80BC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9ABD-DEA7-9895-B2E0-D93E2E0C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reading P2 reflections...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DEB5E-4B30-A036-2204-D6991DBBF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We were thrilled reading your P2 reflections!! Some neat points:</a:t>
            </a:r>
          </a:p>
          <a:p>
            <a:r>
              <a:rPr lang="en-US" dirty="0"/>
              <a:t>clear consensus of </a:t>
            </a:r>
            <a:r>
              <a:rPr lang="en-US" i="1" dirty="0"/>
              <a:t>potential</a:t>
            </a:r>
            <a:r>
              <a:rPr lang="en-US" dirty="0"/>
              <a:t> for bias (related to the video!)</a:t>
            </a:r>
          </a:p>
          <a:p>
            <a:pPr lvl="1"/>
            <a:r>
              <a:rPr lang="en-US" dirty="0"/>
              <a:t>particular callouts for insurance &amp; zip codes (proxies for wealth)</a:t>
            </a:r>
          </a:p>
          <a:p>
            <a:pPr lvl="1"/>
            <a:r>
              <a:rPr lang="en-US" dirty="0"/>
              <a:t>(also, many funny/sad comments about healthcare in the US)</a:t>
            </a:r>
          </a:p>
          <a:p>
            <a:r>
              <a:rPr lang="en-US" dirty="0"/>
              <a:t>less consensus on how to resolve these issues</a:t>
            </a:r>
          </a:p>
          <a:p>
            <a:pPr lvl="1"/>
            <a:r>
              <a:rPr lang="en-US" dirty="0"/>
              <a:t>many suggested removing insurance and/or zip codes</a:t>
            </a:r>
          </a:p>
          <a:p>
            <a:pPr lvl="1"/>
            <a:r>
              <a:rPr lang="en-US" dirty="0"/>
              <a:t>others suggested prioritizing low-income zip codes, </a:t>
            </a:r>
            <a:br>
              <a:rPr lang="en-US" dirty="0"/>
            </a:br>
            <a:r>
              <a:rPr lang="en-US" dirty="0"/>
              <a:t>people who came from afar, or those with no insurance</a:t>
            </a:r>
          </a:p>
          <a:p>
            <a:pPr lvl="1"/>
            <a:r>
              <a:rPr lang="en-US" dirty="0"/>
              <a:t>noting pragmatic reasons why hospitals may have to care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1B22-0F77-E443-CE04-FC248DC61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3041A-2F59-F4DF-928B-F0B73655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960D-C1B9-CD36-6FB3-E9543109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reading P2 reflections...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B1D86-07E6-D93E-C711-562827562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loved improvement ideas! (many: medical history &amp; measurements)</a:t>
            </a:r>
          </a:p>
          <a:p>
            <a:r>
              <a:rPr lang="en-US" dirty="0"/>
              <a:t>tension: should we consider disability? Gender? Race?</a:t>
            </a:r>
          </a:p>
          <a:p>
            <a:pPr lvl="1"/>
            <a:r>
              <a:rPr lang="en-US" dirty="0"/>
              <a:t>excluding from algorithm could reduce bias, discrimination</a:t>
            </a:r>
          </a:p>
          <a:p>
            <a:pPr lvl="1"/>
            <a:r>
              <a:rPr lang="en-US" dirty="0"/>
              <a:t>but, systemic exclusion from medical care/knowledge</a:t>
            </a:r>
          </a:p>
          <a:p>
            <a:pPr lvl="1"/>
            <a:r>
              <a:rPr lang="en-US" b="1" u="sng" dirty="0"/>
              <a:t>an extremely challenging issue</a:t>
            </a:r>
            <a:r>
              <a:rPr lang="en-US" dirty="0"/>
              <a:t> (with laws, but laws =/= morals)</a:t>
            </a:r>
            <a:endParaRPr lang="en-US" b="1" u="sng" dirty="0"/>
          </a:p>
          <a:p>
            <a:r>
              <a:rPr lang="en-US" dirty="0"/>
              <a:t>concerns about creating a score like this at </a:t>
            </a:r>
            <a:r>
              <a:rPr lang="en-US" i="1" dirty="0"/>
              <a:t>all</a:t>
            </a:r>
          </a:p>
          <a:p>
            <a:pPr lvl="1"/>
            <a:r>
              <a:rPr lang="en-US" dirty="0"/>
              <a:t>feels wrong? (but also, we have to do it!)</a:t>
            </a:r>
          </a:p>
          <a:p>
            <a:pPr lvl="1"/>
            <a:r>
              <a:rPr lang="en-US" dirty="0"/>
              <a:t>hard to know if we’re right (there’s no tests! no solution!)</a:t>
            </a:r>
          </a:p>
          <a:p>
            <a:pPr lvl="1"/>
            <a:r>
              <a:rPr lang="en-US" dirty="0"/>
              <a:t>only helping “high priority patients” could skip chronic illnesses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72FC2-6AC5-9A21-7003-28262654B5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14B6-373C-0F2F-36DF-DA708B5A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C3 reflections!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9789-8E90-6997-92BF-7FED169B4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Many lovely reflections on accessibility (and </a:t>
            </a:r>
            <a:r>
              <a:rPr lang="en-US" u="sng" dirty="0"/>
              <a:t>super cool</a:t>
            </a:r>
            <a:r>
              <a:rPr lang="en-US" dirty="0"/>
              <a:t> extensions)!</a:t>
            </a:r>
          </a:p>
          <a:p>
            <a:pPr marL="114300" indent="0">
              <a:buNone/>
            </a:pPr>
            <a:r>
              <a:rPr lang="en-US" dirty="0"/>
              <a:t>Synthesizing some summaries serendipitously:</a:t>
            </a:r>
          </a:p>
          <a:p>
            <a:r>
              <a:rPr lang="en-US" dirty="0"/>
              <a:t>disability is a </a:t>
            </a:r>
            <a:r>
              <a:rPr lang="en-US" u="sng" dirty="0"/>
              <a:t>wide</a:t>
            </a:r>
            <a:r>
              <a:rPr lang="en-US" dirty="0"/>
              <a:t> spectrum, and is often ignored</a:t>
            </a:r>
          </a:p>
          <a:p>
            <a:pPr lvl="1"/>
            <a:r>
              <a:rPr lang="en-US" dirty="0"/>
              <a:t>many commented not thinking about colorblindness!</a:t>
            </a:r>
          </a:p>
          <a:p>
            <a:pPr lvl="1"/>
            <a:r>
              <a:rPr lang="en-US" dirty="0"/>
              <a:t>also: “temporary” or “situational” disabilities</a:t>
            </a:r>
          </a:p>
          <a:p>
            <a:r>
              <a:rPr lang="en-US" dirty="0"/>
              <a:t>accessibility features are broad and help </a:t>
            </a:r>
            <a:r>
              <a:rPr lang="en-US" u="sng" dirty="0"/>
              <a:t>everyone</a:t>
            </a:r>
          </a:p>
          <a:p>
            <a:pPr lvl="1"/>
            <a:r>
              <a:rPr lang="en-US" dirty="0"/>
              <a:t>more modalities for information (subtitles, avoiding “just” 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providing options (e.g. graphics, remapping controls, difficulty)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15D7-43CA-D743-59A5-EDF7D08551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14FF-B676-F369-BD09-E5CF79EE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y’all in C3!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EC87A-C1FA-37AF-81FC-FC6E8C0C2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“As a colorblind person myself, it has been sometimes challenging and frustrating to play some games which do not have in built color palettes or tones that you can change.”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“I've been on the unfair end of accessibility issues with video games, since I have joint problems and mobility issues in my hands (</a:t>
            </a:r>
            <a:r>
              <a:rPr lang="en-US" dirty="0" err="1"/>
              <a:t>nintendo</a:t>
            </a:r>
            <a:r>
              <a:rPr lang="en-US" dirty="0"/>
              <a:t> joy-cons are a HUGE pain)! I can't play a lot of games for very long since the controls are very repetitive, I'm glad this is being mentioned.”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“I watched the motor skills video, just because I have worked on developing adaptations for young kids with disabilities to be able to play with games.”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DBB22-590E-440D-36E9-DB3F19D5B2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D77E-5DFA-383F-DAFE-F617884D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broader takeaway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79AE-36D2-8920-B9B4-9CD11308B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Some themes underlying P2 &amp; C3’s reflections: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Technology is not separate from people – or issues people face!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Solving these issues is </a:t>
            </a:r>
            <a:r>
              <a:rPr lang="en-US" u="sng" dirty="0"/>
              <a:t>hard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many issues are technically challenging (e.g. C3)</a:t>
            </a:r>
          </a:p>
          <a:p>
            <a:pPr lvl="1"/>
            <a:r>
              <a:rPr lang="en-US" dirty="0"/>
              <a:t>arguably, most have no straightforward resolutions (P2, C3)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First step is starting the conversation (i.e. with reflections),</a:t>
            </a:r>
            <a:br>
              <a:rPr lang="en-US" dirty="0"/>
            </a:br>
            <a:r>
              <a:rPr lang="en-US" u="sng" dirty="0"/>
              <a:t>but it’s far from the last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We’ll talk a bit more about this on Friday! (as part of “what’s next”!)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F8D46-9293-38EC-F3A9-79339DA991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6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14042</TotalTime>
  <Words>1158</Words>
  <Application>Microsoft Macintosh PowerPoint</Application>
  <PresentationFormat>Widescreen</PresentationFormat>
  <Paragraphs>133</Paragraphs>
  <Slides>14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Montserrat SemiBold</vt:lpstr>
      <vt:lpstr>Montserrat ExtraBold</vt:lpstr>
      <vt:lpstr>Arial</vt:lpstr>
      <vt:lpstr>Montserrat</vt:lpstr>
      <vt:lpstr>Calibri</vt:lpstr>
      <vt:lpstr>CSE 12X (adopted from CSE 373)</vt:lpstr>
      <vt:lpstr>Final Exam Review</vt:lpstr>
      <vt:lpstr>Announcements, Reminders (general)</vt:lpstr>
      <vt:lpstr>More Exam Resources</vt:lpstr>
      <vt:lpstr>Pause – Foreshadowing </vt:lpstr>
      <vt:lpstr>In reading P2 reflections... (1/2)</vt:lpstr>
      <vt:lpstr>In reading P2 reflections... (2/2)</vt:lpstr>
      <vt:lpstr>… and C3 reflections!</vt:lpstr>
      <vt:lpstr>A bit of y’all in C3!</vt:lpstr>
      <vt:lpstr>A broader takeaway</vt:lpstr>
      <vt:lpstr>Evaluations and Awards</vt:lpstr>
      <vt:lpstr>these next two (hidden) slides were for A lecture only!</vt:lpstr>
      <vt:lpstr>Think: Individual Work Time (~ 5 minutes)</vt:lpstr>
      <vt:lpstr>Pair &amp; Share (~ 5 minutes)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565</cp:revision>
  <dcterms:modified xsi:type="dcterms:W3CDTF">2025-03-12T20:51:32Z</dcterms:modified>
</cp:coreProperties>
</file>