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6" r:id="rId3"/>
    <p:sldId id="495" r:id="rId4"/>
    <p:sldId id="497" r:id="rId5"/>
    <p:sldId id="485" r:id="rId6"/>
    <p:sldId id="486" r:id="rId7"/>
    <p:sldId id="489" r:id="rId8"/>
    <p:sldId id="488" r:id="rId9"/>
    <p:sldId id="487" r:id="rId10"/>
    <p:sldId id="500" r:id="rId11"/>
    <p:sldId id="491" r:id="rId12"/>
    <p:sldId id="498" r:id="rId13"/>
  </p:sldIdLst>
  <p:sldSz cx="12192000" cy="6858000"/>
  <p:notesSz cx="6858000" cy="9144000"/>
  <p:embeddedFontLst>
    <p:embeddedFont>
      <p:font typeface="Consolas" panose="020B0609020204030204" pitchFamily="49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ExtraBold" panose="00000900000000000000" pitchFamily="2" charset="0"/>
      <p:bold r:id="rId24"/>
      <p:boldItalic r:id="rId25"/>
    </p:embeddedFont>
    <p:embeddedFont>
      <p:font typeface="Montserrat Medium" panose="00000600000000000000" pitchFamily="2" charset="0"/>
      <p:regular r:id="rId26"/>
      <p:italic r:id="rId27"/>
    </p:embeddedFont>
    <p:embeddedFont>
      <p:font typeface="Montserrat SemiBold" panose="00000700000000000000" pitchFamily="2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1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026E2"/>
    <a:srgbClr val="3A7A7A"/>
    <a:srgbClr val="990033"/>
    <a:srgbClr val="CCECFF"/>
    <a:srgbClr val="008080"/>
    <a:srgbClr val="993366"/>
    <a:srgbClr val="0066FF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32862-949D-C2D6-477A-E0C9A0E746B3}" v="1202" dt="2025-03-05T18:49:25.486"/>
    <p1510:client id="{415AC938-8F55-4B6E-88EE-29E5F9287D06}" v="470" dt="2025-03-05T19:05:33.951"/>
    <p1510:client id="{A1526463-8B01-DC09-283C-2426FD77ADE7}" v="17" dt="2025-03-05T03:54:57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36" autoAdjust="0"/>
    <p:restoredTop sz="92951" autoAdjust="0"/>
  </p:normalViewPr>
  <p:slideViewPr>
    <p:cSldViewPr snapToGrid="0">
      <p:cViewPr varScale="1">
        <p:scale>
          <a:sx n="82" d="100"/>
          <a:sy n="82" d="100"/>
        </p:scale>
        <p:origin x="48" y="3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E4DCE-D279-B85D-6768-E2A55494B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BE9E88-CA3A-92A8-235B-73106AA72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41322-7839-69E3-AB40-1929FE9C1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8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17 - Winter 2024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17 - Winter 2024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17 - Winter 2024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17 - Winter 2024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0E08D-28E8-44C2-9FE4-8DD437464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5811" y="273685"/>
            <a:ext cx="154285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A6A9739F-7CA9-BC7F-C7D3-0DB6C60B205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2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46AA9328-B044-37E1-1F2C-0C8FB5CEB65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5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17 - Winter 2024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PC8Sc6Bw0OeDGjtO7eRSO?si=3ff60d4963524f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3733207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Array Patterns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is your favorite coffee shop around here?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81076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121 25wi lecture playlist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❄️</a:t>
            </a:r>
            <a:endParaRPr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13007-A212-7457-B354-3666E5BFC8B7}"/>
              </a:ext>
            </a:extLst>
          </p:cNvPr>
          <p:cNvSpPr txBox="1"/>
          <p:nvPr/>
        </p:nvSpPr>
        <p:spPr>
          <a:xfrm>
            <a:off x="8149349" y="4613689"/>
            <a:ext cx="35560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Ailsa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Alice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Chloë</a:t>
            </a:r>
            <a:r>
              <a:rPr lang="en-US" sz="1100" dirty="0">
                <a:latin typeface="Montserrat" pitchFamily="2" charset="77"/>
              </a:rPr>
              <a:t>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Christopher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Ethan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Hannah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Hibbah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Janvi</a:t>
            </a:r>
            <a:r>
              <a:rPr lang="en-US" sz="1100" dirty="0">
                <a:latin typeface="Montserrat" pitchFamily="2" charset="77"/>
              </a:rPr>
              <a:t>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Judy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Julia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Kelsey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Lucas</a:t>
            </a:r>
            <a:r>
              <a:rPr lang="en-US" sz="1100" dirty="0">
                <a:latin typeface="Montserrat" pitchFamily="2" charset="77"/>
              </a:rPr>
              <a:t>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Luke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Maitreyi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Merav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Ruslana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Samrutha</a:t>
            </a:r>
            <a:r>
              <a:rPr lang="en-US" sz="1100" dirty="0">
                <a:latin typeface="Montserrat" pitchFamily="2" charset="77"/>
              </a:rPr>
              <a:t>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Sam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Shayna</a:t>
            </a:r>
            <a:r>
              <a:rPr lang="en-US" sz="1100" dirty="0">
                <a:latin typeface="Montserrat" pitchFamily="2" charset="77"/>
              </a:rPr>
              <a:t> 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Sushma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Vivian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</p:txBody>
      </p:sp>
      <p:pic>
        <p:nvPicPr>
          <p:cNvPr id="8" name="Picture 7" descr="orange corgi who appears to be screaming at an old computer">
            <a:extLst>
              <a:ext uri="{FF2B5EF4-FFF2-40B4-BE49-F238E27FC236}">
                <a16:creationId xmlns:a16="http://schemas.microsoft.com/office/drawing/2014/main" id="{27995E21-0785-5D25-4E4F-251E8704F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449" y="1714092"/>
            <a:ext cx="2881828" cy="1814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B95A01-1154-D70D-67C7-909EC34B1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0941"/>
            <a:ext cx="2743200" cy="211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AE3F6C-BAAE-3C60-BC3D-7DCC6309492D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 dirty="0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 dirty="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  <p:pic>
        <p:nvPicPr>
          <p:cNvPr id="3" name="Picture 2" descr="Ask questions on sli.do with code #cse121">
            <a:extLst>
              <a:ext uri="{FF2B5EF4-FFF2-40B4-BE49-F238E27FC236}">
                <a16:creationId xmlns:a16="http://schemas.microsoft.com/office/drawing/2014/main" id="{2524299D-EE30-EBF2-5D37-8935A9231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8457" y="5598885"/>
            <a:ext cx="1153886" cy="11611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04BBB-69BC-60B5-AC2F-736E515EF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7A9C-5255-C962-C437-76E90742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A7A7A"/>
                </a:solidFill>
              </a:rPr>
              <a:t>(PCM) </a:t>
            </a:r>
            <a:r>
              <a:rPr lang="en-US" b="1" dirty="0"/>
              <a:t>Your Turn!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67558-A19F-6EE9-4F75-1EC8AE5DB1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801706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163F2C-79CA-8EB3-8DD5-4FE91EC1C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103" y="4909048"/>
            <a:ext cx="1996570" cy="19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22D6C8-CA76-A2C4-BFD0-9D981AA58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On Ed, try the [TODO] </a:t>
            </a:r>
            <a:r>
              <a:rPr lang="en-US" dirty="0" err="1"/>
              <a:t>rotateLeft</a:t>
            </a:r>
            <a:r>
              <a:rPr lang="en-US" dirty="0"/>
              <a:t>: Shifting Elements problem</a:t>
            </a:r>
          </a:p>
          <a:p>
            <a:pPr lvl="1"/>
            <a:r>
              <a:rPr lang="en-US" dirty="0"/>
              <a:t>If you finish early, feel free to fill in the patterns we already discussed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4FC59-5A80-45A4-5698-721E2965E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778064-2E16-F5F0-7DD8-8467E89169BA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3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392D-ADB2-7EC2-3AC3-8DCD44F1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4476-899E-8DCF-B7A1-7A3C2FA1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>
                <a:solidFill>
                  <a:srgbClr val="000000"/>
                </a:solidFill>
              </a:rPr>
              <a:t>Questions to Ask Ourselves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54FAA-E196-79CD-5B46-A1A7B3A454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801706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11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C11707F-DD45-698C-2203-CC287DF0E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103" y="4909048"/>
            <a:ext cx="1996570" cy="19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719DF3A-B3DA-0F21-9CE2-DC66100F1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/>
              <a:t>“Are we looking at each element in the array, one at a time?”</a:t>
            </a:r>
          </a:p>
          <a:p>
            <a:pPr lvl="1">
              <a:buFont typeface="Wingdings"/>
              <a:buChar char="Ø"/>
            </a:pPr>
            <a:r>
              <a:rPr lang="en-US"/>
              <a:t>Loop traversal</a:t>
            </a: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“Are we changing elements in the array?”</a:t>
            </a:r>
          </a:p>
          <a:p>
            <a:pPr lvl="1">
              <a:buFont typeface="Wingdings"/>
              <a:buChar char="Ø"/>
            </a:pPr>
            <a:r>
              <a:rPr lang="en-US"/>
              <a:t>Update the array at a specific index</a:t>
            </a: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“Do we only want to do a task if a certain condition is true?”</a:t>
            </a:r>
          </a:p>
          <a:p>
            <a:pPr lvl="1">
              <a:buFont typeface="Wingdings"/>
              <a:buChar char="Ø"/>
            </a:pPr>
            <a:r>
              <a:rPr lang="en-US"/>
              <a:t>Conditional(s)</a:t>
            </a:r>
          </a:p>
          <a:p>
            <a:pPr lvl="1">
              <a:buFont typeface="Wingdings"/>
              <a:buChar char="Ø"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55B24-5362-A410-5E0D-8F132AFE2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BA888F-FB2F-FBDA-2395-66F949D2547E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AB0E5-7B6C-4F64-E6C1-64C48AEC5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AA6B-3441-678E-5764-9DE5100E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Your Questions on Arrays!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9F293-66D5-BB9C-E4CD-E4FCB134753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801706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0FBB87-3F77-7C6E-07F6-06813A6EA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103" y="4909048"/>
            <a:ext cx="1996570" cy="19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A4EA10B-5A5F-22A8-0DFB-911F30B00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“Do all array problems follow the similar base pattern as the one’s provided”</a:t>
            </a:r>
            <a:br>
              <a:rPr lang="en-US" dirty="0"/>
            </a:br>
            <a:br>
              <a:rPr lang="en-US" dirty="0"/>
            </a:br>
            <a:endParaRPr lang="en-US"/>
          </a:p>
          <a:p>
            <a:r>
              <a:rPr lang="en-US" dirty="0"/>
              <a:t>“How do you resize an array when you need to add elements”</a:t>
            </a:r>
            <a:br>
              <a:rPr lang="en-US" dirty="0"/>
            </a:br>
            <a:br>
              <a:rPr lang="en-US" dirty="0"/>
            </a:br>
            <a:endParaRPr lang="en-US"/>
          </a:p>
          <a:p>
            <a:r>
              <a:rPr lang="en-US" dirty="0"/>
              <a:t>“Can arrays of arrays have arrays?”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39454-A665-D4B0-6908-1C517513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5AE8F8-9B04-7876-C7D1-2667004FCC80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214" y="1371600"/>
            <a:ext cx="10955650" cy="5268596"/>
          </a:xfrm>
        </p:spPr>
        <p:txBody>
          <a:bodyPr>
            <a:normAutofit/>
          </a:bodyPr>
          <a:lstStyle/>
          <a:p>
            <a:r>
              <a:rPr lang="en-US" dirty="0"/>
              <a:t>Quiz 2 in section </a:t>
            </a:r>
            <a:r>
              <a:rPr lang="en-US" b="1" dirty="0"/>
              <a:t>tomorrow (Thursday, March 6</a:t>
            </a:r>
            <a:r>
              <a:rPr lang="en-US" b="1" baseline="30000" dirty="0"/>
              <a:t>th</a:t>
            </a:r>
            <a:r>
              <a:rPr lang="en-US" b="1" dirty="0"/>
              <a:t>)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Practice Quizzes and walkthrough videos are great resources for studying!</a:t>
            </a:r>
          </a:p>
          <a:p>
            <a:r>
              <a:rPr lang="en-US" dirty="0"/>
              <a:t>P3 will be released tonight &amp; due next </a:t>
            </a:r>
            <a:r>
              <a:rPr lang="en-US" b="1" dirty="0"/>
              <a:t>Tuesday, March 11</a:t>
            </a:r>
            <a:r>
              <a:rPr lang="en-US" b="1" baseline="30000" dirty="0"/>
              <a:t>th</a:t>
            </a:r>
            <a:r>
              <a:rPr lang="en-US" b="1" dirty="0"/>
              <a:t> at 11:59pm </a:t>
            </a:r>
          </a:p>
          <a:p>
            <a:r>
              <a:rPr lang="en-US" dirty="0"/>
              <a:t>R5 due tomorrow (eligible: </a:t>
            </a:r>
            <a:r>
              <a:rPr lang="en-US" b="1" dirty="0"/>
              <a:t>P1</a:t>
            </a:r>
            <a:r>
              <a:rPr lang="en-US" dirty="0"/>
              <a:t>, C2, P2)</a:t>
            </a:r>
          </a:p>
          <a:p>
            <a:r>
              <a:rPr lang="en-US" dirty="0"/>
              <a:t>New: </a:t>
            </a:r>
            <a:r>
              <a:rPr lang="en-US" b="1" dirty="0"/>
              <a:t>all</a:t>
            </a:r>
            <a:r>
              <a:rPr lang="en-US" dirty="0"/>
              <a:t> assignments will be eligible for resubmission on R7!</a:t>
            </a:r>
          </a:p>
          <a:p>
            <a:r>
              <a:rPr lang="en-US" dirty="0"/>
              <a:t>Details about the final exam will be discussed on Friday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804CA64-CE49-6735-593D-09DAAE1A7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103" y="4909048"/>
            <a:ext cx="1996570" cy="19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30544F-4157-A1B5-0386-995302BB4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01E1A8-9072-FBCA-A801-3D17C535D201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 dirty="0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 dirty="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1906E-BFB3-A374-19C0-FCD2F111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A189-7B90-888D-26A8-DB7D10A3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A7A7A"/>
                </a:solidFill>
              </a:rPr>
              <a:t>(PCM) </a:t>
            </a:r>
            <a:r>
              <a:rPr lang="en-US" b="1" dirty="0"/>
              <a:t>Why Discuss Array Patterns?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3158A-5A51-73E4-87CD-574EB0DF1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214" y="1371600"/>
            <a:ext cx="10955650" cy="5268596"/>
          </a:xfrm>
        </p:spPr>
        <p:txBody>
          <a:bodyPr>
            <a:normAutofit/>
          </a:bodyPr>
          <a:lstStyle/>
          <a:p>
            <a:r>
              <a:rPr lang="en-US" dirty="0"/>
              <a:t>Arrays are important! This is our fourth lecture covering arrays</a:t>
            </a:r>
          </a:p>
          <a:p>
            <a:r>
              <a:rPr lang="en-US" dirty="0"/>
              <a:t>Analogy: tools in toolbox </a:t>
            </a:r>
            <a:r>
              <a:rPr lang="en-US" b="1" dirty="0"/>
              <a:t> </a:t>
            </a:r>
          </a:p>
          <a:p>
            <a:r>
              <a:rPr lang="en-US" dirty="0"/>
              <a:t>Helpful for your future in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5FD8F-DED1-7814-4B5E-CDE07BB64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B239385-5093-65A7-C10F-3465FEE1A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103" y="4909048"/>
            <a:ext cx="1996570" cy="19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74A469-9EFA-8470-07ED-880C41D06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C6AABA-529C-2CE3-26B2-436B18895906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6B423-DE3D-FE42-1A8D-9FA11DFF2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692B-F742-1FFF-EF6E-B0B1D861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Counting Elements that Meet a Condition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B1A6F-C3FD-8242-0AF2-A2D7C49E4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8952"/>
            <a:ext cx="10515600" cy="422801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evenLength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                         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11430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739E-8FEF-59E8-8E50-483F5169B9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955675-AF13-C452-E3AF-76998EA5ED63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1365485"/>
          <a:ext cx="812800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65DDB6BE-1BE2-8947-695F-198DA4BA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103" y="4909048"/>
            <a:ext cx="1996570" cy="19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B385DC-F60D-EEDD-BE84-5D29FD0E5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028221-7EC3-20A9-7248-CD1C6B86CB08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90770-2F83-EC0A-9BA5-9D5E62402CE9}"/>
              </a:ext>
            </a:extLst>
          </p:cNvPr>
          <p:cNvSpPr txBox="1"/>
          <p:nvPr/>
        </p:nvSpPr>
        <p:spPr>
          <a:xfrm>
            <a:off x="2648226" y="3371137"/>
            <a:ext cx="375611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nsolas"/>
              </a:rPr>
              <a:t>list[</a:t>
            </a:r>
            <a:r>
              <a:rPr lang="en-US" sz="2000" dirty="0" err="1">
                <a:latin typeface="Consolas"/>
              </a:rPr>
              <a:t>i</a:t>
            </a:r>
            <a:r>
              <a:rPr lang="en-US" sz="2000" dirty="0">
                <a:latin typeface="Consolas"/>
              </a:rPr>
              <a:t>].length() % </a:t>
            </a:r>
            <a:r>
              <a:rPr lang="en-US" sz="2000" dirty="0">
                <a:solidFill>
                  <a:srgbClr val="339966"/>
                </a:solidFill>
                <a:latin typeface="Consolas"/>
              </a:rPr>
              <a:t>2</a:t>
            </a:r>
            <a:r>
              <a:rPr lang="en-US" sz="2000" dirty="0">
                <a:latin typeface="Consolas"/>
              </a:rPr>
              <a:t> == </a:t>
            </a:r>
            <a:r>
              <a:rPr lang="en-US" sz="2000" dirty="0">
                <a:solidFill>
                  <a:srgbClr val="339966"/>
                </a:solidFill>
                <a:latin typeface="Consolas"/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5B2C4-2A4D-EA64-3820-5B96739A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9402-A845-D0C6-320E-20616280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Modifying Elements of an Array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97DB3-9F59-52F1-DD0E-8985FE23B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/>
              </a:rPr>
              <a:t>clamp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min,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max,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       &gt; max)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        = max;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else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       &lt; min)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        = min;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C1081-F040-D4E3-6D9E-7139A785BC3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2D66DFB-FB0D-A12A-E4D5-2165D18FA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103" y="4909048"/>
            <a:ext cx="1996570" cy="19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F7C088-B278-9A08-2A01-12D8DAFD0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922177"/>
              </p:ext>
            </p:extLst>
          </p:nvPr>
        </p:nvGraphicFramePr>
        <p:xfrm>
          <a:off x="2224193" y="1400429"/>
          <a:ext cx="7741014" cy="63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169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632216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66600DC-AEE0-31A6-3992-183D71997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06B774-267F-7727-ADF2-0BF7AD2FE5B1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961BBA-E6F5-87FC-7407-22884A2AAB60}"/>
              </a:ext>
            </a:extLst>
          </p:cNvPr>
          <p:cNvSpPr txBox="1"/>
          <p:nvPr/>
        </p:nvSpPr>
        <p:spPr>
          <a:xfrm>
            <a:off x="2579802" y="3231821"/>
            <a:ext cx="12427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nsolas"/>
              </a:rPr>
              <a:t>list[</a:t>
            </a:r>
            <a:r>
              <a:rPr lang="en-US" sz="2000" dirty="0" err="1">
                <a:latin typeface="Consolas"/>
              </a:rPr>
              <a:t>i</a:t>
            </a:r>
            <a:r>
              <a:rPr lang="en-US" sz="2000" dirty="0">
                <a:latin typeface="Consolas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FC0D25-D9AB-1716-9446-B6AD1DCAED2C}"/>
              </a:ext>
            </a:extLst>
          </p:cNvPr>
          <p:cNvSpPr txBox="1"/>
          <p:nvPr/>
        </p:nvSpPr>
        <p:spPr>
          <a:xfrm>
            <a:off x="3564903" y="4083375"/>
            <a:ext cx="12427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nsolas"/>
              </a:rPr>
              <a:t>list[</a:t>
            </a:r>
            <a:r>
              <a:rPr lang="en-US" sz="2000" dirty="0" err="1">
                <a:latin typeface="Consolas"/>
              </a:rPr>
              <a:t>i</a:t>
            </a:r>
            <a:r>
              <a:rPr lang="en-US" sz="2000" dirty="0">
                <a:latin typeface="Consolas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0F6F8D-417F-94EB-7E76-40F4067C6D36}"/>
              </a:ext>
            </a:extLst>
          </p:cNvPr>
          <p:cNvSpPr txBox="1"/>
          <p:nvPr/>
        </p:nvSpPr>
        <p:spPr>
          <a:xfrm>
            <a:off x="2583828" y="4517695"/>
            <a:ext cx="12427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nsolas"/>
              </a:rPr>
              <a:t>list[</a:t>
            </a:r>
            <a:r>
              <a:rPr lang="en-US" sz="2000" dirty="0" err="1">
                <a:latin typeface="Consolas"/>
              </a:rPr>
              <a:t>i</a:t>
            </a:r>
            <a:r>
              <a:rPr lang="en-US" sz="2000" dirty="0">
                <a:latin typeface="Consolas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91646C-B980-3224-C281-83FE0EDD0585}"/>
              </a:ext>
            </a:extLst>
          </p:cNvPr>
          <p:cNvSpPr txBox="1"/>
          <p:nvPr/>
        </p:nvSpPr>
        <p:spPr>
          <a:xfrm>
            <a:off x="2578231" y="3630888"/>
            <a:ext cx="12427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nsolas"/>
              </a:rPr>
              <a:t>list[</a:t>
            </a:r>
            <a:r>
              <a:rPr lang="en-US" sz="2000" dirty="0" err="1">
                <a:latin typeface="Consolas"/>
              </a:rPr>
              <a:t>i</a:t>
            </a:r>
            <a:r>
              <a:rPr lang="en-US" sz="2000" dirty="0">
                <a:latin typeface="Consola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583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D7425-8721-E587-E59E-3D66BED7D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C265-6747-A0EF-1875-E40BC1AA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Searching for an Element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7D341-9508-98A5-61E5-00389E470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indexOfIgnoreCase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phrase,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                                 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52C35-5CB8-71D8-FD0B-98B6C75FAC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24BD8FC-632D-91E3-2832-19244E3E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103" y="4909048"/>
            <a:ext cx="1996570" cy="19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177CB8-5C67-1A3B-A948-BC23491C1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123797"/>
              </p:ext>
            </p:extLst>
          </p:nvPr>
        </p:nvGraphicFramePr>
        <p:xfrm>
          <a:off x="2031998" y="1365485"/>
          <a:ext cx="812800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“one"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DFB1832-A107-C78D-8641-2EA0CF21C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0325C0-AA1F-4350-A20A-88255B082446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936F02-481A-906F-9498-39803E7A6F53}"/>
              </a:ext>
            </a:extLst>
          </p:cNvPr>
          <p:cNvSpPr txBox="1"/>
          <p:nvPr/>
        </p:nvSpPr>
        <p:spPr>
          <a:xfrm>
            <a:off x="2642648" y="3200400"/>
            <a:ext cx="48249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nsolas"/>
              </a:rPr>
              <a:t>list[i].equalsIgnoreCase(phrase)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45495F-8580-9A0A-18C1-1D79596CD81B}"/>
              </a:ext>
            </a:extLst>
          </p:cNvPr>
          <p:cNvSpPr txBox="1"/>
          <p:nvPr/>
        </p:nvSpPr>
        <p:spPr>
          <a:xfrm>
            <a:off x="3557047" y="3643457"/>
            <a:ext cx="38650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onsolas"/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19576-1BE8-C3EC-4575-6D348921BCEC}"/>
              </a:ext>
            </a:extLst>
          </p:cNvPr>
          <p:cNvSpPr txBox="1"/>
          <p:nvPr/>
        </p:nvSpPr>
        <p:spPr>
          <a:xfrm>
            <a:off x="2410119" y="5253870"/>
            <a:ext cx="51219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339966"/>
                </a:solidFill>
                <a:latin typeface="Consolas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379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BEFBD-4CAF-4CD3-1DB5-9C29BB34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1371-F6DD-3781-2624-4C0B0D6D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Array of Counters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3A7E-E1D7-DC05-05F9-8E33C1C9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211166"/>
            <a:ext cx="8826632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err="1">
                <a:solidFill>
                  <a:srgbClr val="795E26"/>
                </a:solidFill>
                <a:latin typeface="Consolas"/>
              </a:rPr>
              <a:t>numCount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>
                <a:solidFill>
                  <a:srgbClr val="267F99"/>
                </a:solidFill>
                <a:latin typeface="Consolas"/>
              </a:rPr>
              <a:t>Scanner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 input, </a:t>
            </a:r>
            <a:r>
              <a:rPr lang="en-US" sz="200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Consolas"/>
              </a:rPr>
              <a:t>numPrompts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114300" indent="0">
              <a:buNone/>
            </a:pPr>
            <a:r>
              <a:rPr lang="en-US" sz="200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>
                <a:solidFill>
                  <a:srgbClr val="001080"/>
                </a:solidFill>
                <a:latin typeface="Consolas"/>
              </a:rPr>
              <a:t>counts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 =           ;</a:t>
            </a:r>
          </a:p>
          <a:p>
            <a:pPr marL="114300" indent="0">
              <a:buNone/>
            </a:pPr>
            <a:r>
              <a:rPr lang="en-US" sz="200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err="1">
                <a:solidFill>
                  <a:srgbClr val="001080"/>
                </a:solidFill>
                <a:latin typeface="Consolas"/>
              </a:rPr>
              <a:t>numPrompts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</a:rPr>
              <a:t>num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err="1">
                <a:solidFill>
                  <a:srgbClr val="001080"/>
                </a:solidFill>
                <a:latin typeface="Consolas"/>
              </a:rPr>
              <a:t>input</a:t>
            </a:r>
            <a:r>
              <a:rPr lang="en-US" sz="200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err="1">
                <a:solidFill>
                  <a:srgbClr val="795E26"/>
                </a:solidFill>
                <a:latin typeface="Consolas"/>
              </a:rPr>
              <a:t>nextInt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114300" indent="0">
              <a:buNone/>
            </a:pPr>
            <a:br>
              <a:rPr lang="en-US" sz="2000">
                <a:latin typeface="Consolas" panose="020B0609020204030204" pitchFamily="49" charset="0"/>
              </a:rPr>
            </a:br>
            <a:r>
              <a:rPr lang="en-US" sz="2000">
                <a:latin typeface="Consolas"/>
              </a:rPr>
              <a:t>                     ;</a:t>
            </a:r>
            <a:br>
              <a:rPr lang="en-US" sz="2000">
                <a:latin typeface="Consolas" panose="020B0609020204030204" pitchFamily="49" charset="0"/>
              </a:rPr>
            </a:br>
            <a:br>
              <a:rPr lang="en-US" sz="2000">
                <a:latin typeface="Consolas" panose="020B0609020204030204" pitchFamily="49" charset="0"/>
              </a:rPr>
            </a:br>
            <a:r>
              <a:rPr lang="en-US" sz="200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>
                <a:latin typeface="Consolas" panose="020B0609020204030204" pitchFamily="49" charset="0"/>
              </a:rPr>
            </a:br>
            <a:r>
              <a:rPr lang="en-US" sz="200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>
                <a:solidFill>
                  <a:srgbClr val="000000"/>
                </a:solidFill>
                <a:latin typeface="Consolas"/>
              </a:rPr>
              <a:t> counts;</a:t>
            </a:r>
          </a:p>
          <a:p>
            <a:pPr marL="114300" indent="0">
              <a:buNone/>
            </a:pPr>
            <a:r>
              <a:rPr lang="en-US" sz="200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B1EBE-9ABD-7A30-8FCD-77EB4EF0592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007BA4-6631-0A96-4C7F-FD70A5AC7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381730"/>
              </p:ext>
            </p:extLst>
          </p:nvPr>
        </p:nvGraphicFramePr>
        <p:xfrm>
          <a:off x="2780966" y="1428604"/>
          <a:ext cx="6654245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245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/>
                        </a:rPr>
                        <a:t>0 1 2 2 0 2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085BBF7-2407-F924-53B8-12C6B404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F75390-72D4-AD04-9389-D04E641558DA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7EB86-A36C-4983-E39C-A14FC3194C7B}"/>
              </a:ext>
            </a:extLst>
          </p:cNvPr>
          <p:cNvSpPr txBox="1"/>
          <p:nvPr/>
        </p:nvSpPr>
        <p:spPr>
          <a:xfrm>
            <a:off x="3564903" y="2779333"/>
            <a:ext cx="17141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F00DB"/>
                </a:solidFill>
                <a:latin typeface="Consolas"/>
              </a:rPr>
              <a:t>new</a:t>
            </a:r>
            <a:r>
              <a:rPr lang="en-US" sz="2000">
                <a:solidFill>
                  <a:srgbClr val="F026E2"/>
                </a:solidFill>
                <a:latin typeface="Consolas"/>
              </a:rPr>
              <a:t> </a:t>
            </a:r>
            <a:r>
              <a:rPr lang="en-US" sz="2000">
                <a:latin typeface="Consolas"/>
              </a:rPr>
              <a:t>int[3]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9EADCB-E2EA-9EEA-AC0C-D6C2B6666FC0}"/>
              </a:ext>
            </a:extLst>
          </p:cNvPr>
          <p:cNvSpPr txBox="1"/>
          <p:nvPr/>
        </p:nvSpPr>
        <p:spPr>
          <a:xfrm>
            <a:off x="2022050" y="437875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nsolas"/>
              </a:rPr>
              <a:t>counts[num]++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563265-16D3-FB48-7E16-26FF7CB3EE1C}"/>
              </a:ext>
            </a:extLst>
          </p:cNvPr>
          <p:cNvSpPr/>
          <p:nvPr/>
        </p:nvSpPr>
        <p:spPr>
          <a:xfrm>
            <a:off x="7099528" y="4628513"/>
            <a:ext cx="827988" cy="765143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4C6E52-2141-D648-3AB3-A7C4AEDFC58A}"/>
              </a:ext>
            </a:extLst>
          </p:cNvPr>
          <p:cNvSpPr/>
          <p:nvPr/>
        </p:nvSpPr>
        <p:spPr>
          <a:xfrm>
            <a:off x="8882765" y="4620658"/>
            <a:ext cx="812277" cy="7651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CD8BA2-EE90-51F2-AF3E-463AB64DC197}"/>
              </a:ext>
            </a:extLst>
          </p:cNvPr>
          <p:cNvSpPr/>
          <p:nvPr/>
        </p:nvSpPr>
        <p:spPr>
          <a:xfrm>
            <a:off x="9691899" y="4620658"/>
            <a:ext cx="812277" cy="7651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81471F-8CAD-B04C-AE7D-227027278627}"/>
              </a:ext>
            </a:extLst>
          </p:cNvPr>
          <p:cNvSpPr/>
          <p:nvPr/>
        </p:nvSpPr>
        <p:spPr>
          <a:xfrm>
            <a:off x="10501033" y="4620658"/>
            <a:ext cx="812277" cy="7651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C0631-2B55-0C8A-9215-2C16690CBE8D}"/>
              </a:ext>
            </a:extLst>
          </p:cNvPr>
          <p:cNvSpPr txBox="1"/>
          <p:nvPr/>
        </p:nvSpPr>
        <p:spPr>
          <a:xfrm>
            <a:off x="6154131" y="5399987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onsolas"/>
              </a:rPr>
              <a:t>variable: counts</a:t>
            </a:r>
            <a:endParaRPr lang="en-US"/>
          </a:p>
          <a:p>
            <a:pPr algn="ctr"/>
            <a:r>
              <a:rPr lang="en-US" sz="2000">
                <a:latin typeface="Consolas"/>
              </a:rPr>
              <a:t>(type: int[])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969898-5177-A4F7-11E3-742B85A12125}"/>
              </a:ext>
            </a:extLst>
          </p:cNvPr>
          <p:cNvSpPr txBox="1"/>
          <p:nvPr/>
        </p:nvSpPr>
        <p:spPr>
          <a:xfrm>
            <a:off x="8903615" y="540784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nsolas"/>
              </a:rPr>
              <a:t>  0    1     2</a:t>
            </a:r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AA8E6E-5648-B290-6485-777D0DFA9DD4}"/>
              </a:ext>
            </a:extLst>
          </p:cNvPr>
          <p:cNvCxnSpPr/>
          <p:nvPr/>
        </p:nvCxnSpPr>
        <p:spPr>
          <a:xfrm flipV="1">
            <a:off x="7516547" y="5016971"/>
            <a:ext cx="1335881" cy="7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A0B79-7DFF-5C18-65F6-2F445AAD5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99D8-8135-812B-6984-6D09FBF3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 dirty="0"/>
              <a:t>Analyzing</a:t>
            </a:r>
            <a:r>
              <a:rPr lang="en-US" b="1"/>
              <a:t> Multiple Elements in an Array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8F1B1-A02C-7562-30C3-193E5D7E2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267F99"/>
                </a:solidFill>
                <a:latin typeface="Consolas"/>
              </a:rPr>
              <a:t>boolean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isPalindrome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/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 != list[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     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28E08-9E76-D2ED-B27C-C2FC83F9AD0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BC75C1-83D7-2307-0C28-3F553E458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103" y="4909048"/>
            <a:ext cx="1996570" cy="19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4939C3-F951-36F1-56A5-17A354107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06CE6-5D1D-BBEF-41D0-27B725F799F1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FF7831-8C1B-914D-6120-BCF5FAB76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481986"/>
              </p:ext>
            </p:extLst>
          </p:nvPr>
        </p:nvGraphicFramePr>
        <p:xfrm>
          <a:off x="3006210" y="1412671"/>
          <a:ext cx="5966110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18240948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19686714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0704992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7806140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6515553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14112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43B53AB-52B3-A2AD-31D5-561210D11D68}"/>
              </a:ext>
            </a:extLst>
          </p:cNvPr>
          <p:cNvSpPr txBox="1"/>
          <p:nvPr/>
        </p:nvSpPr>
        <p:spPr>
          <a:xfrm>
            <a:off x="3533480" y="3643457"/>
            <a:ext cx="10306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nsolas"/>
              </a:rPr>
              <a:t>false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4A9E2E-7914-401F-1B92-E2EBA06D265E}"/>
              </a:ext>
            </a:extLst>
          </p:cNvPr>
          <p:cNvSpPr txBox="1"/>
          <p:nvPr/>
        </p:nvSpPr>
        <p:spPr>
          <a:xfrm>
            <a:off x="2421118" y="5257012"/>
            <a:ext cx="8814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nsolas"/>
              </a:rPr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783CC-FF89-AF35-C540-05218B2CD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6755-D9E1-D923-838B-6CFDA38D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Shifting Elements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22BB5-D7FF-3723-759D-C09BDE8B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rotateRight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lastElement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list[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--)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 = 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                         ;  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81614-B7A1-A875-9B34-F17B7F881AA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9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95AF909-F4EF-8E14-3D05-8DEB450D6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103" y="4909048"/>
            <a:ext cx="1996570" cy="19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77BAA4-55DB-12A8-BD08-AAEF86973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118170"/>
              </p:ext>
            </p:extLst>
          </p:nvPr>
        </p:nvGraphicFramePr>
        <p:xfrm>
          <a:off x="2516334" y="1406259"/>
          <a:ext cx="7159332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-88.0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4.815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0.009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7.0184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42.9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F38DFFD-8B25-3D6F-C10E-8D258DD8B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D085BF-1635-2F62-AECC-4ADEE4844EF4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B42731-DD9B-1A50-004C-101F19D74D7B}"/>
              </a:ext>
            </a:extLst>
          </p:cNvPr>
          <p:cNvSpPr txBox="1"/>
          <p:nvPr/>
        </p:nvSpPr>
        <p:spPr>
          <a:xfrm>
            <a:off x="1464297" y="5132894"/>
            <a:ext cx="34187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nsolas"/>
              </a:rPr>
              <a:t>list[</a:t>
            </a:r>
            <a:r>
              <a:rPr lang="en-US" sz="2000" dirty="0">
                <a:solidFill>
                  <a:srgbClr val="339966"/>
                </a:solidFill>
                <a:latin typeface="Consolas"/>
              </a:rPr>
              <a:t>0</a:t>
            </a:r>
            <a:r>
              <a:rPr lang="en-US" sz="2000" dirty="0">
                <a:latin typeface="Consolas"/>
              </a:rPr>
              <a:t>] = </a:t>
            </a:r>
            <a:r>
              <a:rPr lang="en-US" sz="2000" err="1">
                <a:latin typeface="Consolas"/>
              </a:rPr>
              <a:t>lastElement</a:t>
            </a:r>
            <a:endParaRPr lang="en-US" sz="200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048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48637</TotalTime>
  <Words>893</Words>
  <Application>Microsoft Office PowerPoint</Application>
  <PresentationFormat>Widescreen</PresentationFormat>
  <Paragraphs>165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Montserrat SemiBold</vt:lpstr>
      <vt:lpstr>Arial</vt:lpstr>
      <vt:lpstr>Calibri</vt:lpstr>
      <vt:lpstr>Consolas</vt:lpstr>
      <vt:lpstr>Montserrat</vt:lpstr>
      <vt:lpstr>Montserrat Medium</vt:lpstr>
      <vt:lpstr>Montserrat ExtraBold</vt:lpstr>
      <vt:lpstr>Wingdings</vt:lpstr>
      <vt:lpstr>Office Theme</vt:lpstr>
      <vt:lpstr>Array Patterns</vt:lpstr>
      <vt:lpstr>Announcements, Reminders</vt:lpstr>
      <vt:lpstr>(PCM) Why Discuss Array Patterns? </vt:lpstr>
      <vt:lpstr>(PCM) Counting Elements that Meet a Condition</vt:lpstr>
      <vt:lpstr>(PCM) Modifying Elements of an Array</vt:lpstr>
      <vt:lpstr>(PCM) Searching for an Element</vt:lpstr>
      <vt:lpstr>(PCM) Array of Counters</vt:lpstr>
      <vt:lpstr>(PCM) Analyzing Multiple Elements in an Array</vt:lpstr>
      <vt:lpstr>(PCM) Shifting Elements</vt:lpstr>
      <vt:lpstr>(PCM) Your Turn!</vt:lpstr>
      <vt:lpstr>(PCM) Questions to Ask Ourselves</vt:lpstr>
      <vt:lpstr>(PCM) Your Questions on Arrays!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Hannah Swoffer</cp:lastModifiedBy>
  <cp:revision>171</cp:revision>
  <dcterms:created xsi:type="dcterms:W3CDTF">2020-09-29T18:40:50Z</dcterms:created>
  <dcterms:modified xsi:type="dcterms:W3CDTF">2025-03-05T20:13:06Z</dcterms:modified>
</cp:coreProperties>
</file>