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6" r:id="rId3"/>
    <p:sldId id="508" r:id="rId4"/>
    <p:sldId id="505" r:id="rId5"/>
    <p:sldId id="506" r:id="rId6"/>
    <p:sldId id="507" r:id="rId7"/>
    <p:sldId id="496" r:id="rId8"/>
    <p:sldId id="497" r:id="rId9"/>
    <p:sldId id="480" r:id="rId10"/>
    <p:sldId id="498" r:id="rId11"/>
    <p:sldId id="494" r:id="rId12"/>
    <p:sldId id="503" r:id="rId13"/>
    <p:sldId id="504" r:id="rId14"/>
    <p:sldId id="499" r:id="rId15"/>
    <p:sldId id="500" r:id="rId16"/>
    <p:sldId id="501" r:id="rId17"/>
    <p:sldId id="502" r:id="rId18"/>
  </p:sldIdLst>
  <p:sldSz cx="12192000" cy="6858000"/>
  <p:notesSz cx="6858000" cy="9144000"/>
  <p:embeddedFontLs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Montserrat" pitchFamily="2" charset="77"/>
      <p:regular r:id="rId25"/>
      <p:bold r:id="rId26"/>
      <p:italic r:id="rId27"/>
      <p:boldItalic r:id="rId28"/>
    </p:embeddedFont>
    <p:embeddedFont>
      <p:font typeface="Montserrat ExtraBold" panose="020F0502020204030204" pitchFamily="34" charset="0"/>
      <p:bold r:id="rId29"/>
      <p:italic r:id="rId30"/>
      <p:boldItalic r:id="rId31"/>
    </p:embeddedFont>
    <p:embeddedFont>
      <p:font typeface="Montserrat SemiBold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1"/>
    <p:restoredTop sz="95090"/>
  </p:normalViewPr>
  <p:slideViewPr>
    <p:cSldViewPr snapToGrid="0">
      <p:cViewPr varScale="1">
        <p:scale>
          <a:sx n="128" d="100"/>
          <a:sy n="128" d="100"/>
        </p:scale>
        <p:origin x="27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2/25/25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C5EF2-B5FB-1860-C8A7-B3907CB37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1D31FB-6438-C762-DD03-4AAEA2F8C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23A08-6D0E-0626-C91D-0B4BE4108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0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B814B128-6B80-4B10-5639-EF1DA03BC553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239DFFD4-EC4C-75E0-3645-03BEA6705FF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F5E96C26-DDA6-C437-E701-6AF228ACA85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sk questions on sli.do with code #cse121">
            <a:extLst>
              <a:ext uri="{FF2B5EF4-FFF2-40B4-BE49-F238E27FC236}">
                <a16:creationId xmlns:a16="http://schemas.microsoft.com/office/drawing/2014/main" id="{A69E15EE-979F-3F1B-72F2-2443672714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6960" y="214847"/>
            <a:ext cx="746217" cy="7462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0A5DA291-2DCE-F05B-D062-72ED00DD6E41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sk questions on sli.do with code #cse121">
            <a:extLst>
              <a:ext uri="{FF2B5EF4-FFF2-40B4-BE49-F238E27FC236}">
                <a16:creationId xmlns:a16="http://schemas.microsoft.com/office/drawing/2014/main" id="{1F88930B-FEC1-53D4-8768-845151B0A6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6960" y="214847"/>
            <a:ext cx="746217" cy="74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6953AAF-830E-10BC-005D-A686FB8A09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14: Reference Semantics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q.com/presentations/Null-References-The-Billion-Dollar-Mistake-Tony-Hoare" TargetMode="External"/><Relationship Id="rId2" Type="http://schemas.openxmlformats.org/officeDocument/2006/relationships/hyperlink" Target="https://en.wikipedia.org/wiki/Tony_Hoar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Reference Semantics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</a:t>
            </a:r>
            <a:r>
              <a:rPr lang="en-US" sz="2200" b="1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 do you do to destress</a:t>
            </a: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3" name="Picture 2" descr="Ask questions on sli.do with code #cse121">
            <a:extLst>
              <a:ext uri="{FF2B5EF4-FFF2-40B4-BE49-F238E27FC236}">
                <a16:creationId xmlns:a16="http://schemas.microsoft.com/office/drawing/2014/main" id="{1F1CE598-5924-F5CF-7F76-5C576AF9D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943" y="5534389"/>
            <a:ext cx="1284422" cy="12844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5B238-AAAB-8167-6448-EC7CDFABD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C7D10D-721F-FE64-F347-179E3485E2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E87728-FCE3-D98C-0FDB-0D0D3152ED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anotherMethod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C36D2C-A8A5-9671-A289-21CB8CAAC035}"/>
              </a:ext>
            </a:extLst>
          </p:cNvPr>
          <p:cNvSpPr txBox="1"/>
          <p:nvPr/>
        </p:nvSpPr>
        <p:spPr>
          <a:xfrm>
            <a:off x="792092" y="1782515"/>
            <a:ext cx="712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does, what are the possible values of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[0]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3DF6B5-FD53-F015-648D-77286811B138}"/>
              </a:ext>
            </a:extLst>
          </p:cNvPr>
          <p:cNvSpPr txBox="1"/>
          <p:nvPr/>
        </p:nvSpPr>
        <p:spPr>
          <a:xfrm>
            <a:off x="792092" y="4121378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C48B5-D0CF-892D-BD5C-A183F84813DA}"/>
              </a:ext>
            </a:extLst>
          </p:cNvPr>
          <p:cNvSpPr txBox="1"/>
          <p:nvPr/>
        </p:nvSpPr>
        <p:spPr>
          <a:xfrm>
            <a:off x="8369326" y="3443942"/>
            <a:ext cx="3030582" cy="135421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anything!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69632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FDA53-6851-7ECF-1BBD-C036D4F14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16397EC-F021-D0AD-0821-4615E26B9D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105825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combined methods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D32EDB-BBC2-3319-2DD1-6D6F54033B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8BBBB-E440-E582-0988-1E10B638D296}"/>
              </a:ext>
            </a:extLst>
          </p:cNvPr>
          <p:cNvSpPr txBox="1"/>
          <p:nvPr/>
        </p:nvSpPr>
        <p:spPr>
          <a:xfrm>
            <a:off x="980439" y="1614651"/>
            <a:ext cx="5977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do, what are the possible values of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17C2D8-9BCF-8AF0-D0EA-F95557DDAD74}"/>
              </a:ext>
            </a:extLst>
          </p:cNvPr>
          <p:cNvSpPr txBox="1"/>
          <p:nvPr/>
        </p:nvSpPr>
        <p:spPr>
          <a:xfrm>
            <a:off x="838199" y="3243239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2C6F0D-347C-CA33-D914-630727437A7C}"/>
              </a:ext>
            </a:extLst>
          </p:cNvPr>
          <p:cNvSpPr txBox="1"/>
          <p:nvPr/>
        </p:nvSpPr>
        <p:spPr>
          <a:xfrm>
            <a:off x="838199" y="4985762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43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44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anotherMethod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nums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82A21-DB5B-FD9D-139A-3065A9019E6C}"/>
              </a:ext>
            </a:extLst>
          </p:cNvPr>
          <p:cNvSpPr txBox="1"/>
          <p:nvPr/>
        </p:nvSpPr>
        <p:spPr>
          <a:xfrm>
            <a:off x="7373595" y="1430331"/>
            <a:ext cx="4252348" cy="498598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anything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anything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anything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anything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      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b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num[0]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0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6DCF2-43D0-C5A2-3289-50F6B6BBB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 &amp;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6DCF2-0F11-BE56-8A27-37D24FB69F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3BE2B9C-472B-99F0-56EE-267F6009F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6883"/>
            <a:ext cx="5510349" cy="2664234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test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b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16816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7DB81-66F0-8140-4C31-52A1F6237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5DB5B-DE16-6942-4FA3-1D2A3F4CB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Semantics &amp;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38CA6-51DA-E25F-43AA-E80627DFC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8999962B-932E-70F7-65E8-908767CD9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2322"/>
            <a:ext cx="6124303" cy="343335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tests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(tests);</a:t>
            </a:r>
          </a:p>
          <a:p>
            <a:pPr marL="114300" indent="0">
              <a:buNone/>
            </a:pPr>
            <a:endParaRPr lang="en-US" sz="1800" b="0" dirty="0">
              <a:solidFill>
                <a:srgbClr val="24292E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flipValues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b="0" dirty="0" err="1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b)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b[</a:t>
            </a:r>
            <a:r>
              <a:rPr lang="en-US" sz="1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pPr marL="114300" indent="0">
              <a:buNone/>
            </a:pPr>
            <a:r>
              <a:rPr lang="en-US" sz="1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58942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97B4-4F28-9C8F-623B-FF1D976C5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D6E99-EE2D-53E2-D642-3273F8752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is the absence of a reference!</a:t>
            </a:r>
          </a:p>
          <a:p>
            <a:r>
              <a:rPr lang="en-US" dirty="0"/>
              <a:t>sort of the “zero” for references</a:t>
            </a:r>
          </a:p>
          <a:p>
            <a:r>
              <a:rPr lang="en-US" dirty="0"/>
              <a:t>default value for object types (e.g.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Random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dirty="0"/>
              <a:t>, and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dirty="0"/>
              <a:t>)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A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dirty="0"/>
              <a:t> is an error that happens</a:t>
            </a:r>
            <a:br>
              <a:rPr lang="en-US" dirty="0"/>
            </a:br>
            <a:r>
              <a:rPr lang="en-US" dirty="0"/>
              <a:t>when you ask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 to “do something”, which includes: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  <a:p>
            <a:r>
              <a:rPr lang="en-US" dirty="0"/>
              <a:t>calling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US" dirty="0"/>
              <a:t>on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? </a:t>
            </a:r>
            <a:r>
              <a:rPr lang="en-US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endParaRPr lang="en-US" dirty="0"/>
          </a:p>
          <a:p>
            <a:r>
              <a:rPr lang="en-US" dirty="0"/>
              <a:t>many, many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DF6A3-22F4-F646-F783-D38C54A963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E0E2-0F36-8E56-6DAD-029801AA5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the “billion dollar mistake”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DFF58-1472-8692-9596-758C80D0D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From </a:t>
            </a:r>
            <a:r>
              <a:rPr lang="en-US" dirty="0">
                <a:hlinkClick r:id="rId2"/>
              </a:rPr>
              <a:t>Sir Tony Hoare</a:t>
            </a:r>
            <a:r>
              <a:rPr lang="en-US" dirty="0"/>
              <a:t> (“inventor” of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dirty="0"/>
              <a:t>, Turing award winner):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“I call it my billion-dollar mistake… […]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I couldn’t resist the temptation to put in a null reference, simply because it was so easy to implement. This has led to innumerable errors, vulnerabilities, and system crashes, which have probably caused a billion dollars of pain and damage in the last forty years.” (</a:t>
            </a:r>
            <a:r>
              <a:rPr lang="en-US" dirty="0">
                <a:hlinkClick r:id="rId3"/>
              </a:rPr>
              <a:t>quote from 2009 talk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AC6BB-7D51-8E03-C954-7FF75DA80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D5C15-3C81-677B-EB6E-5DD74894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PCM Review: avoiding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C707-1AA9-E70A-82B7-70852593FE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97D25-8FA7-962B-1D50-36DA8278E0B6}"/>
              </a:ext>
            </a:extLst>
          </p:cNvPr>
          <p:cNvSpPr txBox="1"/>
          <p:nvPr/>
        </p:nvSpPr>
        <p:spPr>
          <a:xfrm>
            <a:off x="873369" y="2090172"/>
            <a:ext cx="10323366" cy="3254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(strs[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toUpperCase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());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"element 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 err="1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D73A49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32F62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is null."</a:t>
            </a: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150000"/>
              </a:lnSpc>
            </a:pPr>
            <a:r>
              <a:rPr lang="en-US" sz="2800" b="0" dirty="0">
                <a:solidFill>
                  <a:srgbClr val="24292E"/>
                </a:solidFill>
                <a:effectLst/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406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D2CD4-5A50-534F-BE69-E1429018C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FFC4-E6D5-2014-698F-9D7348AD8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FBCD8-540D-E037-AACC-82DB95C84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 tonight, due </a:t>
            </a:r>
            <a:r>
              <a:rPr lang="en-US" b="1" dirty="0"/>
              <a:t>Tuesday, Mar 4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R4 due tomorrow 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 6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includes everything up to today’s lecture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me</a:t>
            </a:r>
            <a:r>
              <a:rPr lang="en-US" dirty="0"/>
              <a:t> before your quiz!</a:t>
            </a:r>
          </a:p>
          <a:p>
            <a:r>
              <a:rPr lang="en-US" dirty="0"/>
              <a:t>Announcement explaining extra resub (from PSWs) is out!</a:t>
            </a:r>
          </a:p>
          <a:p>
            <a:r>
              <a:rPr lang="en-US" dirty="0"/>
              <a:t>In the future: final exam on </a:t>
            </a:r>
            <a:r>
              <a:rPr lang="en-US" b="1" dirty="0"/>
              <a:t>Tue, March 18th from 12:30-2:20 PM</a:t>
            </a:r>
            <a:endParaRPr lang="en-US" dirty="0"/>
          </a:p>
          <a:p>
            <a:pPr lvl="1"/>
            <a:r>
              <a:rPr lang="en-US" dirty="0"/>
              <a:t>many, many more details coming after Quiz 2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C268-A615-4117-C2BC-684877D18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4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C3 released tonight, due </a:t>
            </a:r>
            <a:r>
              <a:rPr lang="en-US" b="1" dirty="0"/>
              <a:t>Tuesday, Mar 4</a:t>
            </a:r>
            <a:r>
              <a:rPr lang="en-US" b="1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R4 due tomorrow (eligible: </a:t>
            </a:r>
            <a:r>
              <a:rPr lang="en-US" b="1" dirty="0"/>
              <a:t>C1</a:t>
            </a:r>
            <a:r>
              <a:rPr lang="en-US" dirty="0"/>
              <a:t>, P1, C2)</a:t>
            </a:r>
          </a:p>
          <a:p>
            <a:r>
              <a:rPr lang="en-US" dirty="0"/>
              <a:t>Quiz 2 on </a:t>
            </a:r>
            <a:r>
              <a:rPr lang="en-US" b="1" dirty="0"/>
              <a:t>Thursday, Mar 6</a:t>
            </a:r>
            <a:r>
              <a:rPr lang="en-US" b="1" baseline="30000" dirty="0"/>
              <a:t>th</a:t>
            </a:r>
            <a:r>
              <a:rPr lang="en-US" b="1" dirty="0"/>
              <a:t>  </a:t>
            </a:r>
          </a:p>
          <a:p>
            <a:pPr lvl="1"/>
            <a:r>
              <a:rPr lang="en-US" dirty="0"/>
              <a:t>includes everything up to today’s lecture</a:t>
            </a:r>
          </a:p>
          <a:p>
            <a:pPr lvl="1"/>
            <a:r>
              <a:rPr lang="en-US" dirty="0"/>
              <a:t>can’t make it? </a:t>
            </a:r>
            <a:r>
              <a:rPr lang="en-US" u="sng" dirty="0"/>
              <a:t>email me</a:t>
            </a:r>
            <a:r>
              <a:rPr lang="en-US" dirty="0"/>
              <a:t> before your quiz!</a:t>
            </a:r>
          </a:p>
          <a:p>
            <a:r>
              <a:rPr lang="en-US" dirty="0"/>
              <a:t>Announcement explaining extra resub (from PSWs) is out!</a:t>
            </a:r>
          </a:p>
          <a:p>
            <a:r>
              <a:rPr lang="en-US" dirty="0"/>
              <a:t>In the future: final exam on </a:t>
            </a:r>
            <a:r>
              <a:rPr lang="en-US" b="1" dirty="0"/>
              <a:t>Tue, March 18th from 12:30-2:20 PM</a:t>
            </a:r>
            <a:endParaRPr lang="en-US" dirty="0"/>
          </a:p>
          <a:p>
            <a:pPr lvl="1"/>
            <a:r>
              <a:rPr lang="en-US" dirty="0"/>
              <a:t>many, many more details coming after Quiz 2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C9AE-6F9B-5B0D-4A98-D8CDE29B6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on structured group work in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6713A-2C4C-06CE-8682-60F3334DC0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thanks for your continued feedback &amp; thoughts!</a:t>
            </a:r>
          </a:p>
          <a:p>
            <a:pPr lvl="1"/>
            <a:r>
              <a:rPr lang="en-US" dirty="0"/>
              <a:t>from poll: entire class &gt;&gt; yourself/pairs/small group</a:t>
            </a:r>
          </a:p>
          <a:p>
            <a:pPr lvl="1"/>
            <a:r>
              <a:rPr lang="en-US" dirty="0"/>
              <a:t>“People tend to not talk to each other or answer questions in quiz section. I'm not sure [whether] it's because they fear being wrong or they're just not interested. Maybe putting us in pairs/small groups could take off a bit of the pressure.”</a:t>
            </a:r>
          </a:p>
          <a:p>
            <a:r>
              <a:rPr lang="en-US" dirty="0"/>
              <a:t>after much discussion and work, expect to see…</a:t>
            </a:r>
          </a:p>
          <a:p>
            <a:pPr lvl="1"/>
            <a:r>
              <a:rPr lang="en-US" dirty="0"/>
              <a:t>more paper worksheets (building mental models + finals prep)</a:t>
            </a:r>
          </a:p>
          <a:p>
            <a:pPr lvl="1"/>
            <a:r>
              <a:rPr lang="en-US" dirty="0"/>
              <a:t>more opt-in pair/small-group section activities</a:t>
            </a:r>
          </a:p>
          <a:p>
            <a:pPr lvl="1"/>
            <a:r>
              <a:rPr lang="en-US" dirty="0"/>
              <a:t>section problems with a tighter/timeboxed scope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8756AE-3EA4-D4C4-7559-70DE108C31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FA18D-0DFE-E951-EDC4-1C737B8E9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848A9C-6055-4985-E43D-848DB1C43F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0AD0938-A600-32A3-8089-9BD26E296C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tracing (think)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476FC4A-48C4-407D-4083-C00C45E770F0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7411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b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C1C0E-B963-C7B6-543E-ACC18F207300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A86E7-6854-CF36-342A-7F5B12FD6D18}"/>
              </a:ext>
            </a:extLst>
          </p:cNvPr>
          <p:cNvSpPr txBox="1"/>
          <p:nvPr/>
        </p:nvSpPr>
        <p:spPr>
          <a:xfrm>
            <a:off x="792092" y="3311342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0463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05420-06DF-C7C9-D26C-472F1F7A0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6EC993D-EFA5-B35F-0C66-66AB5D2BF0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-976312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tracing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890472-B0A8-919F-14D8-D1941DF4A0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66FD2A5-C7C8-E8A8-23E3-5DCCB51F26C1}"/>
              </a:ext>
            </a:extLst>
          </p:cNvPr>
          <p:cNvSpPr txBox="1">
            <a:spLocks/>
          </p:cNvSpPr>
          <p:nvPr/>
        </p:nvSpPr>
        <p:spPr>
          <a:xfrm>
            <a:off x="792092" y="1443301"/>
            <a:ext cx="7411382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would the array </a:t>
            </a: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store at the end of this </a:t>
            </a:r>
            <a:r>
              <a:rPr lang="en-US" sz="2800" b="0" dirty="0" err="1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arrayMystery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method if </a:t>
            </a:r>
            <a:b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en-US" sz="28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r>
              <a:rPr lang="en-US" sz="28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was passed in?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2968B-960F-E326-6E01-50D1DFB53ED6}"/>
              </a:ext>
            </a:extLst>
          </p:cNvPr>
          <p:cNvSpPr txBox="1"/>
          <p:nvPr/>
        </p:nvSpPr>
        <p:spPr>
          <a:xfrm>
            <a:off x="7253157" y="3136493"/>
            <a:ext cx="4793320" cy="203132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065114-512A-B018-0454-EB257C5E8075}"/>
              </a:ext>
            </a:extLst>
          </p:cNvPr>
          <p:cNvSpPr txBox="1"/>
          <p:nvPr/>
        </p:nvSpPr>
        <p:spPr>
          <a:xfrm>
            <a:off x="792092" y="3311342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921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DD53-EAB1-7162-61D6-138A14EB8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94429-2587-5C82-55A8-FF2C0CDFDC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87551-25D9-0E4D-CD3B-71BCD32B3B1A}"/>
              </a:ext>
            </a:extLst>
          </p:cNvPr>
          <p:cNvSpPr txBox="1"/>
          <p:nvPr/>
        </p:nvSpPr>
        <p:spPr>
          <a:xfrm>
            <a:off x="838200" y="2510251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97914-61E9-ADCF-D56B-B76A383CEFB0}"/>
              </a:ext>
            </a:extLst>
          </p:cNvPr>
          <p:cNvSpPr txBox="1"/>
          <p:nvPr/>
        </p:nvSpPr>
        <p:spPr>
          <a:xfrm>
            <a:off x="792092" y="1618939"/>
            <a:ext cx="6229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dirty="0">
                <a:latin typeface="Consolas" panose="020B0609020204030204" pitchFamily="49" charset="0"/>
                <a:ea typeface="Arial"/>
                <a:cs typeface="Calibri" panose="020F0502020204030204" pitchFamily="34" charset="0"/>
                <a:sym typeface="Arial"/>
              </a:rPr>
              <a:t>{-20, 20, 26, 32, 50, 3} </a:t>
            </a:r>
            <a:endParaRPr lang="en-US" sz="3600" dirty="0"/>
          </a:p>
        </p:txBody>
      </p:sp>
      <p:grpSp>
        <p:nvGrpSpPr>
          <p:cNvPr id="22" name="Group 21" descr="An empty box with the label “i”. This represents one single variable and its associated value; in this case, the loop counter variable in the for loop.&#10;">
            <a:extLst>
              <a:ext uri="{FF2B5EF4-FFF2-40B4-BE49-F238E27FC236}">
                <a16:creationId xmlns:a16="http://schemas.microsoft.com/office/drawing/2014/main" id="{8C340F0C-E8FB-7880-C283-42C235E25C47}"/>
              </a:ext>
            </a:extLst>
          </p:cNvPr>
          <p:cNvGrpSpPr/>
          <p:nvPr/>
        </p:nvGrpSpPr>
        <p:grpSpPr>
          <a:xfrm>
            <a:off x="10028308" y="894488"/>
            <a:ext cx="1371600" cy="2056582"/>
            <a:chOff x="10028308" y="894488"/>
            <a:chExt cx="1371600" cy="205658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7469AE-294C-8BF7-1D5A-4F06AE361626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99C3A3-8F26-DA7A-9BE5-FCD8E5479626}"/>
                </a:ext>
              </a:extLst>
            </p:cNvPr>
            <p:cNvSpPr txBox="1"/>
            <p:nvPr/>
          </p:nvSpPr>
          <p:spPr>
            <a:xfrm>
              <a:off x="10495138" y="894488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i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1" name="Group 20" descr="A small purple box (labelled “a”) with an arrow that points to six boxes, aligned in a row. This models a variable, a, that has an array type - the arrow that points to the boxes models the “reference” this variable has to the underlying array, which has six elements in it.">
            <a:extLst>
              <a:ext uri="{FF2B5EF4-FFF2-40B4-BE49-F238E27FC236}">
                <a16:creationId xmlns:a16="http://schemas.microsoft.com/office/drawing/2014/main" id="{B05D8ED0-87FA-A454-C279-55EBB4DC4E91}"/>
              </a:ext>
            </a:extLst>
          </p:cNvPr>
          <p:cNvGrpSpPr/>
          <p:nvPr/>
        </p:nvGrpSpPr>
        <p:grpSpPr>
          <a:xfrm>
            <a:off x="1672824" y="4691370"/>
            <a:ext cx="9727084" cy="1912813"/>
            <a:chOff x="1672824" y="4691370"/>
            <a:chExt cx="9727084" cy="19128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988F2E-8FC6-4D71-853C-384677F03CF8}"/>
                </a:ext>
              </a:extLst>
            </p:cNvPr>
            <p:cNvSpPr/>
            <p:nvPr/>
          </p:nvSpPr>
          <p:spPr>
            <a:xfrm>
              <a:off x="59135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8BABDA-316A-FA21-00E5-609069E2E42B}"/>
                </a:ext>
              </a:extLst>
            </p:cNvPr>
            <p:cNvSpPr/>
            <p:nvPr/>
          </p:nvSpPr>
          <p:spPr>
            <a:xfrm>
              <a:off x="72851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BF84565-14D5-1882-F56E-B0C2529DC9EE}"/>
                </a:ext>
              </a:extLst>
            </p:cNvPr>
            <p:cNvSpPr/>
            <p:nvPr/>
          </p:nvSpPr>
          <p:spPr>
            <a:xfrm>
              <a:off x="86567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F40D08-A141-70B7-1DDF-3985C6A92EBE}"/>
                </a:ext>
              </a:extLst>
            </p:cNvPr>
            <p:cNvSpPr/>
            <p:nvPr/>
          </p:nvSpPr>
          <p:spPr>
            <a:xfrm>
              <a:off x="10028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8CA455-AC14-BF23-383D-349B0769E3AB}"/>
                </a:ext>
              </a:extLst>
            </p:cNvPr>
            <p:cNvSpPr/>
            <p:nvPr/>
          </p:nvSpPr>
          <p:spPr>
            <a:xfrm>
              <a:off x="31703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91BFE-EC55-109A-9705-C19231B9508A}"/>
                </a:ext>
              </a:extLst>
            </p:cNvPr>
            <p:cNvSpPr/>
            <p:nvPr/>
          </p:nvSpPr>
          <p:spPr>
            <a:xfrm>
              <a:off x="4541908" y="523258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F9D4C-A25A-2ED7-9AC9-5ABD96095DFD}"/>
                </a:ext>
              </a:extLst>
            </p:cNvPr>
            <p:cNvSpPr/>
            <p:nvPr/>
          </p:nvSpPr>
          <p:spPr>
            <a:xfrm>
              <a:off x="1672824" y="546316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08D037-2B2F-2151-049D-A7DCE09878AD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128041" y="591838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CE9CE3B-F24F-8DDD-1C4B-67CD82B5DEE5}"/>
                </a:ext>
              </a:extLst>
            </p:cNvPr>
            <p:cNvSpPr txBox="1"/>
            <p:nvPr/>
          </p:nvSpPr>
          <p:spPr>
            <a:xfrm>
              <a:off x="1909071" y="4691370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latin typeface="Consolas" panose="020B0609020204030204" pitchFamily="49" charset="0"/>
                  <a:cs typeface="Consolas" panose="020B0609020204030204" pitchFamily="49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45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C802-2D86-05AF-93FE-804B796A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Value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A3F90-B9DB-2533-1580-41EDB35E5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Our “default” model for variables:</a:t>
            </a:r>
          </a:p>
          <a:p>
            <a:r>
              <a:rPr lang="en-US" dirty="0"/>
              <a:t>applies to primitive types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copy</a:t>
            </a:r>
            <a:r>
              <a:rPr lang="en-US" dirty="0"/>
              <a:t> of the actual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434B7-7C44-CAFA-DF90-7A549B9E1C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AE26727-7FD5-52E4-09FD-925BF463D2AB}"/>
              </a:ext>
            </a:extLst>
          </p:cNvPr>
          <p:cNvSpPr txBox="1">
            <a:spLocks/>
          </p:cNvSpPr>
          <p:nvPr/>
        </p:nvSpPr>
        <p:spPr>
          <a:xfrm>
            <a:off x="838200" y="4095915"/>
            <a:ext cx="28719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a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Font typeface="Arial"/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b</a:t>
            </a:r>
            <a:r>
              <a:rPr lang="en-US" dirty="0">
                <a:latin typeface="Consolas" panose="020B0609020204030204" pitchFamily="49" charset="0"/>
              </a:rPr>
              <a:t> = a;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grpSp>
        <p:nvGrpSpPr>
          <p:cNvPr id="13" name="Group 12" descr="A box with a 3 inside, with the label “int a”. This models the variable “a” and its initial value.">
            <a:extLst>
              <a:ext uri="{FF2B5EF4-FFF2-40B4-BE49-F238E27FC236}">
                <a16:creationId xmlns:a16="http://schemas.microsoft.com/office/drawing/2014/main" id="{2215FA8B-05A7-2F88-5F6E-009C036B2310}"/>
              </a:ext>
            </a:extLst>
          </p:cNvPr>
          <p:cNvGrpSpPr/>
          <p:nvPr/>
        </p:nvGrpSpPr>
        <p:grpSpPr>
          <a:xfrm>
            <a:off x="9755174" y="896034"/>
            <a:ext cx="1917868" cy="2055036"/>
            <a:chOff x="9755174" y="896034"/>
            <a:chExt cx="1917868" cy="20550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EA6A76-27C3-F4D7-F340-18FC676B0BF0}"/>
                </a:ext>
              </a:extLst>
            </p:cNvPr>
            <p:cNvSpPr/>
            <p:nvPr/>
          </p:nvSpPr>
          <p:spPr>
            <a:xfrm>
              <a:off x="10028308" y="157947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CE946A-C73C-0FD5-1FD2-C7671F1CB119}"/>
                </a:ext>
              </a:extLst>
            </p:cNvPr>
            <p:cNvSpPr txBox="1"/>
            <p:nvPr/>
          </p:nvSpPr>
          <p:spPr>
            <a:xfrm>
              <a:off x="9755174" y="89603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a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4" name="Group 13" descr="A box with a 3 inside, with the label “int b”. This models the variable “b” and its initial value. Observe that there are two different boxes - one for a, and one for b.">
            <a:extLst>
              <a:ext uri="{FF2B5EF4-FFF2-40B4-BE49-F238E27FC236}">
                <a16:creationId xmlns:a16="http://schemas.microsoft.com/office/drawing/2014/main" id="{EEDADC38-8E05-AD3D-37ED-BD71324A8B72}"/>
              </a:ext>
            </a:extLst>
          </p:cNvPr>
          <p:cNvGrpSpPr/>
          <p:nvPr/>
        </p:nvGrpSpPr>
        <p:grpSpPr>
          <a:xfrm>
            <a:off x="9755174" y="3223494"/>
            <a:ext cx="1917868" cy="2055036"/>
            <a:chOff x="9755174" y="3223494"/>
            <a:chExt cx="1917868" cy="205503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C825E7-8D88-CB49-27F0-82B1ED585994}"/>
                </a:ext>
              </a:extLst>
            </p:cNvPr>
            <p:cNvSpPr/>
            <p:nvPr/>
          </p:nvSpPr>
          <p:spPr>
            <a:xfrm>
              <a:off x="10028308" y="3906930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C355CDD-D232-66B7-82CA-716B2CD07A88}"/>
                </a:ext>
              </a:extLst>
            </p:cNvPr>
            <p:cNvSpPr txBox="1"/>
            <p:nvPr/>
          </p:nvSpPr>
          <p:spPr>
            <a:xfrm>
              <a:off x="9755174" y="3223494"/>
              <a:ext cx="19178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b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15" name="Rectangle 14" descr="A box with a 99 in it. This models the updated value of the int variable a, after the assignment a = 99.">
            <a:extLst>
              <a:ext uri="{FF2B5EF4-FFF2-40B4-BE49-F238E27FC236}">
                <a16:creationId xmlns:a16="http://schemas.microsoft.com/office/drawing/2014/main" id="{C6ED9CBF-5F19-8FCD-A8C7-5C378A575FED}"/>
              </a:ext>
            </a:extLst>
          </p:cNvPr>
          <p:cNvSpPr/>
          <p:nvPr/>
        </p:nvSpPr>
        <p:spPr>
          <a:xfrm>
            <a:off x="10028308" y="1579470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40986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EF541-BE8E-DF88-F16C-58BDA2BB7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42981-90ED-C528-614F-255E32F1C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 Review: Reference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E2C38-B1C3-F6F1-EB67-1F18D8D2F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5257800" cy="2569779"/>
          </a:xfrm>
        </p:spPr>
        <p:txBody>
          <a:bodyPr/>
          <a:lstStyle/>
          <a:p>
            <a:r>
              <a:rPr lang="en-US" dirty="0"/>
              <a:t>applies to object types</a:t>
            </a:r>
          </a:p>
          <a:p>
            <a:pPr lvl="1"/>
            <a:r>
              <a:rPr lang="en-US" dirty="0"/>
              <a:t>importantly, arrays!</a:t>
            </a:r>
          </a:p>
          <a:p>
            <a:r>
              <a:rPr lang="en-US" dirty="0"/>
              <a:t>variables/parameters hold a </a:t>
            </a:r>
            <a:r>
              <a:rPr lang="en-US" i="1" dirty="0"/>
              <a:t>reference</a:t>
            </a:r>
            <a:r>
              <a:rPr lang="en-US" dirty="0"/>
              <a:t> to the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F5CCE-1650-4A6B-8E1C-A43D059C9B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8645796-B8D6-98BB-EE07-9BA61AF7E61C}"/>
              </a:ext>
            </a:extLst>
          </p:cNvPr>
          <p:cNvSpPr txBox="1">
            <a:spLocks/>
          </p:cNvSpPr>
          <p:nvPr/>
        </p:nvSpPr>
        <p:spPr>
          <a:xfrm>
            <a:off x="838199" y="4095915"/>
            <a:ext cx="5157652" cy="2081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spcFirstLastPara="1" wrap="square" lIns="45700" tIns="45700" rIns="4570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list1</a:t>
            </a:r>
            <a:r>
              <a:rPr lang="en-US" dirty="0">
                <a:latin typeface="Consolas" panose="020B0609020204030204" pitchFamily="49" charset="0"/>
              </a:rPr>
              <a:t> = {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15</a:t>
            </a:r>
            <a:r>
              <a:rPr lang="en-US" dirty="0">
                <a:latin typeface="Consolas" panose="020B0609020204030204" pitchFamily="49" charset="0"/>
              </a:rPr>
              <a:t>};</a:t>
            </a:r>
          </a:p>
          <a:p>
            <a:pPr marL="114300" indent="0">
              <a:buNone/>
            </a:pPr>
            <a:r>
              <a:rPr lang="en-US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[] 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list2</a:t>
            </a:r>
            <a:r>
              <a:rPr lang="en-US" dirty="0">
                <a:latin typeface="Consolas" panose="020B0609020204030204" pitchFamily="49" charset="0"/>
              </a:rPr>
              <a:t> = list1;</a:t>
            </a:r>
          </a:p>
          <a:p>
            <a:pPr marL="114300" indent="0">
              <a:buNone/>
            </a:pPr>
            <a:r>
              <a:rPr lang="en-US" dirty="0">
                <a:latin typeface="Consolas" panose="020B0609020204030204" pitchFamily="49" charset="0"/>
              </a:rPr>
              <a:t>list1[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latin typeface="Consolas" panose="020B0609020204030204" pitchFamily="49" charset="0"/>
              </a:rPr>
              <a:t>]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99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15" name="Group 14" descr="A small purple box (labelled “int[] list 1”) with an arrow that points to three boxes, aligned in a row, with the values 4, 8, and 15. Notably, the content of the small purple box (which models the variable) contains a reference (arrow) to the underlying array.">
            <a:extLst>
              <a:ext uri="{FF2B5EF4-FFF2-40B4-BE49-F238E27FC236}">
                <a16:creationId xmlns:a16="http://schemas.microsoft.com/office/drawing/2014/main" id="{BBAAACBC-AA05-C437-AA75-0CC767037581}"/>
              </a:ext>
            </a:extLst>
          </p:cNvPr>
          <p:cNvGrpSpPr/>
          <p:nvPr/>
        </p:nvGrpSpPr>
        <p:grpSpPr>
          <a:xfrm>
            <a:off x="5151440" y="1138072"/>
            <a:ext cx="6642410" cy="2146341"/>
            <a:chOff x="5151440" y="1138072"/>
            <a:chExt cx="6642410" cy="21463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8DBC88-C4E3-3D02-34C4-CD4F4647078C}"/>
                </a:ext>
              </a:extLst>
            </p:cNvPr>
            <p:cNvSpPr/>
            <p:nvPr/>
          </p:nvSpPr>
          <p:spPr>
            <a:xfrm>
              <a:off x="104222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15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20E40D-C285-CF6E-863E-3C8DEEF0863A}"/>
                </a:ext>
              </a:extLst>
            </p:cNvPr>
            <p:cNvSpPr/>
            <p:nvPr/>
          </p:nvSpPr>
          <p:spPr>
            <a:xfrm>
              <a:off x="76790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14A0856-20E0-B126-F61B-11AFE939F7F7}"/>
                </a:ext>
              </a:extLst>
            </p:cNvPr>
            <p:cNvSpPr/>
            <p:nvPr/>
          </p:nvSpPr>
          <p:spPr>
            <a:xfrm>
              <a:off x="9050650" y="1912813"/>
              <a:ext cx="1371600" cy="137160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Consolas" panose="020B0609020204030204" pitchFamily="49" charset="0"/>
                  <a:cs typeface="Consolas" panose="020B0609020204030204" pitchFamily="49" charset="0"/>
                </a:rPr>
                <a:t>8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61EFD80-E4C7-09CA-2962-7A421FC9AEB0}"/>
                </a:ext>
              </a:extLst>
            </p:cNvPr>
            <p:cNvSpPr/>
            <p:nvPr/>
          </p:nvSpPr>
          <p:spPr>
            <a:xfrm>
              <a:off x="6181566" y="2143396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DBBCEE-152E-15D3-A9C0-A7B101B9C363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>
              <a:off x="6636783" y="2598613"/>
              <a:ext cx="104226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A8B240-4CE0-6BBE-F2D2-616FFE906DCD}"/>
                </a:ext>
              </a:extLst>
            </p:cNvPr>
            <p:cNvSpPr txBox="1"/>
            <p:nvPr/>
          </p:nvSpPr>
          <p:spPr>
            <a:xfrm>
              <a:off x="5151440" y="1138072"/>
              <a:ext cx="2970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list1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Group 19" descr="A small purple box (labelled “int[] list 2”) with an arrow that points to the prior array: three boxes, aligned in a row, with the values 4, 8, and 15. Note that the creation of list2 did not create a *new* array - it created a new reference to the same array.">
            <a:extLst>
              <a:ext uri="{FF2B5EF4-FFF2-40B4-BE49-F238E27FC236}">
                <a16:creationId xmlns:a16="http://schemas.microsoft.com/office/drawing/2014/main" id="{34332219-99BD-306F-584E-A920F9CD86A8}"/>
              </a:ext>
            </a:extLst>
          </p:cNvPr>
          <p:cNvGrpSpPr/>
          <p:nvPr/>
        </p:nvGrpSpPr>
        <p:grpSpPr>
          <a:xfrm>
            <a:off x="6181566" y="2598613"/>
            <a:ext cx="2970686" cy="2860991"/>
            <a:chOff x="6181566" y="2598613"/>
            <a:chExt cx="2970686" cy="286099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52A8D1D-77D3-F193-0648-D474A51D629D}"/>
                </a:ext>
              </a:extLst>
            </p:cNvPr>
            <p:cNvSpPr/>
            <p:nvPr/>
          </p:nvSpPr>
          <p:spPr>
            <a:xfrm>
              <a:off x="6181566" y="3716745"/>
              <a:ext cx="910434" cy="910434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3526DF0-3874-D9C0-2424-DDBE9C97B5A6}"/>
                </a:ext>
              </a:extLst>
            </p:cNvPr>
            <p:cNvCxnSpPr>
              <a:cxnSpLocks/>
              <a:endCxn id="10" idx="1"/>
            </p:cNvCxnSpPr>
            <p:nvPr/>
          </p:nvCxnSpPr>
          <p:spPr>
            <a:xfrm flipV="1">
              <a:off x="6636783" y="2598613"/>
              <a:ext cx="1042267" cy="157334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F44623-69C4-DDAD-C951-82FE0ECBCB12}"/>
                </a:ext>
              </a:extLst>
            </p:cNvPr>
            <p:cNvSpPr txBox="1"/>
            <p:nvPr/>
          </p:nvSpPr>
          <p:spPr>
            <a:xfrm>
              <a:off x="6181567" y="4813273"/>
              <a:ext cx="2970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267F99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600" dirty="0">
                  <a:latin typeface="Consolas" panose="020B0609020204030204" pitchFamily="49" charset="0"/>
                </a:rPr>
                <a:t>[] </a:t>
              </a:r>
              <a:r>
                <a:rPr lang="en-US" sz="3600" dirty="0">
                  <a:solidFill>
                    <a:srgbClr val="001080"/>
                  </a:solidFill>
                  <a:latin typeface="Consolas" panose="020B0609020204030204" pitchFamily="49" charset="0"/>
                </a:rPr>
                <a:t>list2</a:t>
              </a:r>
              <a:endParaRPr lang="en-US" sz="36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sp>
        <p:nvSpPr>
          <p:cNvPr id="21" name="Rectangle 20" descr="A box containing a 99, modelling the updated first element of the array after running list[1] = 99. Note that, as there’s only one array, this affects both list1 and list2!">
            <a:extLst>
              <a:ext uri="{FF2B5EF4-FFF2-40B4-BE49-F238E27FC236}">
                <a16:creationId xmlns:a16="http://schemas.microsoft.com/office/drawing/2014/main" id="{E42C9003-AE0C-1CFE-84DE-CC59172633A4}"/>
              </a:ext>
            </a:extLst>
          </p:cNvPr>
          <p:cNvSpPr/>
          <p:nvPr/>
        </p:nvSpPr>
        <p:spPr>
          <a:xfrm>
            <a:off x="7679050" y="1909557"/>
            <a:ext cx="1371600" cy="13716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onsolas" panose="020B0609020204030204" pitchFamily="49" charset="0"/>
                <a:cs typeface="Consolas" panose="020B0609020204030204" pitchFamily="49" charset="0"/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01450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someMethod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953A9-8B22-77FD-48AA-6C432D8CED32}"/>
              </a:ext>
            </a:extLst>
          </p:cNvPr>
          <p:cNvSpPr txBox="1"/>
          <p:nvPr/>
        </p:nvSpPr>
        <p:spPr>
          <a:xfrm>
            <a:off x="792092" y="1782515"/>
            <a:ext cx="68900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Without knowing what </a:t>
            </a: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does, what are the possible values of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num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D7C22-439E-CA7B-AD19-767AD3C8AC58}"/>
              </a:ext>
            </a:extLst>
          </p:cNvPr>
          <p:cNvSpPr txBox="1"/>
          <p:nvPr/>
        </p:nvSpPr>
        <p:spPr>
          <a:xfrm>
            <a:off x="8369326" y="3443942"/>
            <a:ext cx="3030582" cy="1354217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anything!</a:t>
            </a:r>
          </a:p>
          <a:p>
            <a:pPr marL="342900" indent="-342900">
              <a:spcBef>
                <a:spcPts val="1200"/>
              </a:spcBef>
              <a:buClr>
                <a:srgbClr val="7030A0"/>
              </a:buClr>
              <a:buAutoNum type="alphaUcPeriod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 just </a:t>
            </a:r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B7DBE0-337A-4036-6D20-6DF2E1D270AD}"/>
              </a:ext>
            </a:extLst>
          </p:cNvPr>
          <p:cNvSpPr txBox="1"/>
          <p:nvPr/>
        </p:nvSpPr>
        <p:spPr>
          <a:xfrm>
            <a:off x="792092" y="4121378"/>
            <a:ext cx="6119742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num </a:t>
            </a:r>
            <a:r>
              <a:rPr lang="en-US" sz="28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8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42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someMethod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  <a:p>
            <a:r>
              <a:rPr lang="en-US" sz="28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8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println</a:t>
            </a:r>
            <a:r>
              <a:rPr lang="en-US" sz="28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(num);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10213</TotalTime>
  <Words>1387</Words>
  <Application>Microsoft Macintosh PowerPoint</Application>
  <PresentationFormat>Widescreen</PresentationFormat>
  <Paragraphs>180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Consolas</vt:lpstr>
      <vt:lpstr>Arial</vt:lpstr>
      <vt:lpstr>Montserrat SemiBold</vt:lpstr>
      <vt:lpstr>Calibri</vt:lpstr>
      <vt:lpstr>Montserrat</vt:lpstr>
      <vt:lpstr>Montserrat ExtraBold</vt:lpstr>
      <vt:lpstr>CSE 12X (adopted from CSE 373)</vt:lpstr>
      <vt:lpstr>Reference Semantics</vt:lpstr>
      <vt:lpstr>Announcements, Reminders</vt:lpstr>
      <vt:lpstr>A bit on structured group work in section</vt:lpstr>
      <vt:lpstr>Think Pair Share: tracing (think)</vt:lpstr>
      <vt:lpstr>Think Pair Share: tracing (pair)</vt:lpstr>
      <vt:lpstr>Tracing through arrayMystery</vt:lpstr>
      <vt:lpstr>PCM Review: Value Semantics</vt:lpstr>
      <vt:lpstr>PCM Review: Reference Semantics</vt:lpstr>
      <vt:lpstr>Think Pair Share: someMethod (think)</vt:lpstr>
      <vt:lpstr>Think Pair Share: anotherMethod (think)</vt:lpstr>
      <vt:lpstr>Think Pair Share: combined methods (pair)</vt:lpstr>
      <vt:lpstr>Value Semantics &amp; Methods</vt:lpstr>
      <vt:lpstr>Reference Semantics &amp; Methods</vt:lpstr>
      <vt:lpstr>PCM Review: null</vt:lpstr>
      <vt:lpstr>Aside: the “billion dollar mistake”</vt:lpstr>
      <vt:lpstr>PCM Review: avoiding NullPointerException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497</cp:revision>
  <dcterms:modified xsi:type="dcterms:W3CDTF">2025-02-26T22:06:19Z</dcterms:modified>
</cp:coreProperties>
</file>