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56" r:id="rId3"/>
    <p:sldId id="492" r:id="rId4"/>
    <p:sldId id="493" r:id="rId5"/>
    <p:sldId id="480" r:id="rId6"/>
    <p:sldId id="494" r:id="rId7"/>
    <p:sldId id="495" r:id="rId8"/>
  </p:sldIdLst>
  <p:sldSz cx="12192000" cy="6858000"/>
  <p:notesSz cx="6858000" cy="9144000"/>
  <p:embeddedFontLst>
    <p:embeddedFont>
      <p:font typeface="Consolas" panose="020B0609020204030204" pitchFamily="49" charset="0"/>
      <p:regular r:id="rId11"/>
      <p:bold r:id="rId12"/>
      <p:italic r:id="rId13"/>
      <p:boldItalic r:id="rId14"/>
    </p:embeddedFont>
    <p:embeddedFont>
      <p:font typeface="Montserrat" pitchFamily="2" charset="77"/>
      <p:regular r:id="rId15"/>
      <p:bold r:id="rId16"/>
      <p:italic r:id="rId17"/>
      <p:boldItalic r:id="rId18"/>
    </p:embeddedFont>
    <p:embeddedFont>
      <p:font typeface="Montserrat ExtraBold" panose="020F0502020204030204" pitchFamily="34" charset="0"/>
      <p:bold r:id="rId19"/>
      <p:italic r:id="rId20"/>
      <p:boldItalic r:id="rId21"/>
    </p:embeddedFont>
    <p:embeddedFont>
      <p:font typeface="Montserrat SemiBold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0033"/>
    <a:srgbClr val="C00000"/>
    <a:srgbClr val="CFFFFD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8"/>
    <p:restoredTop sz="95170"/>
  </p:normalViewPr>
  <p:slideViewPr>
    <p:cSldViewPr snapToGrid="0">
      <p:cViewPr>
        <p:scale>
          <a:sx n="107" d="100"/>
          <a:sy n="107" d="100"/>
        </p:scale>
        <p:origin x="744" y="3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2/21/25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E5F58-2AE2-9BE8-FAF1-459A38459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90C28E-521C-5346-15BE-179FFD2FB4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5B27EC-FBE4-DF15-6917-D8D7467DBD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6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B814B128-6B80-4B10-5639-EF1DA03BC553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13: Arrays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55943FA5-9F1B-CCD1-D9A2-BDA8E063B09C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13: Arrays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>
  <p:cSld name="Pracitce: Thi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 userDrawn="1"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sk questions on sli.do with code #cse121">
            <a:extLst>
              <a:ext uri="{FF2B5EF4-FFF2-40B4-BE49-F238E27FC236}">
                <a16:creationId xmlns:a16="http://schemas.microsoft.com/office/drawing/2014/main" id="{6C18B17D-D8CB-5D49-E776-5C6AB5F0E1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69262" y="225541"/>
            <a:ext cx="738407" cy="738407"/>
          </a:xfrm>
          <a:prstGeom prst="rect">
            <a:avLst/>
          </a:prstGeom>
        </p:spPr>
      </p:pic>
      <p:sp>
        <p:nvSpPr>
          <p:cNvPr id="9" name="Google Shape;18;p29">
            <a:extLst>
              <a:ext uri="{FF2B5EF4-FFF2-40B4-BE49-F238E27FC236}">
                <a16:creationId xmlns:a16="http://schemas.microsoft.com/office/drawing/2014/main" id="{97708D55-6479-9D2C-8C4B-FE1332400BD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13: Arrays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ti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sk questions on sli.do with code #cse121">
            <a:extLst>
              <a:ext uri="{FF2B5EF4-FFF2-40B4-BE49-F238E27FC236}">
                <a16:creationId xmlns:a16="http://schemas.microsoft.com/office/drawing/2014/main" id="{5D19E677-9F5F-5CD3-C34D-DE2AE7CD62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69262" y="225541"/>
            <a:ext cx="738407" cy="738407"/>
          </a:xfrm>
          <a:prstGeom prst="rect">
            <a:avLst/>
          </a:prstGeom>
        </p:spPr>
      </p:pic>
      <p:sp>
        <p:nvSpPr>
          <p:cNvPr id="7" name="Google Shape;18;p29">
            <a:extLst>
              <a:ext uri="{FF2B5EF4-FFF2-40B4-BE49-F238E27FC236}">
                <a16:creationId xmlns:a16="http://schemas.microsoft.com/office/drawing/2014/main" id="{7ACA8402-DFDC-B9E2-798E-0FAB57463E4A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13: Arrays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Google Shape;18;p29">
            <a:extLst>
              <a:ext uri="{FF2B5EF4-FFF2-40B4-BE49-F238E27FC236}">
                <a16:creationId xmlns:a16="http://schemas.microsoft.com/office/drawing/2014/main" id="{379639A8-8C06-8454-D1EA-54DF3D0373B8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13: Arrays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PC8Sc6Bw0OeDGjtO7eRSO?si=3ff60d4963524fb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stem.org/us/courses/70322/discussion/621212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dstem.org/us/courses/70322/discussion/621212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4125093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b="0" dirty="0">
                <a:solidFill>
                  <a:srgbClr val="F0F0F0"/>
                </a:solidFill>
                <a:latin typeface="Montserrat SemiBold"/>
                <a:cs typeface="Montserrat SemiBold"/>
                <a:sym typeface="Montserrat SemiBold"/>
              </a:rPr>
              <a:t>Arrays</a:t>
            </a:r>
            <a:endParaRPr sz="360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148324" y="1757979"/>
            <a:ext cx="43854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</a:t>
            </a:r>
            <a:r>
              <a:rPr lang="en-US" sz="2200" b="1" i="1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neighbours</a:t>
            </a: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 hobby do you want to pick up?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281076" y="3842619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121 25wi lecture playlist </a:t>
            </a:r>
            <a:r>
              <a:rPr lang="en-US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❄️</a:t>
            </a:r>
            <a:endParaRPr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996450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996450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149349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Matt Wang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</a:t>
            </a:r>
            <a:r>
              <a:rPr lang="en-US" sz="1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13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113007-A212-7457-B354-3666E5BFC8B7}"/>
              </a:ext>
            </a:extLst>
          </p:cNvPr>
          <p:cNvSpPr txBox="1"/>
          <p:nvPr/>
        </p:nvSpPr>
        <p:spPr>
          <a:xfrm>
            <a:off x="8149349" y="4613689"/>
            <a:ext cx="355600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Ailsa</a:t>
            </a:r>
            <a:r>
              <a:rPr lang="en-US" sz="1100" dirty="0">
                <a:latin typeface="Montserrat" pitchFamily="2" charset="77"/>
              </a:rPr>
              <a:t>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Alice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Chloë</a:t>
            </a:r>
            <a:r>
              <a:rPr lang="en-US" sz="1100" dirty="0">
                <a:latin typeface="Montserrat" pitchFamily="2" charset="77"/>
              </a:rPr>
              <a:t>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Christopher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Ethan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Hanna</a:t>
            </a:r>
            <a:r>
              <a:rPr lang="en-US" sz="1100" dirty="0">
                <a:latin typeface="Montserrat" pitchFamily="2" charset="77"/>
              </a:rPr>
              <a:t>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Hannah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Hibbah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Janvi</a:t>
            </a:r>
            <a:r>
              <a:rPr lang="en-US" sz="1100" dirty="0">
                <a:latin typeface="Montserrat" pitchFamily="2" charset="77"/>
              </a:rPr>
              <a:t>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Judy</a:t>
            </a:r>
            <a:r>
              <a:rPr lang="en-US" sz="1100" dirty="0">
                <a:latin typeface="Montserrat" pitchFamily="2" charset="77"/>
              </a:rPr>
              <a:t> 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Julia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Kelsey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Lucas</a:t>
            </a:r>
            <a:r>
              <a:rPr lang="en-US" sz="1100" dirty="0">
                <a:latin typeface="Montserrat" pitchFamily="2" charset="77"/>
              </a:rPr>
              <a:t>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Luke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Maitreyi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Merav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Ruslana</a:t>
            </a:r>
            <a:r>
              <a:rPr lang="en-US" sz="1100" dirty="0">
                <a:latin typeface="Montserrat" pitchFamily="2" charset="77"/>
              </a:rPr>
              <a:t>     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Samrutha</a:t>
            </a:r>
            <a:r>
              <a:rPr lang="en-US" sz="1100" dirty="0">
                <a:latin typeface="Montserrat" pitchFamily="2" charset="77"/>
              </a:rPr>
              <a:t>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Sam</a:t>
            </a:r>
            <a:r>
              <a:rPr lang="en-US" sz="1100" dirty="0">
                <a:latin typeface="Montserrat" pitchFamily="2" charset="77"/>
              </a:rPr>
              <a:t> 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Shayna</a:t>
            </a:r>
            <a:r>
              <a:rPr lang="en-US" sz="1100" dirty="0">
                <a:latin typeface="Montserrat" pitchFamily="2" charset="77"/>
              </a:rPr>
              <a:t> 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Sushma</a:t>
            </a:r>
            <a:r>
              <a:rPr lang="en-US" sz="1100" dirty="0">
                <a:latin typeface="Montserrat" pitchFamily="2" charset="77"/>
              </a:rPr>
              <a:t>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Vivian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</p:txBody>
      </p:sp>
      <p:pic>
        <p:nvPicPr>
          <p:cNvPr id="6" name="Picture 5" descr="Ask questions on sli.do with code #cse121">
            <a:extLst>
              <a:ext uri="{FF2B5EF4-FFF2-40B4-BE49-F238E27FC236}">
                <a16:creationId xmlns:a16="http://schemas.microsoft.com/office/drawing/2014/main" id="{EEA61EFA-E2E5-EFD3-ADB3-4BCB8D9F2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344" y="5562932"/>
            <a:ext cx="1240179" cy="12401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P2 due next </a:t>
            </a:r>
            <a:r>
              <a:rPr lang="en-US" b="1" dirty="0"/>
              <a:t>Tuesday, Feb 25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r>
              <a:rPr lang="en-US" dirty="0"/>
              <a:t>R4 released, due </a:t>
            </a:r>
            <a:r>
              <a:rPr lang="en-US" b="1" dirty="0"/>
              <a:t>Thursday, Feb 27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r>
              <a:rPr lang="en-US" dirty="0"/>
              <a:t> tomorrow (eligible: </a:t>
            </a:r>
            <a:r>
              <a:rPr lang="en-US" b="1" dirty="0"/>
              <a:t>C1</a:t>
            </a:r>
            <a:r>
              <a:rPr lang="en-US" dirty="0"/>
              <a:t>, P1, C2)</a:t>
            </a:r>
          </a:p>
          <a:p>
            <a:r>
              <a:rPr lang="en-US" dirty="0"/>
              <a:t>Quiz 2 on </a:t>
            </a:r>
            <a:r>
              <a:rPr lang="en-US" b="1" dirty="0"/>
              <a:t>Thursday, Mar 6th </a:t>
            </a:r>
          </a:p>
          <a:p>
            <a:pPr lvl="1"/>
            <a:r>
              <a:rPr lang="en-US" dirty="0"/>
              <a:t>includes everything up to next Wed’s lecture</a:t>
            </a:r>
          </a:p>
          <a:p>
            <a:pPr lvl="1"/>
            <a:r>
              <a:rPr lang="en-US" dirty="0"/>
              <a:t>can’t make it? </a:t>
            </a:r>
            <a:r>
              <a:rPr lang="en-US" u="sng" dirty="0"/>
              <a:t>email me</a:t>
            </a:r>
            <a:r>
              <a:rPr lang="en-US" dirty="0"/>
              <a:t> before your quiz!</a:t>
            </a:r>
          </a:p>
          <a:p>
            <a:r>
              <a:rPr lang="en-US" dirty="0"/>
              <a:t>Quiz 1 grades released before Quiz 2</a:t>
            </a:r>
          </a:p>
          <a:p>
            <a:r>
              <a:rPr lang="en-US" dirty="0"/>
              <a:t>reminder: </a:t>
            </a:r>
            <a:r>
              <a:rPr lang="en-US" dirty="0">
                <a:hlinkClick r:id="rId3"/>
              </a:rPr>
              <a:t>tell us your thoughts on structured section practice!</a:t>
            </a:r>
            <a:endParaRPr lang="en-US" dirty="0"/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64CED-E7A5-9E8D-709D-56705266F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Review: Arrays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30F20-FE94-1948-BC03-BB6D22C27B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New </a:t>
            </a:r>
            <a:r>
              <a:rPr lang="en-US" b="1" dirty="0"/>
              <a:t>data structure</a:t>
            </a:r>
            <a:r>
              <a:rPr lang="en-US" dirty="0"/>
              <a:t> that stores multiple items, in order</a:t>
            </a:r>
          </a:p>
          <a:p>
            <a:r>
              <a:rPr lang="en-US" dirty="0"/>
              <a:t>elements must </a:t>
            </a:r>
            <a:r>
              <a:rPr lang="en-US" u="sng" dirty="0"/>
              <a:t>all</a:t>
            </a:r>
            <a:r>
              <a:rPr lang="en-US" dirty="0"/>
              <a:t> be the same type</a:t>
            </a:r>
          </a:p>
          <a:p>
            <a:r>
              <a:rPr lang="en-US" dirty="0"/>
              <a:t>zero-based indexing</a:t>
            </a:r>
          </a:p>
          <a:p>
            <a:r>
              <a:rPr lang="en-US" dirty="0"/>
              <a:t>must decide (and fix) size when created</a:t>
            </a: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arr.length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to get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dirty="0" err="1"/>
              <a:t>’s</a:t>
            </a:r>
            <a:r>
              <a:rPr lang="en-US" dirty="0"/>
              <a:t> length</a:t>
            </a: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Arrays.toString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dirty="0"/>
              <a:t>to get a nice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dirty="0"/>
              <a:t> version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7B78D-35DC-537A-E753-9F89DFD93A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2" descr="The text &quot;int[] arr = new int[4];&quot; above a grey box with the label &quot;name: arr (int[])&quot; underneath it. There is an arrow coming out the grey box and pointing to a row of 4 blue boxes, with 0's in each one and numbers 0, 1, 2, 3 underneath the boxes in order from left to right. ">
            <a:extLst>
              <a:ext uri="{FF2B5EF4-FFF2-40B4-BE49-F238E27FC236}">
                <a16:creationId xmlns:a16="http://schemas.microsoft.com/office/drawing/2014/main" id="{6BC20FAB-2E4A-0212-706B-A113CD691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448" y="4859021"/>
            <a:ext cx="661987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 diagram of initializing an array, with three components: the type (int[]), the name (arr), and the array creation code (new int[4])">
            <a:extLst>
              <a:ext uri="{FF2B5EF4-FFF2-40B4-BE49-F238E27FC236}">
                <a16:creationId xmlns:a16="http://schemas.microsoft.com/office/drawing/2014/main" id="{DA1C5B53-EDC6-6541-01B6-A3780CD7A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096" y="456565"/>
            <a:ext cx="5581754" cy="10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24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85E59-3EAF-3736-B964-EC4FF8C3E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Review: Array Traversal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335DB-A1D5-B3FA-7F17-3C99845C4F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8EB38C-FB5B-7A01-A56A-F97018B02898}"/>
              </a:ext>
            </a:extLst>
          </p:cNvPr>
          <p:cNvSpPr/>
          <p:nvPr/>
        </p:nvSpPr>
        <p:spPr>
          <a:xfrm>
            <a:off x="1521088" y="2644170"/>
            <a:ext cx="9149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latin typeface="Consolas" panose="020B0609020204030204" pitchFamily="49" charset="0"/>
              </a:rPr>
              <a:t>; 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 &lt;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arr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3200" dirty="0">
                <a:latin typeface="Consolas" panose="020B0609020204030204" pitchFamily="49" charset="0"/>
              </a:rPr>
              <a:t>; 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++)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arr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[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]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49505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79812-4B0D-CB81-CAF0-54F24116A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4A1C6B-6A5C-BC14-9D34-256AED14BD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E4F4E71-1F66-078F-02AB-2C9A7B42B4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array length (think)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55373B-576C-78C2-C3F1-B85BFBC49DC2}"/>
              </a:ext>
            </a:extLst>
          </p:cNvPr>
          <p:cNvSpPr txBox="1"/>
          <p:nvPr/>
        </p:nvSpPr>
        <p:spPr>
          <a:xfrm>
            <a:off x="980439" y="1614651"/>
            <a:ext cx="10122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Which of these expressions gives us the last element of an array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arr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8FB3D-0A26-B889-FC3B-3D5DDADD884C}"/>
              </a:ext>
            </a:extLst>
          </p:cNvPr>
          <p:cNvSpPr txBox="1"/>
          <p:nvPr/>
        </p:nvSpPr>
        <p:spPr>
          <a:xfrm>
            <a:off x="980439" y="2775587"/>
            <a:ext cx="75955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()]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[length()]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() - 1]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 - 1]</a:t>
            </a:r>
          </a:p>
        </p:txBody>
      </p:sp>
    </p:spTree>
    <p:extLst>
      <p:ext uri="{BB962C8B-B14F-4D97-AF65-F5344CB8AC3E}">
        <p14:creationId xmlns:p14="http://schemas.microsoft.com/office/powerpoint/2010/main" val="4057419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FDA53-6851-7ECF-1BBD-C036D4F14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16397EC-F021-D0AD-0821-4615E26B9D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-1058252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array length (think)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D32EDB-BBC2-3319-2DD1-6D6F54033B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B8DDCE-3B34-6551-11FC-8D38E45969BB}"/>
              </a:ext>
            </a:extLst>
          </p:cNvPr>
          <p:cNvSpPr txBox="1"/>
          <p:nvPr/>
        </p:nvSpPr>
        <p:spPr>
          <a:xfrm>
            <a:off x="980439" y="2775587"/>
            <a:ext cx="75955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()]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[length()]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() - 1]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 - 1]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08BBBB-E440-E582-0988-1E10B638D296}"/>
              </a:ext>
            </a:extLst>
          </p:cNvPr>
          <p:cNvSpPr txBox="1"/>
          <p:nvPr/>
        </p:nvSpPr>
        <p:spPr>
          <a:xfrm>
            <a:off x="980439" y="1614651"/>
            <a:ext cx="10122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Which of these expressions gives us the last element of an array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arr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403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9BCA6-6D14-D4AE-2AEA-55E7955AF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60229-2E8A-5336-9470-EB92E7733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 (again)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919D7-1E68-7510-C966-6C5EC7C5E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P2 due next </a:t>
            </a:r>
            <a:r>
              <a:rPr lang="en-US" b="1" dirty="0"/>
              <a:t>Tuesday, Feb 25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r>
              <a:rPr lang="en-US" dirty="0"/>
              <a:t>R4 released, due </a:t>
            </a:r>
            <a:r>
              <a:rPr lang="en-US" b="1" dirty="0"/>
              <a:t>Thursday, Feb 27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r>
              <a:rPr lang="en-US" dirty="0"/>
              <a:t> tomorrow (eligible: </a:t>
            </a:r>
            <a:r>
              <a:rPr lang="en-US" b="1" dirty="0"/>
              <a:t>C1</a:t>
            </a:r>
            <a:r>
              <a:rPr lang="en-US" dirty="0"/>
              <a:t>, P1, C2)</a:t>
            </a:r>
          </a:p>
          <a:p>
            <a:r>
              <a:rPr lang="en-US" dirty="0"/>
              <a:t>Quiz 2 on </a:t>
            </a:r>
            <a:r>
              <a:rPr lang="en-US" b="1" dirty="0"/>
              <a:t>Thursday, Mar 6th </a:t>
            </a:r>
          </a:p>
          <a:p>
            <a:pPr lvl="1"/>
            <a:r>
              <a:rPr lang="en-US" dirty="0"/>
              <a:t>includes everything up to next Wed’s lecture</a:t>
            </a:r>
          </a:p>
          <a:p>
            <a:pPr lvl="1"/>
            <a:r>
              <a:rPr lang="en-US" dirty="0"/>
              <a:t>can’t make it? </a:t>
            </a:r>
            <a:r>
              <a:rPr lang="en-US" u="sng" dirty="0"/>
              <a:t>email me</a:t>
            </a:r>
            <a:r>
              <a:rPr lang="en-US" dirty="0"/>
              <a:t> before your quiz!</a:t>
            </a:r>
          </a:p>
          <a:p>
            <a:r>
              <a:rPr lang="en-US" dirty="0"/>
              <a:t>Quiz 1 grades released before Quiz 2</a:t>
            </a:r>
          </a:p>
          <a:p>
            <a:r>
              <a:rPr lang="en-US" dirty="0"/>
              <a:t>reminder: </a:t>
            </a:r>
            <a:r>
              <a:rPr lang="en-US" dirty="0">
                <a:hlinkClick r:id="rId3"/>
              </a:rPr>
              <a:t>tell us your thoughts on structured section practice!</a:t>
            </a:r>
            <a:endParaRPr lang="en-US" dirty="0"/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34027-6A0B-80EC-7053-ECA97FCBD1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62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8974</TotalTime>
  <Words>401</Words>
  <Application>Microsoft Macintosh PowerPoint</Application>
  <PresentationFormat>Widescreen</PresentationFormat>
  <Paragraphs>62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Montserrat SemiBold</vt:lpstr>
      <vt:lpstr>Montserrat ExtraBold</vt:lpstr>
      <vt:lpstr>Arial</vt:lpstr>
      <vt:lpstr>Consolas</vt:lpstr>
      <vt:lpstr>Montserrat</vt:lpstr>
      <vt:lpstr>CSE 12X (adopted from CSE 373)</vt:lpstr>
      <vt:lpstr>Arrays</vt:lpstr>
      <vt:lpstr>Announcements, Reminders</vt:lpstr>
      <vt:lpstr>PCM Review: Arrays</vt:lpstr>
      <vt:lpstr>PCM Review: Array Traversal Pattern</vt:lpstr>
      <vt:lpstr>Think Pair Share: array length (think)</vt:lpstr>
      <vt:lpstr>Think Pair Share: array length (think)</vt:lpstr>
      <vt:lpstr>Announcements, Reminders (again)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Matthew Wang</cp:lastModifiedBy>
  <cp:revision>477</cp:revision>
  <dcterms:modified xsi:type="dcterms:W3CDTF">2025-02-21T18:25:36Z</dcterms:modified>
</cp:coreProperties>
</file>