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6" r:id="rId3"/>
    <p:sldId id="484" r:id="rId4"/>
    <p:sldId id="485" r:id="rId5"/>
    <p:sldId id="486" r:id="rId6"/>
    <p:sldId id="487" r:id="rId7"/>
    <p:sldId id="488" r:id="rId8"/>
    <p:sldId id="489" r:id="rId9"/>
    <p:sldId id="490" r:id="rId10"/>
    <p:sldId id="480" r:id="rId11"/>
    <p:sldId id="481" r:id="rId12"/>
    <p:sldId id="483" r:id="rId13"/>
    <p:sldId id="482" r:id="rId14"/>
    <p:sldId id="491" r:id="rId15"/>
  </p:sldIdLst>
  <p:sldSz cx="12192000" cy="6858000"/>
  <p:notesSz cx="6858000" cy="9144000"/>
  <p:embeddedFontLst>
    <p:embeddedFont>
      <p:font typeface="Consolas" panose="020B0609020204030204" pitchFamily="49" charset="0"/>
      <p:regular r:id="rId18"/>
      <p:bold r:id="rId19"/>
      <p:italic r:id="rId20"/>
      <p:boldItalic r:id="rId21"/>
    </p:embeddedFont>
    <p:embeddedFont>
      <p:font typeface="Montserrat" pitchFamily="2" charset="77"/>
      <p:regular r:id="rId22"/>
      <p:bold r:id="rId23"/>
      <p:italic r:id="rId24"/>
      <p:boldItalic r:id="rId25"/>
    </p:embeddedFont>
    <p:embeddedFont>
      <p:font typeface="Montserrat ExtraBold" panose="020F0502020204030204" pitchFamily="34" charset="0"/>
      <p:bold r:id="rId26"/>
      <p:italic r:id="rId27"/>
      <p:boldItalic r:id="rId28"/>
    </p:embeddedFont>
    <p:embeddedFont>
      <p:font typeface="Montserrat SemiBold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7" roundtripDataSignature="AMtx7mi8dWrwCSJhu53tQRppDdHoobhi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990033"/>
    <a:srgbClr val="C00000"/>
    <a:srgbClr val="CFFFFD"/>
    <a:srgbClr val="F7D5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9"/>
    <p:restoredTop sz="95102"/>
  </p:normalViewPr>
  <p:slideViewPr>
    <p:cSldViewPr snapToGrid="0">
      <p:cViewPr varScale="1">
        <p:scale>
          <a:sx n="92" d="100"/>
          <a:sy n="92" d="100"/>
        </p:scale>
        <p:origin x="176" y="81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5" d="100"/>
          <a:sy n="75" d="100"/>
        </p:scale>
        <p:origin x="2649" y="2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59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57" Type="http://customschemas.google.com/relationships/presentationmetadata" Target="metadata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65BF56-4A4D-4DEA-BF4B-8ED38A61B5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DE3BD0-CCFC-4760-AAF3-CF9B94D18CA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0203-2B6C-4376-BFEA-B4E212133564}" type="datetimeFigureOut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2/19/25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70846-9548-41CC-857D-BF91CA71D91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6BCD5-B21F-45B8-9F34-078703248D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82362-2E36-4DA0-BABD-FE59F686457C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6141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7FB21-BD4B-58B5-71BC-003B5D01C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FF97DB-A070-B75F-B4DB-4714C83628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D23D98D-E909-B7E4-8E2B-2D92F59E76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03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9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29" descr="University of Washingt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9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Google Shape;20;p29"/>
          <p:cNvSpPr txBox="1"/>
          <p:nvPr/>
        </p:nvSpPr>
        <p:spPr>
          <a:xfrm>
            <a:off x="338697" y="3182199"/>
            <a:ext cx="306297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ExtraBold"/>
              <a:buNone/>
            </a:pPr>
            <a:r>
              <a:rPr lang="en-US" sz="3600" b="1" i="0" u="none" strike="noStrike" cap="none" dirty="0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121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Google Shape;22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0127" y="2753847"/>
            <a:ext cx="1269525" cy="420132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714463" y="1251642"/>
            <a:ext cx="5250244" cy="5153776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5" name="Google Shape;25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452793" y="4340405"/>
            <a:ext cx="4468306" cy="1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26" name="Google Shape;26;p2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31" y="5505568"/>
            <a:ext cx="4514270" cy="1340914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21A44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50800" dist="38100" dir="8100000" rotWithShape="0">
              <a:srgbClr val="000000">
                <a:alpha val="40000"/>
              </a:srgbClr>
            </a:outerShdw>
          </a:effectLst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227293" y="5624764"/>
            <a:ext cx="2154864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  <a:tabLst/>
              <a:defRPr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"/>
                <a:cs typeface="Montserrat"/>
                <a:sym typeface="Montserrat"/>
              </a:rPr>
              <a:t>Questions during Class?</a:t>
            </a:r>
            <a:endParaRPr lang="en-US" sz="1200"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lang="en-US"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r>
              <a:rPr lang="en-US" sz="12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b="0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Montserrat SemiBold"/>
              <a:buNone/>
            </a:pPr>
            <a:endParaRPr sz="1200" b="1" i="0" u="none" strike="noStrike" cap="none" dirty="0">
              <a:solidFill>
                <a:schemeClr val="tx1"/>
              </a:solidFill>
              <a:latin typeface="Montserrat" pitchFamily="2" charset="77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Montserrat SemiBold"/>
              <a:buNone/>
            </a:pPr>
            <a:r>
              <a:rPr lang="en-US" sz="2000" b="1" i="0" u="none" strike="noStrike" cap="none" dirty="0" err="1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1" i="0" u="none" strike="noStrike" cap="none" dirty="0">
                <a:solidFill>
                  <a:schemeClr val="tx1"/>
                </a:solidFill>
                <a:latin typeface="Montserrat" pitchFamily="2" charset="77"/>
                <a:ea typeface="Montserrat SemiBold"/>
                <a:cs typeface="Montserrat SemiBold"/>
                <a:sym typeface="Montserrat SemiBold"/>
              </a:rPr>
              <a:t>    #cse121 </a:t>
            </a:r>
            <a:endParaRPr b="1" i="0" dirty="0">
              <a:solidFill>
                <a:schemeClr val="tx1"/>
              </a:solidFill>
              <a:latin typeface="Montserrat" pitchFamily="2" charset="77"/>
              <a:cs typeface="Calibri" panose="020F0502020204030204" pitchFamily="34" charset="0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A6A9739F-7CA9-BC7F-C7D3-0DB6C60B205F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0"/>
          <p:cNvSpPr/>
          <p:nvPr userDrawn="1"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0"/>
          <p:cNvSpPr txBox="1"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30"/>
          <p:cNvSpPr txBox="1"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BABC5B18-FB33-F6B8-4C29-4724707E45CD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43E64A9D-13F4-4F7A-870E-E779341A833A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Google Shape;18;p29">
            <a:extLst>
              <a:ext uri="{FF2B5EF4-FFF2-40B4-BE49-F238E27FC236}">
                <a16:creationId xmlns:a16="http://schemas.microsoft.com/office/drawing/2014/main" id="{46AA9328-B044-37E1-1F2C-0C8FB5CEB65D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>
  <p:cSld name="Pracitce: Thi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 userDrawn="1"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Google Shape;52;p32">
            <a:extLst>
              <a:ext uri="{FF2B5EF4-FFF2-40B4-BE49-F238E27FC236}">
                <a16:creationId xmlns:a16="http://schemas.microsoft.com/office/drawing/2014/main" id="{7CB162C5-D013-0E9F-304A-00EF111A719D}"/>
              </a:ext>
            </a:extLst>
          </p:cNvPr>
          <p:cNvSpPr txBox="1"/>
          <p:nvPr userDrawn="1"/>
        </p:nvSpPr>
        <p:spPr>
          <a:xfrm>
            <a:off x="1152635" y="300370"/>
            <a:ext cx="3506055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Think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Google Shape;53;p32" descr="Graphic 12">
            <a:extLst>
              <a:ext uri="{FF2B5EF4-FFF2-40B4-BE49-F238E27FC236}">
                <a16:creationId xmlns:a16="http://schemas.microsoft.com/office/drawing/2014/main" id="{6639FEF2-EB20-D618-A4FD-015344F21E43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54038" y="300371"/>
            <a:ext cx="684161" cy="78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BD36907F-2A12-7EB0-4B7A-D29162CEAAA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1239" y="231050"/>
            <a:ext cx="728084" cy="728084"/>
          </a:xfrm>
          <a:prstGeom prst="rect">
            <a:avLst/>
          </a:prstGeom>
        </p:spPr>
      </p:pic>
      <p:sp>
        <p:nvSpPr>
          <p:cNvPr id="5" name="Google Shape;18;p29">
            <a:extLst>
              <a:ext uri="{FF2B5EF4-FFF2-40B4-BE49-F238E27FC236}">
                <a16:creationId xmlns:a16="http://schemas.microsoft.com/office/drawing/2014/main" id="{9D708DFA-7C46-7224-6C8A-D9BACA5D7846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acitce: Pair" preserve="1">
  <p:cSld name="Practice: Pai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33"/>
          <p:cNvSpPr txBox="1">
            <a:spLocks noGrp="1"/>
          </p:cNvSpPr>
          <p:nvPr>
            <p:ph type="title"/>
          </p:nvPr>
        </p:nvSpPr>
        <p:spPr>
          <a:xfrm>
            <a:off x="838199" y="1388065"/>
            <a:ext cx="10515601" cy="762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/>
          <p:nvPr/>
        </p:nvSpPr>
        <p:spPr>
          <a:xfrm>
            <a:off x="-29764" y="231049"/>
            <a:ext cx="12221765" cy="984404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5" name="Google Shape;65;p33"/>
          <p:cNvGrpSpPr/>
          <p:nvPr/>
        </p:nvGrpSpPr>
        <p:grpSpPr>
          <a:xfrm>
            <a:off x="8414950" y="403661"/>
            <a:ext cx="3380433" cy="556056"/>
            <a:chOff x="0" y="0"/>
            <a:chExt cx="3380431" cy="556054"/>
          </a:xfrm>
        </p:grpSpPr>
        <p:sp>
          <p:nvSpPr>
            <p:cNvPr id="66" name="Google Shape;66;p33"/>
            <p:cNvSpPr/>
            <p:nvPr/>
          </p:nvSpPr>
          <p:spPr>
            <a:xfrm>
              <a:off x="0" y="0"/>
              <a:ext cx="3380431" cy="556054"/>
            </a:xfrm>
            <a:prstGeom prst="roundRect">
              <a:avLst>
                <a:gd name="adj" fmla="val 16667"/>
              </a:avLst>
            </a:prstGeom>
            <a:solidFill>
              <a:srgbClr val="4E408B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33"/>
            <p:cNvSpPr txBox="1"/>
            <p:nvPr/>
          </p:nvSpPr>
          <p:spPr>
            <a:xfrm>
              <a:off x="72864" y="60856"/>
              <a:ext cx="3234702" cy="4343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200"/>
                <a:buFont typeface="Calibri"/>
                <a:buNone/>
              </a:pPr>
              <a:r>
                <a:rPr lang="en-US" sz="2200" b="1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sli.do</a:t>
              </a:r>
              <a:r>
                <a:rPr lang="en-US" sz="22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     #cse121</a:t>
              </a:r>
              <a:endParaRPr b="0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8" name="Google Shape;68;p33"/>
          <p:cNvSpPr txBox="1"/>
          <p:nvPr/>
        </p:nvSpPr>
        <p:spPr>
          <a:xfrm>
            <a:off x="1152635" y="300370"/>
            <a:ext cx="5271611" cy="777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 sz="4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Practice: Pair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Google Shape;69;p33" descr="Graphic 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4038" y="300371"/>
            <a:ext cx="961803" cy="769442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33"/>
          <p:cNvSpPr/>
          <p:nvPr/>
        </p:nvSpPr>
        <p:spPr>
          <a:xfrm>
            <a:off x="7058213" y="123442"/>
            <a:ext cx="960121" cy="960121"/>
          </a:xfrm>
          <a:prstGeom prst="roundRect">
            <a:avLst>
              <a:gd name="adj" fmla="val 16667"/>
            </a:avLst>
          </a:prstGeom>
          <a:solidFill>
            <a:srgbClr val="4E408B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Calibri"/>
              <a:buNone/>
            </a:pPr>
            <a:endParaRPr sz="2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33"/>
          <p:cNvSpPr/>
          <p:nvPr/>
        </p:nvSpPr>
        <p:spPr>
          <a:xfrm>
            <a:off x="7163368" y="214847"/>
            <a:ext cx="749809" cy="7498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p33"/>
          <p:cNvSpPr txBox="1">
            <a:spLocks noGrp="1"/>
          </p:cNvSpPr>
          <p:nvPr>
            <p:ph type="sldNum" idx="12"/>
          </p:nvPr>
        </p:nvSpPr>
        <p:spPr>
          <a:xfrm>
            <a:off x="11793850" y="6383655"/>
            <a:ext cx="245751" cy="25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" name="Google Shape;7;p28" descr="University of Washington">
            <a:extLst>
              <a:ext uri="{FF2B5EF4-FFF2-40B4-BE49-F238E27FC236}">
                <a16:creationId xmlns:a16="http://schemas.microsoft.com/office/drawing/2014/main" id="{91418C3E-EEDB-2BC2-0254-CD00CD03A081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8;p28">
            <a:extLst>
              <a:ext uri="{FF2B5EF4-FFF2-40B4-BE49-F238E27FC236}">
                <a16:creationId xmlns:a16="http://schemas.microsoft.com/office/drawing/2014/main" id="{F2052282-8D29-4A38-1571-671D31224364}"/>
              </a:ext>
            </a:extLst>
          </p:cNvPr>
          <p:cNvSpPr txBox="1"/>
          <p:nvPr userDrawn="1"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D7B992ED-9C03-7631-EA83-C70FED7A005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171239" y="231050"/>
            <a:ext cx="728084" cy="728084"/>
          </a:xfrm>
          <a:prstGeom prst="rect">
            <a:avLst/>
          </a:prstGeom>
        </p:spPr>
      </p:pic>
      <p:sp>
        <p:nvSpPr>
          <p:cNvPr id="6" name="Google Shape;18;p29">
            <a:extLst>
              <a:ext uri="{FF2B5EF4-FFF2-40B4-BE49-F238E27FC236}">
                <a16:creationId xmlns:a16="http://schemas.microsoft.com/office/drawing/2014/main" id="{1354E665-C8D8-48E3-38C6-B4BEBD5C8622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8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" name="Google Shape;6;p28"/>
          <p:cNvSpPr/>
          <p:nvPr/>
        </p:nvSpPr>
        <p:spPr>
          <a:xfrm>
            <a:off x="-29765" y="-6263"/>
            <a:ext cx="12221765" cy="230293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28" descr="University of Washingt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9762" y="29971"/>
            <a:ext cx="2150723" cy="1690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8"/>
          <p:cNvSpPr txBox="1"/>
          <p:nvPr/>
        </p:nvSpPr>
        <p:spPr>
          <a:xfrm>
            <a:off x="10615294" y="-1"/>
            <a:ext cx="1530987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CSE 121 Winter 2025</a:t>
            </a:r>
            <a:endParaRPr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Google Shape;12;p28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-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28"/>
          <p:cNvSpPr txBox="1">
            <a:spLocks noGrp="1"/>
          </p:cNvSpPr>
          <p:nvPr>
            <p:ph type="sldNum" idx="12"/>
          </p:nvPr>
        </p:nvSpPr>
        <p:spPr>
          <a:xfrm>
            <a:off x="11793850" y="6296502"/>
            <a:ext cx="245751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  <a:defRPr sz="1100" b="1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sz="1400" b="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3" name="Google Shape;18;p29">
            <a:extLst>
              <a:ext uri="{FF2B5EF4-FFF2-40B4-BE49-F238E27FC236}">
                <a16:creationId xmlns:a16="http://schemas.microsoft.com/office/drawing/2014/main" id="{379639A8-8C06-8454-D1EA-54DF3D0373B8}"/>
              </a:ext>
            </a:extLst>
          </p:cNvPr>
          <p:cNvSpPr txBox="1"/>
          <p:nvPr userDrawn="1"/>
        </p:nvSpPr>
        <p:spPr>
          <a:xfrm>
            <a:off x="3046095" y="-2820"/>
            <a:ext cx="6099810" cy="231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Montserrat SemiBold"/>
              <a:buNone/>
            </a:pPr>
            <a:r>
              <a:rPr lang="en-US" sz="900" b="1" i="0" u="none" strike="noStrike" cap="none" dirty="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LEC 12: Putting It All Together</a:t>
            </a:r>
            <a:endParaRPr lang="en-US" sz="900" b="0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6" r:id="rId4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3PC8Sc6Bw0OeDGjtO7eRSO?si=3ff60d4963524fb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"/>
          <p:cNvSpPr txBox="1">
            <a:spLocks noGrp="1"/>
          </p:cNvSpPr>
          <p:nvPr>
            <p:ph type="title" idx="4294967295"/>
          </p:nvPr>
        </p:nvSpPr>
        <p:spPr>
          <a:xfrm>
            <a:off x="305332" y="4125093"/>
            <a:ext cx="6212927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</a:pPr>
            <a:r>
              <a:rPr lang="en-US" sz="3600" b="0" dirty="0">
                <a:solidFill>
                  <a:srgbClr val="F0F0F0"/>
                </a:solidFill>
                <a:latin typeface="Montserrat SemiBold"/>
                <a:cs typeface="Montserrat SemiBold"/>
                <a:sym typeface="Montserrat SemiBold"/>
              </a:rPr>
              <a:t>Putting It All Together</a:t>
            </a:r>
            <a:endParaRPr sz="3600" dirty="0"/>
          </a:p>
        </p:txBody>
      </p:sp>
      <p:sp>
        <p:nvSpPr>
          <p:cNvPr id="92" name="Google Shape;92;p1"/>
          <p:cNvSpPr txBox="1"/>
          <p:nvPr/>
        </p:nvSpPr>
        <p:spPr>
          <a:xfrm>
            <a:off x="7148324" y="1757979"/>
            <a:ext cx="4385400" cy="1785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Talk to your </a:t>
            </a:r>
            <a:r>
              <a:rPr lang="en-US" sz="2200" b="1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neighbours</a:t>
            </a:r>
            <a:r>
              <a:rPr lang="en-US" sz="2200" b="1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dirty="0"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What’s your current </a:t>
            </a:r>
            <a:b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200" b="0" i="1" u="none" strike="noStrike" cap="none" dirty="0" err="1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favourite</a:t>
            </a:r>
            <a:r>
              <a:rPr lang="en-US" sz="2200" b="0" i="1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TV show?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7071026" y="1419273"/>
            <a:ext cx="45399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1600"/>
              <a:buFont typeface="Montserrat SemiBold"/>
              <a:buNone/>
            </a:pPr>
            <a:r>
              <a:rPr lang="en-US" sz="1600" b="1" i="0" u="none" strike="noStrike" cap="none" dirty="0">
                <a:solidFill>
                  <a:srgbClr val="A6A6A6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7281076" y="3842619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121 25wi lecture playlist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❄️</a:t>
            </a:r>
            <a:endParaRPr dirty="0">
              <a:solidFill>
                <a:srgbClr val="0563C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6" name="Google Shape;96;p1"/>
          <p:cNvSpPr txBox="1"/>
          <p:nvPr/>
        </p:nvSpPr>
        <p:spPr>
          <a:xfrm>
            <a:off x="6996450" y="4379696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7" name="Google Shape;97;p1"/>
          <p:cNvSpPr txBox="1"/>
          <p:nvPr/>
        </p:nvSpPr>
        <p:spPr>
          <a:xfrm>
            <a:off x="6996450" y="4640308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 dirty="0">
              <a:solidFill>
                <a:schemeClr val="lt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8149349" y="4379696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lt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Matt Wang</a:t>
            </a:r>
            <a:endParaRPr sz="1200" dirty="0">
              <a:solidFill>
                <a:schemeClr val="lt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" name="Google Shape;23;p29">
            <a:extLst>
              <a:ext uri="{FF2B5EF4-FFF2-40B4-BE49-F238E27FC236}">
                <a16:creationId xmlns:a16="http://schemas.microsoft.com/office/drawing/2014/main" id="{C5E7BACA-EC1A-F75A-8907-C34CAD2EE0F4}"/>
              </a:ext>
            </a:extLst>
          </p:cNvPr>
          <p:cNvSpPr txBox="1"/>
          <p:nvPr/>
        </p:nvSpPr>
        <p:spPr>
          <a:xfrm>
            <a:off x="486355" y="2794656"/>
            <a:ext cx="11370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Montserrat"/>
              <a:buNone/>
            </a:pPr>
            <a:r>
              <a:rPr lang="en-US" sz="1600" b="0" i="0" u="none" strike="noStrike" cap="none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LEC </a:t>
            </a:r>
            <a:r>
              <a:rPr lang="en-US" sz="16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113007-A212-7457-B354-3666E5BFC8B7}"/>
              </a:ext>
            </a:extLst>
          </p:cNvPr>
          <p:cNvSpPr txBox="1"/>
          <p:nvPr/>
        </p:nvSpPr>
        <p:spPr>
          <a:xfrm>
            <a:off x="8149349" y="4613689"/>
            <a:ext cx="355600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Ailsa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Alice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Chloë</a:t>
            </a:r>
            <a:r>
              <a:rPr lang="en-US" sz="1100" dirty="0">
                <a:latin typeface="Montserrat" pitchFamily="2" charset="77"/>
              </a:rPr>
              <a:t>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Christopher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Ethan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</a:t>
            </a:r>
            <a:r>
              <a:rPr lang="en-US" sz="1100" dirty="0">
                <a:latin typeface="Montserrat" pitchFamily="2" charset="77"/>
              </a:rPr>
              <a:t>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Hannah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Hibbah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Janvi</a:t>
            </a:r>
            <a:r>
              <a:rPr lang="en-US" sz="1100" dirty="0">
                <a:latin typeface="Montserrat" pitchFamily="2" charset="77"/>
              </a:rPr>
              <a:t>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Judy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Julia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Kelsey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Lucas</a:t>
            </a:r>
            <a:r>
              <a:rPr lang="en-US" sz="1100" dirty="0">
                <a:latin typeface="Montserrat" pitchFamily="2" charset="77"/>
              </a:rPr>
              <a:t>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Luke</a:t>
            </a:r>
            <a:r>
              <a:rPr lang="en-US" sz="1100" dirty="0">
                <a:latin typeface="Montserrat" pitchFamily="2" charset="77"/>
              </a:rPr>
              <a:t>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Maitreyi</a:t>
            </a:r>
            <a:r>
              <a:rPr lang="en-US" sz="1100" dirty="0">
                <a:latin typeface="Montserrat" pitchFamily="2" charset="77"/>
              </a:rPr>
              <a:t>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Merav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Ruslana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Montserrat" pitchFamily="2" charset="77"/>
              </a:rPr>
              <a:t>Samrutha</a:t>
            </a:r>
            <a:r>
              <a:rPr lang="en-US" sz="1100" dirty="0">
                <a:latin typeface="Montserrat" pitchFamily="2" charset="77"/>
              </a:rPr>
              <a:t>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Sam</a:t>
            </a:r>
            <a:r>
              <a:rPr lang="en-US" sz="1100" dirty="0">
                <a:latin typeface="Montserrat" pitchFamily="2" charset="77"/>
              </a:rPr>
              <a:t>          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Shayna</a:t>
            </a:r>
            <a:r>
              <a:rPr lang="en-US" sz="1100" dirty="0">
                <a:latin typeface="Montserrat" pitchFamily="2" charset="77"/>
              </a:rPr>
              <a:t> </a:t>
            </a:r>
          </a:p>
          <a:p>
            <a:pPr marR="0" algn="l" rtl="0" fontAlgn="t">
              <a:lnSpc>
                <a:spcPct val="150000"/>
              </a:lnSpc>
            </a:pP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Sushma</a:t>
            </a:r>
            <a:r>
              <a:rPr lang="en-US" sz="1100" dirty="0">
                <a:latin typeface="Montserrat" pitchFamily="2" charset="77"/>
              </a:rPr>
              <a:t>      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Vivian</a:t>
            </a:r>
            <a:endParaRPr lang="en-US" sz="1100" b="0" i="0" u="none" strike="noStrike" dirty="0">
              <a:effectLst/>
              <a:latin typeface="Montserrat" pitchFamily="2" charset="77"/>
            </a:endParaRPr>
          </a:p>
        </p:txBody>
      </p:sp>
      <p:pic>
        <p:nvPicPr>
          <p:cNvPr id="4" name="Picture 3" descr="Ask questions on sli.do with code #cse121">
            <a:extLst>
              <a:ext uri="{FF2B5EF4-FFF2-40B4-BE49-F238E27FC236}">
                <a16:creationId xmlns:a16="http://schemas.microsoft.com/office/drawing/2014/main" id="{F1C5B056-5012-60F2-C512-6C931838D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0016" y="5570003"/>
            <a:ext cx="1257001" cy="1257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95B79812-4B0D-CB81-CAF0-54F24116A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44A1C6B-6A5C-BC14-9D34-256AED14BD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E4F4E71-1F66-078F-02AB-2C9A7B42B42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80439" y="-826815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wrapped (think)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55373B-576C-78C2-C3F1-B85BFBC49DC2}"/>
              </a:ext>
            </a:extLst>
          </p:cNvPr>
          <p:cNvSpPr txBox="1"/>
          <p:nvPr/>
        </p:nvSpPr>
        <p:spPr>
          <a:xfrm>
            <a:off x="980439" y="1614651"/>
            <a:ext cx="925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look at the “Spotify Wrapped” spec section on “determining the final message”. Which conditional structure would you use?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D8FB3D-0A26-B889-FC3B-3D5DDADD884C}"/>
              </a:ext>
            </a:extLst>
          </p:cNvPr>
          <p:cNvSpPr txBox="1"/>
          <p:nvPr/>
        </p:nvSpPr>
        <p:spPr>
          <a:xfrm>
            <a:off x="980438" y="3393104"/>
            <a:ext cx="7595525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if, 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else-if, else</a:t>
            </a:r>
          </a:p>
        </p:txBody>
      </p:sp>
    </p:spTree>
    <p:extLst>
      <p:ext uri="{BB962C8B-B14F-4D97-AF65-F5344CB8AC3E}">
        <p14:creationId xmlns:p14="http://schemas.microsoft.com/office/powerpoint/2010/main" val="405741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7E8727-A8FA-46F8-4A54-F46BE378A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AEDC45BA-0BBB-79E9-E26B-7058672D66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03287" y="-1130283"/>
            <a:ext cx="10515601" cy="76263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45700" tIns="45700" rIns="45700" bIns="45700" numCol="1" spcCol="0" rtlCol="0" fromWordArt="0" anchor="ctr" anchorCtr="0" forceAA="0" compatLnSpc="1">
            <a:prstTxWarp prst="textNoShape">
              <a:avLst/>
            </a:prstTxWarp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4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Think Pair Share: wrapped (pair)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6F11FB-01EF-8AE3-740E-A8F0F82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DD4006-79B9-7D44-C7A8-B3ECF9B79E08}"/>
              </a:ext>
            </a:extLst>
          </p:cNvPr>
          <p:cNvSpPr txBox="1"/>
          <p:nvPr/>
        </p:nvSpPr>
        <p:spPr>
          <a:xfrm>
            <a:off x="980439" y="1614651"/>
            <a:ext cx="92580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look at the “Spotify Wrapped” spec section on “determining the final message”. Which conditional structure would you use?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1D91A7-7696-A310-4829-C6538A82E992}"/>
              </a:ext>
            </a:extLst>
          </p:cNvPr>
          <p:cNvSpPr txBox="1"/>
          <p:nvPr/>
        </p:nvSpPr>
        <p:spPr>
          <a:xfrm>
            <a:off x="980438" y="3393104"/>
            <a:ext cx="75955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if, 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if, else-if, else</a:t>
            </a:r>
          </a:p>
          <a:p>
            <a:pPr marL="342900" indent="-342900">
              <a:spcAft>
                <a:spcPts val="600"/>
              </a:spcAft>
              <a:buClr>
                <a:srgbClr val="7030A0"/>
              </a:buClr>
              <a:buSzPct val="110000"/>
              <a:buFont typeface="+mj-lt"/>
              <a:buAutoNum type="alphaUcPeriod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something else!</a:t>
            </a:r>
          </a:p>
        </p:txBody>
      </p:sp>
    </p:spTree>
    <p:extLst>
      <p:ext uri="{BB962C8B-B14F-4D97-AF65-F5344CB8AC3E}">
        <p14:creationId xmlns:p14="http://schemas.microsoft.com/office/powerpoint/2010/main" val="869293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DEE90-7477-F7D3-87B9-5A6D7ED3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98BA8-A69A-C3CB-DE0C-41D10BC2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 (again): Fencepost Pattern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515288-F623-19E6-83A3-920DE07E40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34534-94FB-25B0-7DBF-4503C4216CEA}"/>
              </a:ext>
            </a:extLst>
          </p:cNvPr>
          <p:cNvSpPr txBox="1"/>
          <p:nvPr/>
        </p:nvSpPr>
        <p:spPr>
          <a:xfrm>
            <a:off x="2627810" y="3515687"/>
            <a:ext cx="69363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L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a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u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f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e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y</a:t>
            </a:r>
            <a:r>
              <a:rPr lang="en-US" sz="6000" b="1" dirty="0">
                <a:solidFill>
                  <a:srgbClr val="0066FF"/>
                </a:solidFill>
                <a:latin typeface="Consolas" panose="020B0609020204030204" pitchFamily="49" charset="0"/>
              </a:rPr>
              <a:t>-</a:t>
            </a:r>
            <a:r>
              <a:rPr lang="en-US" sz="6000" b="1" dirty="0">
                <a:solidFill>
                  <a:srgbClr val="990033"/>
                </a:solidFill>
                <a:latin typeface="Consolas" panose="020B0609020204030204" pitchFamily="49" charset="0"/>
              </a:rPr>
              <a:t>!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1AC4F3D-DA89-29B5-AE1A-9002688430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B06F4B0-F103-EFE1-BEB4-9C56ABD6096D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19C8E092-D23C-D8A0-CC73-AC90D63D5E82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ECC06BD9-B5E1-B673-957A-AD716757AA80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E9FA2A09-C9F6-7E3A-1257-6CC56A738659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99A6940C-6633-119C-70E4-D0B9E8F3C98F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BF75DF4D-655A-8E1A-4AF8-458FDE2E4DA1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BF58B65B-8774-689F-CF10-3180F82B88A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580444DB-8FE2-9A85-4201-36079CD3B824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77FDE154-F8D0-D4AD-50F2-E66E834CB9F6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8B69A349-CBCE-D1EB-888C-2C1CA855D9E8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2B5ECB64-5E59-1CA2-4CE4-46A8DBDCDD58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36CBAACA-78D1-17B5-F16B-F64F5AE0E5D9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0198893F-97DC-DDB9-968F-D5AA895617F7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C08FC56B-E868-3AF3-F52A-F56AF16C7D65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8550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6AEF4-0901-D935-84C9-E83EC5344A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C4808-35BD-2FBB-16E9-E45F5E85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Fencepost Pattern … for User Input?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DCF3E-68B9-EB8F-46A9-1B6FF88EFE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F0E37B9-53A1-F6DA-5921-CFD65327F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72044"/>
            <a:ext cx="10515599" cy="1171603"/>
          </a:xfrm>
          <a:prstGeom prst="rect">
            <a:avLst/>
          </a:prstGeom>
          <a:solidFill>
            <a:srgbClr val="FEFEF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spcFirstLastPara="1" vert="horz" wrap="square" lIns="91440" tIns="0" rIns="91440" bIns="4572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14300" indent="0" algn="ctr">
              <a:buFont typeface="Arial"/>
              <a:buNone/>
            </a:pP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task where one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times, and another piece is repeated </a:t>
            </a:r>
            <a:r>
              <a:rPr lang="en-US" sz="36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n-1 </a:t>
            </a:r>
            <a:r>
              <a:rPr lang="en-US" sz="3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 and they alternate</a:t>
            </a:r>
          </a:p>
        </p:txBody>
      </p:sp>
      <p:grpSp>
        <p:nvGrpSpPr>
          <p:cNvPr id="20" name="Group 19" descr="A fencepost with 7 posts with 6 bars between them. The core idea is to highlight a task with n items (the posts), with n - 1 alternating items “between” them (the bars).">
            <a:extLst>
              <a:ext uri="{FF2B5EF4-FFF2-40B4-BE49-F238E27FC236}">
                <a16:creationId xmlns:a16="http://schemas.microsoft.com/office/drawing/2014/main" id="{D07D5171-E873-5146-E481-0C24A0C0D27A}"/>
              </a:ext>
            </a:extLst>
          </p:cNvPr>
          <p:cNvGrpSpPr/>
          <p:nvPr/>
        </p:nvGrpSpPr>
        <p:grpSpPr>
          <a:xfrm>
            <a:off x="3442063" y="4735282"/>
            <a:ext cx="5384079" cy="1015667"/>
            <a:chOff x="3442063" y="4735282"/>
            <a:chExt cx="5384079" cy="1015667"/>
          </a:xfrm>
        </p:grpSpPr>
        <p:sp>
          <p:nvSpPr>
            <p:cNvPr id="6" name="Equals 4">
              <a:extLst>
                <a:ext uri="{FF2B5EF4-FFF2-40B4-BE49-F238E27FC236}">
                  <a16:creationId xmlns:a16="http://schemas.microsoft.com/office/drawing/2014/main" id="{55870716-DAF0-B046-73FF-1036997FD57E}"/>
                </a:ext>
              </a:extLst>
            </p:cNvPr>
            <p:cNvSpPr/>
            <p:nvPr/>
          </p:nvSpPr>
          <p:spPr>
            <a:xfrm>
              <a:off x="4479473" y="4972060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Equals 14">
              <a:extLst>
                <a:ext uri="{FF2B5EF4-FFF2-40B4-BE49-F238E27FC236}">
                  <a16:creationId xmlns:a16="http://schemas.microsoft.com/office/drawing/2014/main" id="{2CB9B3FE-55DF-BAF8-D9B1-4C685EEAFB52}"/>
                </a:ext>
              </a:extLst>
            </p:cNvPr>
            <p:cNvSpPr/>
            <p:nvPr/>
          </p:nvSpPr>
          <p:spPr>
            <a:xfrm>
              <a:off x="3630387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" name="Equals 15">
              <a:extLst>
                <a:ext uri="{FF2B5EF4-FFF2-40B4-BE49-F238E27FC236}">
                  <a16:creationId xmlns:a16="http://schemas.microsoft.com/office/drawing/2014/main" id="{1C98BDEA-98F0-5A39-4B32-ADFA4814ABBB}"/>
                </a:ext>
              </a:extLst>
            </p:cNvPr>
            <p:cNvSpPr/>
            <p:nvPr/>
          </p:nvSpPr>
          <p:spPr>
            <a:xfrm>
              <a:off x="528664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Equals 16">
              <a:extLst>
                <a:ext uri="{FF2B5EF4-FFF2-40B4-BE49-F238E27FC236}">
                  <a16:creationId xmlns:a16="http://schemas.microsoft.com/office/drawing/2014/main" id="{0DC592E9-029A-E48C-7370-3D28C19BF8FC}"/>
                </a:ext>
              </a:extLst>
            </p:cNvPr>
            <p:cNvSpPr/>
            <p:nvPr/>
          </p:nvSpPr>
          <p:spPr>
            <a:xfrm>
              <a:off x="6118319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Equals 17">
              <a:extLst>
                <a:ext uri="{FF2B5EF4-FFF2-40B4-BE49-F238E27FC236}">
                  <a16:creationId xmlns:a16="http://schemas.microsoft.com/office/drawing/2014/main" id="{C406FACA-3B2D-8568-0892-17327B4F8AB5}"/>
                </a:ext>
              </a:extLst>
            </p:cNvPr>
            <p:cNvSpPr/>
            <p:nvPr/>
          </p:nvSpPr>
          <p:spPr>
            <a:xfrm>
              <a:off x="6979922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Equals 18">
              <a:extLst>
                <a:ext uri="{FF2B5EF4-FFF2-40B4-BE49-F238E27FC236}">
                  <a16:creationId xmlns:a16="http://schemas.microsoft.com/office/drawing/2014/main" id="{E9C3D109-46BF-FE19-CFB5-BBC6C6418B0F}"/>
                </a:ext>
              </a:extLst>
            </p:cNvPr>
            <p:cNvSpPr/>
            <p:nvPr/>
          </p:nvSpPr>
          <p:spPr>
            <a:xfrm>
              <a:off x="7854591" y="4972059"/>
              <a:ext cx="764177" cy="542105"/>
            </a:xfrm>
            <a:prstGeom prst="mathEqual">
              <a:avLst/>
            </a:prstGeom>
            <a:solidFill>
              <a:srgbClr val="00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Rectangle: Rounded Corners 3">
              <a:extLst>
                <a:ext uri="{FF2B5EF4-FFF2-40B4-BE49-F238E27FC236}">
                  <a16:creationId xmlns:a16="http://schemas.microsoft.com/office/drawing/2014/main" id="{99126C29-318C-E434-10D7-455FE3879E85}"/>
                </a:ext>
              </a:extLst>
            </p:cNvPr>
            <p:cNvSpPr/>
            <p:nvPr/>
          </p:nvSpPr>
          <p:spPr>
            <a:xfrm>
              <a:off x="3442063" y="4735286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id="{44267E3A-FFD7-3A62-8E03-9A81952F5639}"/>
                </a:ext>
              </a:extLst>
            </p:cNvPr>
            <p:cNvSpPr/>
            <p:nvPr/>
          </p:nvSpPr>
          <p:spPr>
            <a:xfrm>
              <a:off x="4254137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id="{9BA75AE8-C0F0-E6AF-CFBB-C8A2EEA1D487}"/>
                </a:ext>
              </a:extLst>
            </p:cNvPr>
            <p:cNvSpPr/>
            <p:nvPr/>
          </p:nvSpPr>
          <p:spPr>
            <a:xfrm>
              <a:off x="5079274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ABC721B6-2969-1DE6-162F-ECCD34BFC66C}"/>
                </a:ext>
              </a:extLst>
            </p:cNvPr>
            <p:cNvSpPr/>
            <p:nvPr/>
          </p:nvSpPr>
          <p:spPr>
            <a:xfrm>
              <a:off x="5891349" y="4735285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id="{E86543A1-B889-51A0-E46A-0F6AC6C1EB6C}"/>
                </a:ext>
              </a:extLst>
            </p:cNvPr>
            <p:cNvSpPr/>
            <p:nvPr/>
          </p:nvSpPr>
          <p:spPr>
            <a:xfrm>
              <a:off x="6773094" y="4735284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id="{9ACDE59C-3033-930C-7577-AABD47AD6509}"/>
                </a:ext>
              </a:extLst>
            </p:cNvPr>
            <p:cNvSpPr/>
            <p:nvPr/>
          </p:nvSpPr>
          <p:spPr>
            <a:xfrm>
              <a:off x="7617825" y="4735283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Rounded Corners 12">
              <a:extLst>
                <a:ext uri="{FF2B5EF4-FFF2-40B4-BE49-F238E27FC236}">
                  <a16:creationId xmlns:a16="http://schemas.microsoft.com/office/drawing/2014/main" id="{E680DABD-78D4-61ED-EA19-96FF1562168D}"/>
                </a:ext>
              </a:extLst>
            </p:cNvPr>
            <p:cNvSpPr/>
            <p:nvPr/>
          </p:nvSpPr>
          <p:spPr>
            <a:xfrm>
              <a:off x="8479976" y="4735282"/>
              <a:ext cx="346166" cy="1015663"/>
            </a:xfrm>
            <a:prstGeom prst="roundRect">
              <a:avLst/>
            </a:prstGeom>
            <a:solidFill>
              <a:srgbClr val="9900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AC962D-1365-684D-F4E4-F6F5C8BDD36F}"/>
              </a:ext>
            </a:extLst>
          </p:cNvPr>
          <p:cNvGrpSpPr/>
          <p:nvPr/>
        </p:nvGrpSpPr>
        <p:grpSpPr>
          <a:xfrm>
            <a:off x="624459" y="3234889"/>
            <a:ext cx="2990687" cy="1500397"/>
            <a:chOff x="624459" y="3234889"/>
            <a:chExt cx="2990687" cy="15003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4D4330C-409E-9EA5-F701-E6B7DCB23B93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EF986B7-F057-171C-1707-DAFA15ADCA65}"/>
                </a:ext>
              </a:extLst>
            </p:cNvPr>
            <p:cNvCxnSpPr>
              <a:stCxn id="13" idx="0"/>
              <a:endCxn id="5" idx="2"/>
            </p:cNvCxnSpPr>
            <p:nvPr/>
          </p:nvCxnSpPr>
          <p:spPr>
            <a:xfrm flipH="1" flipV="1">
              <a:off x="1646354" y="4065886"/>
              <a:ext cx="1968792" cy="669400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D14DD02-324A-EAE1-645D-3BA06F273F95}"/>
              </a:ext>
            </a:extLst>
          </p:cNvPr>
          <p:cNvGrpSpPr/>
          <p:nvPr/>
        </p:nvGrpSpPr>
        <p:grpSpPr>
          <a:xfrm>
            <a:off x="2459901" y="3234889"/>
            <a:ext cx="1880778" cy="1848844"/>
            <a:chOff x="2459901" y="3234889"/>
            <a:chExt cx="1880778" cy="184884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67D4EC3-E1BF-55FC-4669-65DFE5F07044}"/>
                </a:ext>
              </a:extLst>
            </p:cNvPr>
            <p:cNvSpPr txBox="1"/>
            <p:nvPr/>
          </p:nvSpPr>
          <p:spPr>
            <a:xfrm>
              <a:off x="2459901" y="3234889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B397A89-5BF2-72E6-CF67-8563625C46C4}"/>
                </a:ext>
              </a:extLst>
            </p:cNvPr>
            <p:cNvCxnSpPr>
              <a:stCxn id="7" idx="5"/>
              <a:endCxn id="21" idx="2"/>
            </p:cNvCxnSpPr>
            <p:nvPr/>
          </p:nvCxnSpPr>
          <p:spPr>
            <a:xfrm flipH="1" flipV="1">
              <a:off x="3400290" y="4065886"/>
              <a:ext cx="612186" cy="1017847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2C40539-32AA-429B-AF9B-7BE03145A9F7}"/>
              </a:ext>
            </a:extLst>
          </p:cNvPr>
          <p:cNvGrpSpPr/>
          <p:nvPr/>
        </p:nvGrpSpPr>
        <p:grpSpPr>
          <a:xfrm>
            <a:off x="4022950" y="3247612"/>
            <a:ext cx="2043790" cy="1487673"/>
            <a:chOff x="-305455" y="3305505"/>
            <a:chExt cx="2043790" cy="1487673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1D1F88-6D7F-7354-870A-3A89F2F766E5}"/>
                </a:ext>
              </a:extLst>
            </p:cNvPr>
            <p:cNvSpPr txBox="1"/>
            <p:nvPr/>
          </p:nvSpPr>
          <p:spPr>
            <a:xfrm>
              <a:off x="-305455" y="3305505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487F52A-6BA9-A58A-3AA3-9C10CAABA2E8}"/>
                </a:ext>
              </a:extLst>
            </p:cNvPr>
            <p:cNvCxnSpPr>
              <a:cxnSpLocks/>
              <a:stCxn id="14" idx="0"/>
              <a:endCxn id="29" idx="2"/>
            </p:cNvCxnSpPr>
            <p:nvPr/>
          </p:nvCxnSpPr>
          <p:spPr>
            <a:xfrm flipV="1">
              <a:off x="98815" y="4136502"/>
              <a:ext cx="617625" cy="65667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8F205D0-83B2-BA3D-61B0-58D9FAB772F0}"/>
              </a:ext>
            </a:extLst>
          </p:cNvPr>
          <p:cNvGrpSpPr/>
          <p:nvPr/>
        </p:nvGrpSpPr>
        <p:grpSpPr>
          <a:xfrm>
            <a:off x="4861562" y="3214424"/>
            <a:ext cx="2961323" cy="1869310"/>
            <a:chOff x="1187228" y="3211821"/>
            <a:chExt cx="2961323" cy="1869310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AA6BC49-F7E7-90F4-B491-7B7AEC2A6FEE}"/>
                </a:ext>
              </a:extLst>
            </p:cNvPr>
            <p:cNvSpPr txBox="1"/>
            <p:nvPr/>
          </p:nvSpPr>
          <p:spPr>
            <a:xfrm>
              <a:off x="2267773" y="3211821"/>
              <a:ext cx="18807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how many </a:t>
              </a:r>
              <a:b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0066FF"/>
                  </a:solidFill>
                  <a:latin typeface="Consolas" panose="020B0609020204030204" pitchFamily="49" charset="0"/>
                </a:rPr>
                <a:t>listens?</a:t>
              </a:r>
              <a:endParaRPr lang="en-US" sz="2400" b="1" dirty="0">
                <a:solidFill>
                  <a:srgbClr val="990033"/>
                </a:solidFill>
                <a:latin typeface="Consolas" panose="020B0609020204030204" pitchFamily="49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815B59E3-6EE5-B58D-E7D0-5773389F53D1}"/>
                </a:ext>
              </a:extLst>
            </p:cNvPr>
            <p:cNvCxnSpPr>
              <a:cxnSpLocks/>
              <a:stCxn id="6" idx="5"/>
              <a:endCxn id="34" idx="2"/>
            </p:cNvCxnSpPr>
            <p:nvPr/>
          </p:nvCxnSpPr>
          <p:spPr>
            <a:xfrm flipV="1">
              <a:off x="1187228" y="4042818"/>
              <a:ext cx="2020934" cy="1038313"/>
            </a:xfrm>
            <a:prstGeom prst="line">
              <a:avLst/>
            </a:prstGeom>
            <a:ln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C762876-9D6D-F115-9FD2-0EE7D102EC45}"/>
              </a:ext>
            </a:extLst>
          </p:cNvPr>
          <p:cNvGrpSpPr/>
          <p:nvPr/>
        </p:nvGrpSpPr>
        <p:grpSpPr>
          <a:xfrm>
            <a:off x="8653059" y="3234889"/>
            <a:ext cx="3010040" cy="1500393"/>
            <a:chOff x="-341791" y="3234889"/>
            <a:chExt cx="3010040" cy="150039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216F2A7-FB73-03E0-8BE6-127C17B95480}"/>
                </a:ext>
              </a:extLst>
            </p:cNvPr>
            <p:cNvSpPr txBox="1"/>
            <p:nvPr/>
          </p:nvSpPr>
          <p:spPr>
            <a:xfrm>
              <a:off x="624459" y="3234889"/>
              <a:ext cx="204379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enter </a:t>
              </a:r>
              <a:b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</a:br>
              <a:r>
                <a:rPr lang="en-US" sz="2400" b="1" dirty="0">
                  <a:solidFill>
                    <a:srgbClr val="990033"/>
                  </a:solidFill>
                  <a:latin typeface="Consolas" panose="020B0609020204030204" pitchFamily="49" charset="0"/>
                </a:rPr>
                <a:t>an artist</a:t>
              </a:r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BEDA4E6C-EC50-F20C-A07F-8630C4875432}"/>
                </a:ext>
              </a:extLst>
            </p:cNvPr>
            <p:cNvCxnSpPr>
              <a:cxnSpLocks/>
              <a:stCxn id="19" idx="0"/>
              <a:endCxn id="38" idx="2"/>
            </p:cNvCxnSpPr>
            <p:nvPr/>
          </p:nvCxnSpPr>
          <p:spPr>
            <a:xfrm flipV="1">
              <a:off x="-341791" y="4065886"/>
              <a:ext cx="1988145" cy="669396"/>
            </a:xfrm>
            <a:prstGeom prst="line">
              <a:avLst/>
            </a:prstGeom>
            <a:ln>
              <a:solidFill>
                <a:srgbClr val="9900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D8FCFCC-6B20-8646-D33F-39682AB41428}"/>
              </a:ext>
            </a:extLst>
          </p:cNvPr>
          <p:cNvSpPr txBox="1"/>
          <p:nvPr/>
        </p:nvSpPr>
        <p:spPr>
          <a:xfrm>
            <a:off x="8189260" y="3399091"/>
            <a:ext cx="1880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nsolas" panose="020B0609020204030204" pitchFamily="49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428143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5E200-45EA-D056-555E-EBC3C1722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E5806-5CD7-963E-BA5C-14BA64FC7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 (again)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9AD355-F938-E343-209C-E01B61A702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Quiz 1 is tomorrow!</a:t>
            </a:r>
          </a:p>
          <a:p>
            <a:pPr lvl="1"/>
            <a:r>
              <a:rPr lang="en-US" dirty="0"/>
              <a:t>many resources available! practice quiz (&amp; walkthroughs), starred section problems, </a:t>
            </a:r>
            <a:r>
              <a:rPr lang="en-US" dirty="0" err="1"/>
              <a:t>PracticeIt</a:t>
            </a:r>
            <a:r>
              <a:rPr lang="en-US" dirty="0"/>
              <a:t>, last-minute IPL help</a:t>
            </a:r>
          </a:p>
          <a:p>
            <a:pPr lvl="1"/>
            <a:r>
              <a:rPr lang="en-US" dirty="0"/>
              <a:t>if you’re sick – email me </a:t>
            </a:r>
            <a:r>
              <a:rPr lang="en-US" u="sng" dirty="0"/>
              <a:t>before</a:t>
            </a:r>
            <a:r>
              <a:rPr lang="en-US" dirty="0"/>
              <a:t> your quiz time</a:t>
            </a:r>
          </a:p>
          <a:p>
            <a:r>
              <a:rPr lang="en-US" dirty="0"/>
              <a:t>Quiz 0 grades will be released early tonight (after B lecture)</a:t>
            </a:r>
          </a:p>
          <a:p>
            <a:r>
              <a:rPr lang="en-US" dirty="0"/>
              <a:t>P2 is out &amp; due next </a:t>
            </a:r>
            <a:r>
              <a:rPr lang="en-US" b="1" dirty="0"/>
              <a:t>Tuesday, Feb 25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R3 due tomorrow (eligible: </a:t>
            </a:r>
            <a:r>
              <a:rPr lang="en-US" b="1" dirty="0"/>
              <a:t>P0</a:t>
            </a:r>
            <a:r>
              <a:rPr lang="en-US" dirty="0"/>
              <a:t>, C1, P1, C2)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EFFDBA-6D47-2D9A-A5EB-331EB5BB7A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179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A61FA-EEB3-422B-7DB0-3E80089AA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Announcements, 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4B5108-D326-A3E1-1010-648875F9D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5268596"/>
          </a:xfrm>
        </p:spPr>
        <p:txBody>
          <a:bodyPr>
            <a:normAutofit/>
          </a:bodyPr>
          <a:lstStyle/>
          <a:p>
            <a:r>
              <a:rPr lang="en-US" dirty="0"/>
              <a:t>Quiz 1 is tomorrow!</a:t>
            </a:r>
          </a:p>
          <a:p>
            <a:pPr lvl="1"/>
            <a:r>
              <a:rPr lang="en-US" dirty="0"/>
              <a:t>many resources available! practice quiz (&amp; walkthroughs), starred section problems, </a:t>
            </a:r>
            <a:r>
              <a:rPr lang="en-US" dirty="0" err="1"/>
              <a:t>PracticeIt</a:t>
            </a:r>
            <a:r>
              <a:rPr lang="en-US" dirty="0"/>
              <a:t>, last-minute IPL help</a:t>
            </a:r>
          </a:p>
          <a:p>
            <a:pPr lvl="1"/>
            <a:r>
              <a:rPr lang="en-US" dirty="0"/>
              <a:t>if you’re sick – email me </a:t>
            </a:r>
            <a:r>
              <a:rPr lang="en-US" u="sng" dirty="0"/>
              <a:t>before</a:t>
            </a:r>
            <a:r>
              <a:rPr lang="en-US" dirty="0"/>
              <a:t> your quiz time</a:t>
            </a:r>
          </a:p>
          <a:p>
            <a:r>
              <a:rPr lang="en-US" dirty="0"/>
              <a:t>Quiz 0 grades will be released early tonight (after B lecture)</a:t>
            </a:r>
          </a:p>
          <a:p>
            <a:r>
              <a:rPr lang="en-US" dirty="0"/>
              <a:t>P2 is out &amp; due next </a:t>
            </a:r>
            <a:r>
              <a:rPr lang="en-US" b="1" dirty="0"/>
              <a:t>Tuesday, Feb 25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</a:p>
          <a:p>
            <a:r>
              <a:rPr lang="en-US" dirty="0"/>
              <a:t>R3 due tomorrow (eligible: </a:t>
            </a:r>
            <a:r>
              <a:rPr lang="en-US" b="1" dirty="0"/>
              <a:t>P0</a:t>
            </a:r>
            <a:r>
              <a:rPr lang="en-US" dirty="0"/>
              <a:t>, C1, P1, C2)</a:t>
            </a:r>
          </a:p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86EBE-4008-0E4A-A533-90A58C2BAA7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7B26-E45E-5928-9694-ECB19A10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Tips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663B6F-F439-065C-53D5-C8C343BD2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Prepare for the open-book quiz!</a:t>
            </a:r>
          </a:p>
          <a:p>
            <a:pPr lvl="1"/>
            <a:r>
              <a:rPr lang="en-US" dirty="0"/>
              <a:t>consolidate your notes &amp; bookmark helpful resources</a:t>
            </a:r>
          </a:p>
          <a:p>
            <a:pPr lvl="1"/>
            <a:r>
              <a:rPr lang="en-US" dirty="0"/>
              <a:t>clean up desktop &amp; tabs</a:t>
            </a:r>
          </a:p>
          <a:p>
            <a:r>
              <a:rPr lang="en-US" dirty="0"/>
              <a:t>Budget your quiz time (45 minutes)</a:t>
            </a:r>
          </a:p>
          <a:p>
            <a:r>
              <a:rPr lang="en-US" dirty="0"/>
              <a:t>Debugging &amp; Programming</a:t>
            </a:r>
          </a:p>
          <a:p>
            <a:pPr lvl="1"/>
            <a:r>
              <a:rPr lang="en-US" dirty="0"/>
              <a:t>grading rubrics are in spec – read and think strategically</a:t>
            </a:r>
          </a:p>
          <a:p>
            <a:pPr lvl="1"/>
            <a:r>
              <a:rPr lang="en-US" dirty="0"/>
              <a:t>Pay special attention to “S” criteria, especially if low on time</a:t>
            </a:r>
          </a:p>
          <a:p>
            <a:r>
              <a:rPr lang="en-US" dirty="0"/>
              <a:t>Reminder: work must be </a:t>
            </a:r>
            <a:r>
              <a:rPr lang="en-US" u="sng" dirty="0"/>
              <a:t>yours</a:t>
            </a:r>
            <a:r>
              <a:rPr lang="en-US" dirty="0"/>
              <a:t> (no communication, no gen AI, …)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C9E5D-2264-8BEE-7BE8-1CF7A476C7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2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42E3-2B6E-30D8-04D9-CFBA613EA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The Good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CB568-9A15-428C-B6FE-E2396B8BC2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1371600"/>
            <a:ext cx="6172200" cy="4805363"/>
          </a:xfrm>
        </p:spPr>
        <p:txBody>
          <a:bodyPr>
            <a:normAutofit fontScale="92500"/>
          </a:bodyPr>
          <a:lstStyle/>
          <a:p>
            <a:pPr marL="508000" indent="-457200">
              <a:lnSpc>
                <a:spcPct val="100000"/>
              </a:lnSpc>
              <a:buSzPts val="2800"/>
            </a:pPr>
            <a:r>
              <a:rPr lang="en-US" u="sng" dirty="0">
                <a:solidFill>
                  <a:schemeClr val="tx1"/>
                </a:solidFill>
              </a:rPr>
              <a:t>Your TAs</a:t>
            </a:r>
            <a:r>
              <a:rPr lang="en-US" dirty="0">
                <a:solidFill>
                  <a:schemeClr val="tx1"/>
                </a:solidFill>
              </a:rPr>
              <a:t> (esp. quiz sections &amp; IPL) :)</a:t>
            </a:r>
            <a:r>
              <a:rPr lang="en-US" u="sng" dirty="0">
                <a:solidFill>
                  <a:schemeClr val="tx1"/>
                </a:solidFill>
              </a:rPr>
              <a:t> 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Practice Quizzes, problems, videos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Pre-class materials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Lectures (esp. live coding &amp; interaction)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Assignments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Ed discussion board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Classroom vibes &amp; peer engagement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dirty="0">
                <a:solidFill>
                  <a:schemeClr val="tx1"/>
                </a:solidFill>
              </a:rPr>
              <a:t>Being funny (sometimes?) &amp; empathetic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833868-FB90-EFCA-74C9-BF18E2FE562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E16EA9-7092-3B0D-C1D4-19AF07B5DF8E}"/>
              </a:ext>
            </a:extLst>
          </p:cNvPr>
          <p:cNvSpPr txBox="1"/>
          <p:nvPr/>
        </p:nvSpPr>
        <p:spPr>
          <a:xfrm>
            <a:off x="332511" y="1433612"/>
            <a:ext cx="4461162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swofferh's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gbuck21-haleyc22-macy16-mnats-mxw-nwang913-gumball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hibbahk's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janvi26-jvdyfu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juliak24's friends: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qsun05-ldhar-lukel7-parakhm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meravf's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rkorol-samkoro-sbabu23-shay2022-sshan854-vwang2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mxw's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friends: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Please please please someone add me back 😭 </a:t>
            </a:r>
          </a:p>
        </p:txBody>
      </p:sp>
    </p:spTree>
    <p:extLst>
      <p:ext uri="{BB962C8B-B14F-4D97-AF65-F5344CB8AC3E}">
        <p14:creationId xmlns:p14="http://schemas.microsoft.com/office/powerpoint/2010/main" val="381213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F6A29-82AD-E3A5-9445-EA1EAA60F2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C0EA3-2BD3-F790-CAAC-6E2A4477E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Suggestions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7254A-FB29-57C5-2032-02A308605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599" y="1371600"/>
            <a:ext cx="6414655" cy="4805363"/>
          </a:xfrm>
        </p:spPr>
        <p:txBody>
          <a:bodyPr>
            <a:normAutofit lnSpcReduction="10000"/>
          </a:bodyPr>
          <a:lstStyle/>
          <a:p>
            <a:pPr marL="50800" indent="0">
              <a:buSzPts val="2800"/>
              <a:buNone/>
            </a:pPr>
            <a:r>
              <a:rPr lang="en-US" dirty="0">
                <a:solidFill>
                  <a:schemeClr val="tx1"/>
                </a:solidFill>
              </a:rPr>
              <a:t>Suggestions that we’re already working on: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time management &amp; pace in lecture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“how to read a spec” (trying this today!)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more video resources*</a:t>
            </a:r>
          </a:p>
          <a:p>
            <a:pPr marL="508000" indent="-457200">
              <a:buSzPts val="2800"/>
            </a:pPr>
            <a:endParaRPr lang="en-US" dirty="0">
              <a:solidFill>
                <a:schemeClr val="tx1"/>
              </a:solidFill>
            </a:endParaRPr>
          </a:p>
          <a:p>
            <a:pPr marL="50800" indent="0">
              <a:buSzPts val="2800"/>
              <a:buNone/>
            </a:pPr>
            <a:r>
              <a:rPr lang="en-US" dirty="0">
                <a:solidFill>
                  <a:schemeClr val="tx1"/>
                </a:solidFill>
              </a:rPr>
              <a:t>More structured practice in quiz section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we’re super down! (TAs are thinking…)</a:t>
            </a:r>
          </a:p>
          <a:p>
            <a:pPr marL="508000" indent="-457200">
              <a:buSzPts val="2800"/>
            </a:pPr>
            <a:r>
              <a:rPr lang="en-US" dirty="0">
                <a:solidFill>
                  <a:schemeClr val="tx1"/>
                </a:solidFill>
              </a:rPr>
              <a:t>unsure about pair/group/all-class;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we will ask you (on Ed!)</a:t>
            </a:r>
            <a:endParaRPr lang="en-US" dirty="0">
              <a:solidFill>
                <a:schemeClr val="tx1"/>
              </a:solidFill>
            </a:endParaRPr>
          </a:p>
          <a:p>
            <a:pPr marL="50800" indent="0">
              <a:buSzPts val="280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6DFEF-ABF8-AFA8-5109-5608D43911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595A58-BAB5-F0D1-1BDC-3111BB5CDB69}"/>
              </a:ext>
            </a:extLst>
          </p:cNvPr>
          <p:cNvSpPr txBox="1"/>
          <p:nvPr/>
        </p:nvSpPr>
        <p:spPr>
          <a:xfrm>
            <a:off x="838200" y="1789122"/>
            <a:ext cx="3290455" cy="397031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💖 juliak24's Besties💖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qsun05 💫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ldhar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💫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lukel7 💫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💖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meravf's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Besties💖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rkorol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💫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samkoro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💫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sbabu23 💫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shay2022 💫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sshan854 💫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💖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mxw's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Besties💖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--&gt; No Besties 😔</a:t>
            </a:r>
          </a:p>
        </p:txBody>
      </p:sp>
    </p:spTree>
    <p:extLst>
      <p:ext uri="{BB962C8B-B14F-4D97-AF65-F5344CB8AC3E}">
        <p14:creationId xmlns:p14="http://schemas.microsoft.com/office/powerpoint/2010/main" val="40528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26359-5E7F-B5F0-05EF-5BEB224E81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06C1-F8A2-63C2-5A41-6BBDE9E1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A3184-5DDA-4FD5-E7B9-73EA1029A6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18710" y="1389504"/>
            <a:ext cx="7557655" cy="4805363"/>
          </a:xfrm>
        </p:spPr>
        <p:txBody>
          <a:bodyPr>
            <a:normAutofit fontScale="92500"/>
          </a:bodyPr>
          <a:lstStyle/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Practice can happen…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in structured environments (e.g. quiz section, IPL)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dirty="0">
                <a:solidFill>
                  <a:schemeClr val="tx1"/>
                </a:solidFill>
              </a:rPr>
              <a:t>in unstructured environments (e.g. on your own)</a:t>
            </a: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2800" dirty="0">
              <a:solidFill>
                <a:schemeClr val="tx1"/>
              </a:solidFill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chemeClr val="tx1"/>
                </a:solidFill>
              </a:rPr>
              <a:t>Practice problems! (in order of relevance) </a:t>
            </a:r>
          </a:p>
          <a:p>
            <a:pPr marL="508000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 quizzes, section problems</a:t>
            </a:r>
            <a:endParaRPr lang="en-US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0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“Extra Review” problems</a:t>
            </a:r>
          </a:p>
          <a:p>
            <a:pPr marL="508000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Pre-class &amp; Lecture Problems</a:t>
            </a:r>
          </a:p>
          <a:p>
            <a:pPr marL="508000" indent="-457200">
              <a:lnSpc>
                <a:spcPct val="100000"/>
              </a:lnSpc>
              <a:buSzPts val="2800"/>
              <a:buFont typeface="+mj-lt"/>
              <a:buAutoNum type="arabicPeriod"/>
            </a:pPr>
            <a:r>
              <a:rPr lang="en-US" sz="2800" dirty="0" err="1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PracticeIt</a:t>
            </a:r>
            <a:endParaRPr lang="en-US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1F2CD3-CE76-9D9C-9405-CC61BE914B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ED7E4-A06F-F47D-8A4A-115C34455906}"/>
              </a:ext>
            </a:extLst>
          </p:cNvPr>
          <p:cNvSpPr txBox="1"/>
          <p:nvPr/>
        </p:nvSpPr>
        <p:spPr>
          <a:xfrm>
            <a:off x="838200" y="1389504"/>
            <a:ext cx="3175001" cy="4801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╔═══*Bestie List*═══╗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✨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swofferh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besties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gbuck21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haleyc22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macy16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mnats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mxw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nwang913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gumball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╚═══*.·☽✧ ✦ ✧☾·.*═══╝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╔═══*Bestie List*═══╗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✨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hibbahk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besties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janvi26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 🤍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jvdyfu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╚═══*.·☽✧ ✦ ✧☾·.*═══╝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64E3D-0778-BE9D-0726-84F9960D9A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55BDA-FB92-2371-1609-C04EBED61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Transfer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2FDCA2-BB00-4649-D443-D263F8E37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79818" y="1371600"/>
            <a:ext cx="7014032" cy="4805363"/>
          </a:xfrm>
        </p:spPr>
        <p:txBody>
          <a:bodyPr>
            <a:normAutofit fontScale="85000" lnSpcReduction="10000"/>
          </a:bodyPr>
          <a:lstStyle/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But: what we care about in this class is </a:t>
            </a:r>
            <a:r>
              <a:rPr lang="en-US" sz="2800" b="0" i="0" u="sng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transfer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 how can you use your knowledge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on new tasks.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won’t ask you </a:t>
            </a:r>
            <a:r>
              <a:rPr lang="en-US" sz="2800" b="0" i="1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exactly</a:t>
            </a: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what’s on the practice quiz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practice quizzes has diminishing returns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programming in real life looks like!</a:t>
            </a:r>
          </a:p>
          <a:p>
            <a:pPr marL="393700">
              <a:lnSpc>
                <a:spcPct val="100000"/>
              </a:lnSpc>
              <a:buSzPts val="2800"/>
            </a:pPr>
            <a:endParaRPr lang="en-US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 yourself hitting a wall with practice (or on work)?</a:t>
            </a:r>
            <a:b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b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sign that you should be doing something different!</a:t>
            </a:r>
            <a:endParaRPr lang="en-US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Advice: reflect on what’s working &amp; talk to someone (office hours, IPL, or your bestie)</a:t>
            </a:r>
            <a:endParaRPr lang="en-US" sz="2800" b="0" i="0" dirty="0">
              <a:solidFill>
                <a:srgbClr val="22222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E61F4-CCCD-FCEA-C87B-0AE82A9C93C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D42C1-56AC-63EE-49FD-B237E58A92EF}"/>
              </a:ext>
            </a:extLst>
          </p:cNvPr>
          <p:cNvSpPr txBox="1"/>
          <p:nvPr/>
        </p:nvSpPr>
        <p:spPr>
          <a:xfrm>
            <a:off x="512617" y="1512123"/>
            <a:ext cx="4100946" cy="45243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♪ juliak24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qsun05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ldhar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lukel7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parakhm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♪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meravf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rkorol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samkoro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sbabu23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shay2022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sshan854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vwang2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♪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mxw</a:t>
            </a:r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   ♫ I am so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lonelyyyyyyy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♫</a:t>
            </a:r>
          </a:p>
        </p:txBody>
      </p:sp>
    </p:spTree>
    <p:extLst>
      <p:ext uri="{BB962C8B-B14F-4D97-AF65-F5344CB8AC3E}">
        <p14:creationId xmlns:p14="http://schemas.microsoft.com/office/powerpoint/2010/main" val="237746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9293F7-93F4-4F25-F097-4391E1C42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7434C-0713-7823-7FBB-BF750035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&amp; Closing the Loop: In Closing…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CD1F7-E64A-1308-5E4F-3AC532A2F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1600" y="1371600"/>
            <a:ext cx="6172200" cy="4805363"/>
          </a:xfrm>
        </p:spPr>
        <p:txBody>
          <a:bodyPr>
            <a:normAutofit fontScale="92500"/>
          </a:bodyPr>
          <a:lstStyle/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Reading specifications carefully is a skill!</a:t>
            </a:r>
          </a:p>
          <a:p>
            <a:pPr marL="508000" indent="-457200">
              <a:lnSpc>
                <a:spcPct val="100000"/>
              </a:lnSpc>
              <a:buSzPts val="2800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“Fun” fact: Matt has to read specs too…</a:t>
            </a: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Make use of the IPL!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</a:t>
            </a:r>
            <a:r>
              <a:rPr lang="en-US" sz="2800" i="1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just</a:t>
            </a: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homework help!</a:t>
            </a:r>
          </a:p>
          <a:p>
            <a:pPr marL="393700">
              <a:lnSpc>
                <a:spcPct val="100000"/>
              </a:lnSpc>
              <a:buSzPts val="2800"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times are busier than others … plan for this!</a:t>
            </a:r>
          </a:p>
          <a:p>
            <a:pPr marL="50800" indent="0">
              <a:lnSpc>
                <a:spcPct val="100000"/>
              </a:lnSpc>
              <a:buSzPts val="2800"/>
              <a:buNone/>
            </a:pPr>
            <a:endParaRPr lang="en-US" sz="2800" dirty="0">
              <a:solidFill>
                <a:srgbClr val="22222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0800" indent="0">
              <a:lnSpc>
                <a:spcPct val="100000"/>
              </a:lnSpc>
              <a:buSzPts val="2800"/>
              <a:buNone/>
            </a:pPr>
            <a:r>
              <a:rPr lang="en-US" sz="2800" dirty="0">
                <a:solidFill>
                  <a:srgbClr val="22222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finally, please keep giving us feedback!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10137-3946-93D5-837D-8842C8484C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C2F8-6271-A3F6-8E2B-C2541E349424}"/>
              </a:ext>
            </a:extLst>
          </p:cNvPr>
          <p:cNvSpPr txBox="1"/>
          <p:nvPr/>
        </p:nvSpPr>
        <p:spPr>
          <a:xfrm>
            <a:off x="623454" y="1927621"/>
            <a:ext cx="4281056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|- 🩷 -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swofferh's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 - 🩷 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|-=-=-=-=-=-=-=-=-=-=-=-=-=-=-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|~~🧁 gbuck21-haleyc22-macy16-mnats-mxw-nwang913-gumball 🧁~~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|- 💔 -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hibbahk's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 - 💔 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|-=-=-=-=-=-=-=-=-=-=-=-=-=-=-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|~~🍎 janvi26-jvdyfu 🍎~~</a:t>
            </a: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|- 💚 - </a:t>
            </a:r>
            <a:r>
              <a:rPr lang="en-US" sz="1800" dirty="0" err="1">
                <a:latin typeface="Consolas" panose="020B0609020204030204" pitchFamily="49" charset="0"/>
                <a:cs typeface="Consolas" panose="020B0609020204030204" pitchFamily="49" charset="0"/>
              </a:rPr>
              <a:t>mxw's</a:t>
            </a:r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 friends - 💚 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|-=-=-=-=-=-=-=-=-=-=-=-=-=-=-</a:t>
            </a:r>
          </a:p>
          <a:p>
            <a:r>
              <a:rPr lang="en-US" sz="1800" dirty="0">
                <a:latin typeface="Consolas" panose="020B0609020204030204" pitchFamily="49" charset="0"/>
                <a:cs typeface="Consolas" panose="020B0609020204030204" pitchFamily="49" charset="0"/>
              </a:rPr>
              <a:t>|~~🥑 no friends LOSER! LLL 🥑~~</a:t>
            </a:r>
          </a:p>
        </p:txBody>
      </p:sp>
    </p:spTree>
    <p:extLst>
      <p:ext uri="{BB962C8B-B14F-4D97-AF65-F5344CB8AC3E}">
        <p14:creationId xmlns:p14="http://schemas.microsoft.com/office/powerpoint/2010/main" val="300239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54CD8-647A-C436-2D40-FFCEC34D5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last C2 Extension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8559AE-5899-E3E5-13C0-5E750D3BA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E13902-8EA0-C62F-AB3E-4B0606CA0A2E}"/>
              </a:ext>
            </a:extLst>
          </p:cNvPr>
          <p:cNvSpPr txBox="1"/>
          <p:nvPr/>
        </p:nvSpPr>
        <p:spPr>
          <a:xfrm>
            <a:off x="429491" y="1512123"/>
            <a:ext cx="11364359" cy="50167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𝔚𝔥𝔢𝔫 𝔴𝔞𝔯 𝔦𝔫𝔢𝔳𝔦𝔱𝔞𝔟𝔩𝔶 𝔠𝔞𝔪𝔢 𝔱𝔬 𝔱𝔥𝔢 𝔨𝔦𝔫𝔤𝔡𝔬𝔪 𝔬𝔣 𝔎𝔞𝔫𝔢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ℌ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𝔞𝔩𝔩,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𝔎𝔦𝔫𝔤 𝔐𝔞𝔱𝔱 𝔞𝔰𝔰𝔢𝔪𝔟𝔩𝔢𝔡 𝔱𝔥𝔢 𝔪𝔬𝔰𝔱 𝔣𝔬𝔯𝔪𝔦𝔡𝔞𝔟𝔩𝔢 𝔞𝔯𝔪𝔶 𝔨𝔫𝔬𝔴𝔫 𝔱𝔬 𝔪𝔞𝔫𝔨𝔦𝔫𝔡.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𝔏𝔢𝔡 𝔟𝔶 5 𝔬𝔣 𝔥𝔦𝔰 𝔪𝔬𝔰𝔱 𝔠𝔲𝔫𝔫𝔦𝔫𝔤 𝔤𝔢𝔫𝔢𝔯𝔞𝔩𝔰, 𝔥𝔦𝔰 𝔟𝔯𝔞𝔳𝔢 𝔰𝔬𝔩𝔡𝔦𝔢𝔯𝔰 𝔪𝔞𝔯𝔠𝔥𝔢𝔡 𝔦𝔫𝔱𝔬 𝔟𝔞𝔱𝔱𝔩𝔢.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𝔉𝔯𝔬𝔪 𝔱𝔥𝔢 𝔪𝔞𝔰𝔰𝔢𝔰 𝔬𝔣 𝔥𝔦𝔰 𝔞𝔯𝔪𝔶, 𝔞 𝔳𝔬𝔦𝔠𝔢 𝔯𝔞𝔫𝔤 𝔬𝔲𝔱 -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𝔞𝔫𝔫𝔬𝔲𝔫𝔠𝔦𝔫𝔤 𝔱𝔥𝔢 𝔞𝔯𝔯𝔦𝔳𝔞𝔩 𝔬𝔣 𝔥𝔦𝔰 𝔤𝔢𝔫𝔢𝔯𝔞𝔩𝔰 𝔞𝔫𝔡 𝔱𝔥𝔢𝔦𝔯 𝔪𝔬𝔰𝔱 𝔡𝔦𝔰𝔱𝔦𝔫𝔤𝔲𝔦𝔰𝔢𝔡 𝔰𝔬𝔩𝔡𝔦𝔢𝔯𝔰: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✠ 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swofferh's</a:t>
            </a: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 loyal soldiers ✠</a:t>
            </a:r>
          </a:p>
          <a:p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⚔️gbuck21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⚔️haleyc22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⚔️macy16</a:t>
            </a: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⚔️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mnats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⚔️</a:t>
            </a:r>
            <a:r>
              <a:rPr lang="en-US" sz="2000" dirty="0" err="1">
                <a:latin typeface="Consolas" panose="020B0609020204030204" pitchFamily="49" charset="0"/>
                <a:cs typeface="Consolas" panose="020B0609020204030204" pitchFamily="49" charset="0"/>
              </a:rPr>
              <a:t>mxw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⚔️nwang913</a:t>
            </a:r>
          </a:p>
        </p:txBody>
      </p:sp>
    </p:spTree>
    <p:extLst>
      <p:ext uri="{BB962C8B-B14F-4D97-AF65-F5344CB8AC3E}">
        <p14:creationId xmlns:p14="http://schemas.microsoft.com/office/powerpoint/2010/main" val="929699283"/>
      </p:ext>
    </p:extLst>
  </p:cSld>
  <p:clrMapOvr>
    <a:masterClrMapping/>
  </p:clrMapOvr>
</p:sld>
</file>

<file path=ppt/theme/theme1.xml><?xml version="1.0" encoding="utf-8"?>
<a:theme xmlns:a="http://schemas.openxmlformats.org/drawingml/2006/main" name="CSE 12X (adopted from CSE 373)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SE 373 Summer 2020">
  <a:themeElements>
    <a:clrScheme name="CSE 373 Summer 2020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8931</TotalTime>
  <Words>1108</Words>
  <Application>Microsoft Macintosh PowerPoint</Application>
  <PresentationFormat>Widescreen</PresentationFormat>
  <Paragraphs>209</Paragraphs>
  <Slides>14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Calibri</vt:lpstr>
      <vt:lpstr>Montserrat SemiBold</vt:lpstr>
      <vt:lpstr>Montserrat ExtraBold</vt:lpstr>
      <vt:lpstr>Arial</vt:lpstr>
      <vt:lpstr>Consolas</vt:lpstr>
      <vt:lpstr>Montserrat</vt:lpstr>
      <vt:lpstr>CSE 12X (adopted from CSE 373)</vt:lpstr>
      <vt:lpstr>Putting It All Together</vt:lpstr>
      <vt:lpstr>Announcements, Reminders</vt:lpstr>
      <vt:lpstr>Quiz Tips</vt:lpstr>
      <vt:lpstr>Feedback &amp; Closing the Loop: The Good</vt:lpstr>
      <vt:lpstr>Feedback &amp; Closing the Loop: Suggestions</vt:lpstr>
      <vt:lpstr>Feedback &amp; Closing the Loop: Practice</vt:lpstr>
      <vt:lpstr>Feedback &amp; Closing the Loop: Transfer</vt:lpstr>
      <vt:lpstr>Feedback &amp; Closing the Loop: In Closing…</vt:lpstr>
      <vt:lpstr>One last C2 Extension</vt:lpstr>
      <vt:lpstr>Think Pair Share: wrapped (think)</vt:lpstr>
      <vt:lpstr>Think Pair Share: wrapped (pair)</vt:lpstr>
      <vt:lpstr>Reminder (again): Fencepost Pattern</vt:lpstr>
      <vt:lpstr>Fencepost Pattern … for User Input?</vt:lpstr>
      <vt:lpstr>Announcements, Reminders (again)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cp:lastModifiedBy>Matthew Wang</cp:lastModifiedBy>
  <cp:revision>468</cp:revision>
  <dcterms:modified xsi:type="dcterms:W3CDTF">2025-02-19T20:01:16Z</dcterms:modified>
</cp:coreProperties>
</file>