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handoutMasterIdLst>
    <p:handoutMasterId r:id="rId13"/>
  </p:handoutMasterIdLst>
  <p:sldIdLst>
    <p:sldId id="256" r:id="rId2"/>
    <p:sldId id="356" r:id="rId3"/>
    <p:sldId id="467" r:id="rId4"/>
    <p:sldId id="472" r:id="rId5"/>
    <p:sldId id="473" r:id="rId6"/>
    <p:sldId id="471" r:id="rId7"/>
    <p:sldId id="475" r:id="rId8"/>
    <p:sldId id="462" r:id="rId9"/>
    <p:sldId id="463" r:id="rId10"/>
    <p:sldId id="474" r:id="rId11"/>
  </p:sldIdLst>
  <p:sldSz cx="12192000" cy="6858000"/>
  <p:notesSz cx="6858000" cy="9144000"/>
  <p:embeddedFontLst>
    <p:embeddedFont>
      <p:font typeface="Consolas" panose="020B0609020204030204" pitchFamily="49" charset="0"/>
      <p:regular r:id="rId14"/>
      <p:bold r:id="rId15"/>
      <p:italic r:id="rId16"/>
      <p:boldItalic r:id="rId17"/>
    </p:embeddedFont>
    <p:embeddedFont>
      <p:font typeface="Montserrat" pitchFamily="2" charset="77"/>
      <p:regular r:id="rId18"/>
      <p:bold r:id="rId19"/>
      <p:italic r:id="rId20"/>
      <p:boldItalic r:id="rId21"/>
    </p:embeddedFont>
    <p:embeddedFont>
      <p:font typeface="Montserrat ExtraBold" panose="020F0502020204030204" pitchFamily="34" charset="0"/>
      <p:bold r:id="rId22"/>
      <p:italic r:id="rId23"/>
      <p:boldItalic r:id="rId24"/>
    </p:embeddedFont>
    <p:embeddedFont>
      <p:font typeface="Montserrat SemiBold"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FFD"/>
    <a:srgbClr val="F7D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66"/>
    <p:restoredTop sz="95058"/>
  </p:normalViewPr>
  <p:slideViewPr>
    <p:cSldViewPr snapToGrid="0">
      <p:cViewPr varScale="1">
        <p:scale>
          <a:sx n="87" d="100"/>
          <a:sy n="87" d="100"/>
        </p:scale>
        <p:origin x="224" y="7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2/11/25</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2025</a:t>
            </a:r>
            <a:endParaRPr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714463" y="1251642"/>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452793" y="4340405"/>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227293" y="562476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
        <p:nvSpPr>
          <p:cNvPr id="2" name="Google Shape;18;p29">
            <a:extLst>
              <a:ext uri="{FF2B5EF4-FFF2-40B4-BE49-F238E27FC236}">
                <a16:creationId xmlns:a16="http://schemas.microsoft.com/office/drawing/2014/main" id="{7D825809-4F34-9CD1-1512-EC3206B7AAC4}"/>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2025</a:t>
            </a:r>
            <a:endParaRPr b="0" i="0" dirty="0">
              <a:latin typeface="Calibri" panose="020F0502020204030204" pitchFamily="34" charset="0"/>
              <a:cs typeface="Calibri" panose="020F0502020204030204" pitchFamily="34" charset="0"/>
            </a:endParaRPr>
          </a:p>
        </p:txBody>
      </p:sp>
      <p:sp>
        <p:nvSpPr>
          <p:cNvPr id="4" name="Google Shape;18;p29">
            <a:extLst>
              <a:ext uri="{FF2B5EF4-FFF2-40B4-BE49-F238E27FC236}">
                <a16:creationId xmlns:a16="http://schemas.microsoft.com/office/drawing/2014/main" id="{24C61135-7B38-8BCF-9B51-DF09A3435EA3}"/>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cSld name="Pracitce: Think">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userDrawn="1"/>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2025</a:t>
            </a:r>
            <a:endParaRPr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pic>
        <p:nvPicPr>
          <p:cNvPr id="4" name="Picture 3" descr="Ask questions on sli.do with code #cse121">
            <a:extLst>
              <a:ext uri="{FF2B5EF4-FFF2-40B4-BE49-F238E27FC236}">
                <a16:creationId xmlns:a16="http://schemas.microsoft.com/office/drawing/2014/main" id="{3265032C-37A3-CA53-2FB9-11CD55C658BC}"/>
              </a:ext>
            </a:extLst>
          </p:cNvPr>
          <p:cNvPicPr>
            <a:picLocks noChangeAspect="1"/>
          </p:cNvPicPr>
          <p:nvPr userDrawn="1"/>
        </p:nvPicPr>
        <p:blipFill>
          <a:blip r:embed="rId4"/>
          <a:stretch>
            <a:fillRect/>
          </a:stretch>
        </p:blipFill>
        <p:spPr>
          <a:xfrm>
            <a:off x="7185052" y="229554"/>
            <a:ext cx="713377" cy="713377"/>
          </a:xfrm>
          <a:prstGeom prst="rect">
            <a:avLst/>
          </a:prstGeom>
        </p:spPr>
      </p:pic>
      <p:sp>
        <p:nvSpPr>
          <p:cNvPr id="5" name="Google Shape;18;p29">
            <a:extLst>
              <a:ext uri="{FF2B5EF4-FFF2-40B4-BE49-F238E27FC236}">
                <a16:creationId xmlns:a16="http://schemas.microsoft.com/office/drawing/2014/main" id="{9070F9C2-B870-2614-22F6-5B359D0FAAC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ti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2025</a:t>
            </a:r>
            <a:endParaRPr b="0" i="0" dirty="0">
              <a:latin typeface="Calibri" panose="020F0502020204030204" pitchFamily="34" charset="0"/>
              <a:cs typeface="Calibri" panose="020F0502020204030204" pitchFamily="34" charset="0"/>
            </a:endParaRPr>
          </a:p>
        </p:txBody>
      </p:sp>
      <p:pic>
        <p:nvPicPr>
          <p:cNvPr id="4" name="Picture 3" descr="Ask questions on sli.do with code #cse121">
            <a:extLst>
              <a:ext uri="{FF2B5EF4-FFF2-40B4-BE49-F238E27FC236}">
                <a16:creationId xmlns:a16="http://schemas.microsoft.com/office/drawing/2014/main" id="{44CCA976-FD66-DF64-0176-AD6ABF018C24}"/>
              </a:ext>
            </a:extLst>
          </p:cNvPr>
          <p:cNvPicPr>
            <a:picLocks noChangeAspect="1"/>
          </p:cNvPicPr>
          <p:nvPr userDrawn="1"/>
        </p:nvPicPr>
        <p:blipFill>
          <a:blip r:embed="rId4"/>
          <a:stretch>
            <a:fillRect/>
          </a:stretch>
        </p:blipFill>
        <p:spPr>
          <a:xfrm>
            <a:off x="7185052" y="229554"/>
            <a:ext cx="713377" cy="713377"/>
          </a:xfrm>
          <a:prstGeom prst="rect">
            <a:avLst/>
          </a:prstGeom>
        </p:spPr>
      </p:pic>
      <p:sp>
        <p:nvSpPr>
          <p:cNvPr id="6" name="Google Shape;18;p29">
            <a:extLst>
              <a:ext uri="{FF2B5EF4-FFF2-40B4-BE49-F238E27FC236}">
                <a16:creationId xmlns:a16="http://schemas.microsoft.com/office/drawing/2014/main" id="{88A6F892-3D1E-D87B-59E8-BBE2E7851788}"/>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369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6">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2025</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EEB82BF6-AB8F-F006-C100-4F47F8E98D88}"/>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PC8Sc6Bw0OeDGjtO7eRSO?si=3ff60d4963524fb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idx="4294967295"/>
          </p:nvPr>
        </p:nvSpPr>
        <p:spPr>
          <a:xfrm>
            <a:off x="305332" y="4125093"/>
            <a:ext cx="6212927" cy="195478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0F0F0"/>
              </a:buClr>
              <a:buSzPts val="6000"/>
              <a:buFont typeface="Montserrat SemiBold"/>
              <a:buNone/>
            </a:pPr>
            <a:r>
              <a:rPr lang="en-US" sz="3600" b="0" dirty="0">
                <a:solidFill>
                  <a:srgbClr val="F0F0F0"/>
                </a:solidFill>
                <a:latin typeface="Montserrat SemiBold"/>
                <a:ea typeface="Montserrat SemiBold"/>
                <a:cs typeface="Montserrat SemiBold"/>
                <a:sym typeface="Montserrat SemiBold"/>
              </a:rPr>
              <a:t>While Loops</a:t>
            </a:r>
            <a:endParaRPr sz="3600" dirty="0"/>
          </a:p>
        </p:txBody>
      </p:sp>
      <p:sp>
        <p:nvSpPr>
          <p:cNvPr id="92" name="Google Shape;92;p1"/>
          <p:cNvSpPr txBox="1"/>
          <p:nvPr/>
        </p:nvSpPr>
        <p:spPr>
          <a:xfrm>
            <a:off x="7148324" y="1757979"/>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a:t>
            </a:r>
            <a:r>
              <a:rPr lang="en-US" sz="2200" b="1" i="1" u="none" strike="noStrike" cap="none" dirty="0" err="1">
                <a:solidFill>
                  <a:srgbClr val="404040"/>
                </a:solidFill>
                <a:latin typeface="Calibri"/>
                <a:ea typeface="Calibri"/>
                <a:cs typeface="Calibri"/>
                <a:sym typeface="Calibri"/>
              </a:rPr>
              <a:t>neighbours</a:t>
            </a:r>
            <a:r>
              <a:rPr lang="en-US" sz="2200" b="1" i="1" u="none" strike="noStrike" cap="none" dirty="0">
                <a:solidFill>
                  <a:srgbClr val="404040"/>
                </a:solidFill>
                <a:latin typeface="Calibri"/>
                <a:ea typeface="Calibri"/>
                <a:cs typeface="Calibri"/>
                <a:sym typeface="Calibri"/>
              </a:rPr>
              <a:t>:</a:t>
            </a:r>
            <a:endParaRPr lang="en-US" dirty="0">
              <a:latin typeface="Calibri" panose="020F0502020204030204" pitchFamily="34" charset="0"/>
              <a:ea typeface="Calibri"/>
              <a:cs typeface="Calibri" panose="020F0502020204030204" pitchFamily="34" charset="0"/>
            </a:endParaRPr>
          </a:p>
          <a:p>
            <a:pPr marL="0" marR="0" lvl="0" indent="0" algn="ctr" rtl="0">
              <a:lnSpc>
                <a:spcPct val="100000"/>
              </a:lnSpc>
              <a:spcBef>
                <a:spcPts val="0"/>
              </a:spcBef>
              <a:spcAft>
                <a:spcPts val="0"/>
              </a:spcAft>
              <a:buClr>
                <a:srgbClr val="404040"/>
              </a:buClr>
              <a:buSzPts val="2200"/>
              <a:buFont typeface="Calibri"/>
              <a:buNone/>
            </a:pPr>
            <a:br>
              <a:rPr lang="en-US" sz="2200" b="0" i="1" u="none" strike="noStrike" cap="none" dirty="0">
                <a:solidFill>
                  <a:srgbClr val="404040"/>
                </a:solidFill>
                <a:latin typeface="Calibri"/>
                <a:ea typeface="Calibri"/>
                <a:cs typeface="Calibri"/>
                <a:sym typeface="Calibri"/>
              </a:rPr>
            </a:br>
            <a:br>
              <a:rPr lang="en-US" sz="2200" b="0" i="1" u="none" strike="noStrike" cap="none" dirty="0">
                <a:solidFill>
                  <a:srgbClr val="404040"/>
                </a:solidFill>
                <a:latin typeface="Calibri"/>
                <a:ea typeface="Calibri"/>
                <a:cs typeface="Calibri"/>
                <a:sym typeface="Calibri"/>
              </a:rPr>
            </a:br>
            <a:r>
              <a:rPr lang="en-US" sz="2200" b="0" i="1" u="none" strike="noStrike" cap="none" dirty="0">
                <a:solidFill>
                  <a:srgbClr val="404040"/>
                </a:solidFill>
                <a:latin typeface="Calibri"/>
                <a:ea typeface="Calibri"/>
                <a:cs typeface="Calibri"/>
                <a:sym typeface="Calibri"/>
              </a:rPr>
              <a:t>What’s your </a:t>
            </a:r>
            <a:r>
              <a:rPr lang="en-US" sz="2200" b="0" i="1" u="none" strike="noStrike" cap="none" dirty="0" err="1">
                <a:solidFill>
                  <a:srgbClr val="404040"/>
                </a:solidFill>
                <a:latin typeface="Calibri"/>
                <a:ea typeface="Calibri"/>
                <a:cs typeface="Calibri"/>
                <a:sym typeface="Calibri"/>
              </a:rPr>
              <a:t>favourite</a:t>
            </a:r>
            <a:r>
              <a:rPr lang="en-US" sz="2200" b="0" i="1" u="none" strike="noStrike" cap="none" dirty="0">
                <a:solidFill>
                  <a:srgbClr val="404040"/>
                </a:solidFill>
                <a:latin typeface="Calibri"/>
                <a:ea typeface="Calibri"/>
                <a:cs typeface="Calibri"/>
                <a:sym typeface="Calibri"/>
              </a:rPr>
              <a:t> spot </a:t>
            </a:r>
            <a:br>
              <a:rPr lang="en-US" sz="2200" b="0" i="1" u="none" strike="noStrike" cap="none" dirty="0">
                <a:solidFill>
                  <a:srgbClr val="404040"/>
                </a:solidFill>
                <a:latin typeface="Calibri"/>
                <a:ea typeface="Calibri"/>
                <a:cs typeface="Calibri"/>
                <a:sym typeface="Calibri"/>
              </a:rPr>
            </a:br>
            <a:r>
              <a:rPr lang="en-US" sz="2200" b="0" i="1" u="none" strike="noStrike" cap="none" dirty="0">
                <a:solidFill>
                  <a:srgbClr val="404040"/>
                </a:solidFill>
                <a:latin typeface="Calibri"/>
                <a:ea typeface="Calibri"/>
                <a:cs typeface="Calibri"/>
                <a:sym typeface="Calibri"/>
              </a:rPr>
              <a:t>on the </a:t>
            </a:r>
            <a:r>
              <a:rPr lang="en-US" sz="2200" b="0" i="1" u="none" strike="noStrike" cap="none" dirty="0" err="1">
                <a:solidFill>
                  <a:srgbClr val="404040"/>
                </a:solidFill>
                <a:latin typeface="Calibri"/>
                <a:ea typeface="Calibri"/>
                <a:cs typeface="Calibri"/>
                <a:sym typeface="Calibri"/>
              </a:rPr>
              <a:t>ave</a:t>
            </a:r>
            <a:r>
              <a:rPr lang="en-US" sz="2200" b="0" i="1" u="none" strike="noStrike" cap="none" dirty="0">
                <a:solidFill>
                  <a:srgbClr val="404040"/>
                </a:solidFill>
                <a:latin typeface="Calibri"/>
                <a:ea typeface="Calibri"/>
                <a:cs typeface="Calibri"/>
                <a:sym typeface="Calibri"/>
              </a:rPr>
              <a:t>?</a:t>
            </a:r>
            <a:endParaRPr lang="en-US" dirty="0">
              <a:latin typeface="Calibri" panose="020F0502020204030204" pitchFamily="34" charset="0"/>
              <a:cs typeface="Calibri" panose="020F0502020204030204" pitchFamily="34"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5" name="Google Shape;95;p1"/>
          <p:cNvSpPr txBox="1"/>
          <p:nvPr/>
        </p:nvSpPr>
        <p:spPr>
          <a:xfrm>
            <a:off x="7281076" y="3842619"/>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rPr>
              <a:t>121 25wi lecture playlist </a:t>
            </a:r>
            <a:r>
              <a:rPr lang="en-US" sz="2200" u="sng" dirty="0">
                <a:solidFill>
                  <a:srgbClr val="0563C1"/>
                </a:solidFill>
                <a:latin typeface="Calibri"/>
                <a:ea typeface="Calibri"/>
                <a:cs typeface="Calibri"/>
                <a:sym typeface="Calibri"/>
              </a:rPr>
              <a:t>❄️</a:t>
            </a:r>
            <a:endParaRPr dirty="0">
              <a:solidFill>
                <a:srgbClr val="0563C1"/>
              </a:solidFill>
              <a:latin typeface="Calibri" panose="020F0502020204030204" pitchFamily="34" charset="0"/>
              <a:cs typeface="Calibri" panose="020F0502020204030204" pitchFamily="34" charset="0"/>
            </a:endParaRPr>
          </a:p>
        </p:txBody>
      </p:sp>
      <p:sp>
        <p:nvSpPr>
          <p:cNvPr id="96" name="Google Shape;96;p1"/>
          <p:cNvSpPr txBox="1"/>
          <p:nvPr/>
        </p:nvSpPr>
        <p:spPr>
          <a:xfrm>
            <a:off x="6996450"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a:t>
            </a:r>
            <a:endParaRPr sz="1200" dirty="0">
              <a:solidFill>
                <a:schemeClr val="lt2"/>
              </a:solidFill>
              <a:latin typeface="Montserrat ExtraBold"/>
              <a:ea typeface="Montserrat ExtraBold"/>
              <a:cs typeface="Montserrat ExtraBold"/>
              <a:sym typeface="Montserrat ExtraBold"/>
            </a:endParaRPr>
          </a:p>
        </p:txBody>
      </p:sp>
      <p:sp>
        <p:nvSpPr>
          <p:cNvPr id="97" name="Google Shape;97;p1"/>
          <p:cNvSpPr txBox="1"/>
          <p:nvPr/>
        </p:nvSpPr>
        <p:spPr>
          <a:xfrm>
            <a:off x="6996450"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98" name="Google Shape;98;p1"/>
          <p:cNvSpPr txBox="1"/>
          <p:nvPr/>
        </p:nvSpPr>
        <p:spPr>
          <a:xfrm>
            <a:off x="8149349"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2"/>
                </a:solidFill>
                <a:latin typeface="Montserrat SemiBold"/>
                <a:ea typeface="Montserrat SemiBold"/>
                <a:cs typeface="Montserrat SemiBold"/>
                <a:sym typeface="Montserrat SemiBold"/>
              </a:rPr>
              <a:t>Matt Wang</a:t>
            </a:r>
            <a:endParaRPr sz="1200" dirty="0">
              <a:solidFill>
                <a:schemeClr val="lt2"/>
              </a:solidFill>
              <a:latin typeface="Montserrat SemiBold"/>
              <a:ea typeface="Montserrat SemiBold"/>
              <a:cs typeface="Montserrat SemiBold"/>
              <a:sym typeface="Montserrat SemiBold"/>
            </a:endParaRPr>
          </a:p>
        </p:txBody>
      </p:sp>
      <p:sp>
        <p:nvSpPr>
          <p:cNvPr id="5" name="Google Shape;23;p29">
            <a:extLst>
              <a:ext uri="{FF2B5EF4-FFF2-40B4-BE49-F238E27FC236}">
                <a16:creationId xmlns:a16="http://schemas.microsoft.com/office/drawing/2014/main" id="{C5E7BACA-EC1A-F75A-8907-C34CAD2EE0F4}"/>
              </a:ext>
            </a:extLst>
          </p:cNvPr>
          <p:cNvSpPr txBox="1"/>
          <p:nvPr/>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a:t>
            </a:r>
            <a:r>
              <a:rPr lang="en-US" sz="1600" dirty="0">
                <a:solidFill>
                  <a:srgbClr val="FFFFFF"/>
                </a:solidFill>
                <a:latin typeface="Montserrat"/>
                <a:ea typeface="Montserrat"/>
                <a:cs typeface="Montserrat"/>
                <a:sym typeface="Montserrat"/>
              </a:rPr>
              <a:t>10</a:t>
            </a:r>
            <a:endParaRPr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4113007-A212-7457-B354-3666E5BFC8B7}"/>
              </a:ext>
            </a:extLst>
          </p:cNvPr>
          <p:cNvSpPr txBox="1"/>
          <p:nvPr/>
        </p:nvSpPr>
        <p:spPr>
          <a:xfrm>
            <a:off x="8149349" y="4613689"/>
            <a:ext cx="3556009" cy="1615827"/>
          </a:xfrm>
          <a:prstGeom prst="rect">
            <a:avLst/>
          </a:prstGeom>
          <a:noFill/>
        </p:spPr>
        <p:txBody>
          <a:bodyPr wrap="square" rtlCol="0">
            <a:spAutoFit/>
          </a:bodyPr>
          <a:lstStyle/>
          <a:p>
            <a:pPr marR="0" algn="l" rtl="0" fontAlgn="t">
              <a:lnSpc>
                <a:spcPct val="150000"/>
              </a:lnSpc>
            </a:pPr>
            <a:r>
              <a:rPr lang="en-US" sz="1100" b="0" i="0" u="none" strike="noStrike" dirty="0">
                <a:solidFill>
                  <a:srgbClr val="000000"/>
                </a:solidFill>
                <a:effectLst/>
                <a:latin typeface="Montserrat" pitchFamily="2" charset="77"/>
              </a:rPr>
              <a:t>Ailsa</a:t>
            </a:r>
            <a:r>
              <a:rPr lang="en-US" sz="1100" dirty="0">
                <a:latin typeface="Montserrat" pitchFamily="2" charset="77"/>
              </a:rPr>
              <a:t>            </a:t>
            </a:r>
            <a:r>
              <a:rPr lang="en-US" sz="1100" b="0" i="0" u="none" strike="noStrike" dirty="0">
                <a:solidFill>
                  <a:srgbClr val="000000"/>
                </a:solidFill>
                <a:effectLst/>
                <a:latin typeface="Montserrat" pitchFamily="2" charset="77"/>
              </a:rPr>
              <a:t>Alice</a:t>
            </a:r>
            <a:r>
              <a:rPr lang="en-US" sz="1100" dirty="0">
                <a:latin typeface="Montserrat" pitchFamily="2" charset="77"/>
              </a:rPr>
              <a:t>               </a:t>
            </a:r>
            <a:r>
              <a:rPr lang="en-US" sz="1100" b="0" i="0" u="none" strike="noStrike" dirty="0">
                <a:solidFill>
                  <a:srgbClr val="000000"/>
                </a:solidFill>
                <a:effectLst/>
                <a:latin typeface="Montserrat" pitchFamily="2" charset="77"/>
              </a:rPr>
              <a:t>Chloë</a:t>
            </a:r>
            <a:r>
              <a:rPr lang="en-US" sz="1100" dirty="0">
                <a:latin typeface="Montserrat" pitchFamily="2" charset="77"/>
              </a:rPr>
              <a:t>             </a:t>
            </a:r>
            <a:r>
              <a:rPr lang="en-US" sz="1100" b="0" i="0" u="none" strike="noStrike" dirty="0">
                <a:solidFill>
                  <a:srgbClr val="000000"/>
                </a:solidFill>
                <a:effectLst/>
                <a:latin typeface="Montserrat" pitchFamily="2" charset="77"/>
              </a:rPr>
              <a:t>Christopher</a:t>
            </a:r>
            <a:endParaRPr lang="en-US" sz="1100" b="0" i="0" u="none" strike="noStrike" dirty="0">
              <a:effectLst/>
              <a:latin typeface="Montserrat" pitchFamily="2" charset="77"/>
            </a:endParaRPr>
          </a:p>
          <a:p>
            <a:pPr marR="0" algn="l" rtl="0" fontAlgn="t">
              <a:lnSpc>
                <a:spcPct val="150000"/>
              </a:lnSpc>
            </a:pPr>
            <a:r>
              <a:rPr lang="en-US" sz="1100" b="0" i="0" u="none" strike="noStrike" dirty="0">
                <a:solidFill>
                  <a:srgbClr val="000000"/>
                </a:solidFill>
                <a:effectLst/>
                <a:latin typeface="Montserrat" pitchFamily="2" charset="77"/>
              </a:rPr>
              <a:t>Ethan</a:t>
            </a:r>
            <a:r>
              <a:rPr lang="en-US" sz="1100" dirty="0">
                <a:latin typeface="Montserrat" pitchFamily="2" charset="77"/>
              </a:rPr>
              <a:t>         </a:t>
            </a:r>
            <a:r>
              <a:rPr lang="en-US" sz="1100" b="0" i="0" u="none" strike="noStrike" dirty="0">
                <a:solidFill>
                  <a:srgbClr val="000000"/>
                </a:solidFill>
                <a:effectLst/>
                <a:latin typeface="Montserrat" pitchFamily="2" charset="77"/>
              </a:rPr>
              <a:t>Hanna</a:t>
            </a:r>
            <a:r>
              <a:rPr lang="en-US" sz="1100" dirty="0">
                <a:latin typeface="Montserrat" pitchFamily="2" charset="77"/>
              </a:rPr>
              <a:t>            </a:t>
            </a:r>
            <a:r>
              <a:rPr lang="en-US" sz="1100" b="0" i="0" u="none" strike="noStrike" dirty="0">
                <a:solidFill>
                  <a:srgbClr val="000000"/>
                </a:solidFill>
                <a:effectLst/>
                <a:latin typeface="Montserrat" pitchFamily="2" charset="77"/>
              </a:rPr>
              <a:t>Hannah</a:t>
            </a:r>
            <a:r>
              <a:rPr lang="en-US" sz="1100" dirty="0">
                <a:latin typeface="Montserrat" pitchFamily="2" charset="77"/>
              </a:rPr>
              <a:t>         </a:t>
            </a:r>
            <a:r>
              <a:rPr lang="en-US" sz="1100" b="0" i="0" u="none" strike="noStrike" dirty="0" err="1">
                <a:solidFill>
                  <a:srgbClr val="000000"/>
                </a:solidFill>
                <a:effectLst/>
                <a:latin typeface="Montserrat" pitchFamily="2" charset="77"/>
              </a:rPr>
              <a:t>Hibbah</a:t>
            </a:r>
            <a:endParaRPr lang="en-US" sz="1100" b="0" i="0" u="none" strike="noStrike" dirty="0">
              <a:effectLst/>
              <a:latin typeface="Montserrat" pitchFamily="2" charset="77"/>
            </a:endParaRPr>
          </a:p>
          <a:p>
            <a:pPr marR="0" algn="l" rtl="0" fontAlgn="t">
              <a:lnSpc>
                <a:spcPct val="150000"/>
              </a:lnSpc>
            </a:pPr>
            <a:r>
              <a:rPr lang="en-US" sz="1100" b="0" i="0" u="none" strike="noStrike" dirty="0">
                <a:solidFill>
                  <a:srgbClr val="000000"/>
                </a:solidFill>
                <a:effectLst/>
                <a:latin typeface="Montserrat" pitchFamily="2" charset="77"/>
              </a:rPr>
              <a:t>Janvi</a:t>
            </a:r>
            <a:r>
              <a:rPr lang="en-US" sz="1100" dirty="0">
                <a:latin typeface="Montserrat" pitchFamily="2" charset="77"/>
              </a:rPr>
              <a:t>           </a:t>
            </a:r>
            <a:r>
              <a:rPr lang="en-US" sz="1100" b="0" i="0" u="none" strike="noStrike" dirty="0">
                <a:solidFill>
                  <a:srgbClr val="000000"/>
                </a:solidFill>
                <a:effectLst/>
                <a:latin typeface="Montserrat" pitchFamily="2" charset="77"/>
              </a:rPr>
              <a:t>Judy</a:t>
            </a:r>
            <a:r>
              <a:rPr lang="en-US" sz="1100" dirty="0">
                <a:latin typeface="Montserrat" pitchFamily="2" charset="77"/>
              </a:rPr>
              <a:t>                </a:t>
            </a:r>
            <a:r>
              <a:rPr lang="en-US" sz="1100" b="0" i="0" u="none" strike="noStrike" dirty="0">
                <a:solidFill>
                  <a:srgbClr val="000000"/>
                </a:solidFill>
                <a:effectLst/>
                <a:latin typeface="Montserrat" pitchFamily="2" charset="77"/>
              </a:rPr>
              <a:t>Julia</a:t>
            </a:r>
            <a:r>
              <a:rPr lang="en-US" sz="1100" dirty="0">
                <a:latin typeface="Montserrat" pitchFamily="2" charset="77"/>
              </a:rPr>
              <a:t>               </a:t>
            </a:r>
            <a:r>
              <a:rPr lang="en-US" sz="1100" b="0" i="0" u="none" strike="noStrike" dirty="0">
                <a:solidFill>
                  <a:srgbClr val="000000"/>
                </a:solidFill>
                <a:effectLst/>
                <a:latin typeface="Montserrat" pitchFamily="2" charset="77"/>
              </a:rPr>
              <a:t>Kelsey</a:t>
            </a:r>
            <a:endParaRPr lang="en-US" sz="1100" b="0" i="0" u="none" strike="noStrike" dirty="0">
              <a:effectLst/>
              <a:latin typeface="Montserrat" pitchFamily="2" charset="77"/>
            </a:endParaRPr>
          </a:p>
          <a:p>
            <a:pPr marR="0" algn="l" rtl="0" fontAlgn="t">
              <a:lnSpc>
                <a:spcPct val="150000"/>
              </a:lnSpc>
            </a:pPr>
            <a:r>
              <a:rPr lang="en-US" sz="1100" b="0" i="0" u="none" strike="noStrike" dirty="0">
                <a:solidFill>
                  <a:srgbClr val="000000"/>
                </a:solidFill>
                <a:effectLst/>
                <a:latin typeface="Montserrat" pitchFamily="2" charset="77"/>
              </a:rPr>
              <a:t>Lucas</a:t>
            </a:r>
            <a:r>
              <a:rPr lang="en-US" sz="1100" dirty="0">
                <a:latin typeface="Montserrat" pitchFamily="2" charset="77"/>
              </a:rPr>
              <a:t>          </a:t>
            </a:r>
            <a:r>
              <a:rPr lang="en-US" sz="1100" b="0" i="0" u="none" strike="noStrike" dirty="0">
                <a:solidFill>
                  <a:srgbClr val="000000"/>
                </a:solidFill>
                <a:effectLst/>
                <a:latin typeface="Montserrat" pitchFamily="2" charset="77"/>
              </a:rPr>
              <a:t>Luke</a:t>
            </a:r>
            <a:r>
              <a:rPr lang="en-US" sz="1100" dirty="0">
                <a:latin typeface="Montserrat" pitchFamily="2" charset="77"/>
              </a:rPr>
              <a:t>               </a:t>
            </a:r>
            <a:r>
              <a:rPr lang="en-US" sz="1100" b="0" i="0" u="none" strike="noStrike" dirty="0">
                <a:solidFill>
                  <a:srgbClr val="000000"/>
                </a:solidFill>
                <a:effectLst/>
                <a:latin typeface="Montserrat" pitchFamily="2" charset="77"/>
              </a:rPr>
              <a:t>Maitreyi</a:t>
            </a:r>
            <a:r>
              <a:rPr lang="en-US" sz="1100" dirty="0">
                <a:latin typeface="Montserrat" pitchFamily="2" charset="77"/>
              </a:rPr>
              <a:t>         </a:t>
            </a:r>
            <a:r>
              <a:rPr lang="en-US" sz="1100" b="0" i="0" u="none" strike="noStrike" dirty="0">
                <a:solidFill>
                  <a:srgbClr val="000000"/>
                </a:solidFill>
                <a:effectLst/>
                <a:latin typeface="Montserrat" pitchFamily="2" charset="77"/>
              </a:rPr>
              <a:t>Merav</a:t>
            </a:r>
            <a:endParaRPr lang="en-US" sz="1100" b="0" i="0" u="none" strike="noStrike" dirty="0">
              <a:effectLst/>
              <a:latin typeface="Montserrat" pitchFamily="2" charset="77"/>
            </a:endParaRPr>
          </a:p>
          <a:p>
            <a:pPr marR="0" algn="l" rtl="0" fontAlgn="t">
              <a:lnSpc>
                <a:spcPct val="150000"/>
              </a:lnSpc>
            </a:pPr>
            <a:r>
              <a:rPr lang="en-US" sz="1100" b="0" i="0" u="none" strike="noStrike" dirty="0" err="1">
                <a:solidFill>
                  <a:srgbClr val="000000"/>
                </a:solidFill>
                <a:effectLst/>
                <a:latin typeface="Montserrat" pitchFamily="2" charset="77"/>
              </a:rPr>
              <a:t>Ruslana</a:t>
            </a:r>
            <a:r>
              <a:rPr lang="en-US" sz="1100" dirty="0">
                <a:latin typeface="Montserrat" pitchFamily="2" charset="77"/>
              </a:rPr>
              <a:t>      </a:t>
            </a:r>
            <a:r>
              <a:rPr lang="en-US" sz="1100" b="0" i="0" u="none" strike="noStrike" dirty="0" err="1">
                <a:solidFill>
                  <a:srgbClr val="000000"/>
                </a:solidFill>
                <a:effectLst/>
                <a:latin typeface="Montserrat" pitchFamily="2" charset="77"/>
              </a:rPr>
              <a:t>Samrutha</a:t>
            </a:r>
            <a:r>
              <a:rPr lang="en-US" sz="1100" dirty="0">
                <a:latin typeface="Montserrat" pitchFamily="2" charset="77"/>
              </a:rPr>
              <a:t>     </a:t>
            </a:r>
            <a:r>
              <a:rPr lang="en-US" sz="1100" b="0" i="0" u="none" strike="noStrike" dirty="0">
                <a:solidFill>
                  <a:srgbClr val="000000"/>
                </a:solidFill>
                <a:effectLst/>
                <a:latin typeface="Montserrat" pitchFamily="2" charset="77"/>
              </a:rPr>
              <a:t>Sam</a:t>
            </a:r>
            <a:r>
              <a:rPr lang="en-US" sz="1100" dirty="0">
                <a:latin typeface="Montserrat" pitchFamily="2" charset="77"/>
              </a:rPr>
              <a:t>                </a:t>
            </a:r>
            <a:r>
              <a:rPr lang="en-US" sz="1100" b="0" i="0" u="none" strike="noStrike" dirty="0">
                <a:solidFill>
                  <a:srgbClr val="000000"/>
                </a:solidFill>
                <a:effectLst/>
                <a:latin typeface="Montserrat" pitchFamily="2" charset="77"/>
              </a:rPr>
              <a:t>Shayna</a:t>
            </a:r>
            <a:r>
              <a:rPr lang="en-US" sz="1100" dirty="0">
                <a:latin typeface="Montserrat" pitchFamily="2" charset="77"/>
              </a:rPr>
              <a:t> </a:t>
            </a:r>
          </a:p>
          <a:p>
            <a:pPr marR="0" algn="l" rtl="0" fontAlgn="t">
              <a:lnSpc>
                <a:spcPct val="150000"/>
              </a:lnSpc>
            </a:pPr>
            <a:r>
              <a:rPr lang="en-US" sz="1100" b="0" i="0" u="none" strike="noStrike" dirty="0">
                <a:solidFill>
                  <a:srgbClr val="000000"/>
                </a:solidFill>
                <a:effectLst/>
                <a:latin typeface="Montserrat" pitchFamily="2" charset="77"/>
              </a:rPr>
              <a:t>Sushma</a:t>
            </a:r>
            <a:r>
              <a:rPr lang="en-US" sz="1100" dirty="0">
                <a:latin typeface="Montserrat" pitchFamily="2" charset="77"/>
              </a:rPr>
              <a:t>      </a:t>
            </a:r>
            <a:r>
              <a:rPr lang="en-US" sz="1100" b="0" i="0" u="none" strike="noStrike" dirty="0">
                <a:solidFill>
                  <a:srgbClr val="000000"/>
                </a:solidFill>
                <a:effectLst/>
                <a:latin typeface="Montserrat" pitchFamily="2" charset="77"/>
              </a:rPr>
              <a:t>Vivian</a:t>
            </a:r>
            <a:endParaRPr lang="en-US" sz="1100" b="0" i="0" u="none" strike="noStrike" dirty="0">
              <a:effectLst/>
              <a:latin typeface="Montserrat" pitchFamily="2" charset="77"/>
            </a:endParaRPr>
          </a:p>
        </p:txBody>
      </p:sp>
      <p:pic>
        <p:nvPicPr>
          <p:cNvPr id="4" name="Picture 3" descr="Ask questions on sli.do with code #cse121">
            <a:extLst>
              <a:ext uri="{FF2B5EF4-FFF2-40B4-BE49-F238E27FC236}">
                <a16:creationId xmlns:a16="http://schemas.microsoft.com/office/drawing/2014/main" id="{C5CC93C7-5FEC-F3B6-9AEC-4F5B25624F08}"/>
              </a:ext>
            </a:extLst>
          </p:cNvPr>
          <p:cNvPicPr>
            <a:picLocks noChangeAspect="1"/>
          </p:cNvPicPr>
          <p:nvPr/>
        </p:nvPicPr>
        <p:blipFill>
          <a:blip r:embed="rId4"/>
          <a:stretch>
            <a:fillRect/>
          </a:stretch>
        </p:blipFill>
        <p:spPr>
          <a:xfrm>
            <a:off x="3033638" y="5538742"/>
            <a:ext cx="1286600" cy="1286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97F6A-020B-F20B-4BEF-E275BC49E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6A37C-F652-C5C3-CE69-660618D85544}"/>
              </a:ext>
            </a:extLst>
          </p:cNvPr>
          <p:cNvSpPr>
            <a:spLocks noGrp="1"/>
          </p:cNvSpPr>
          <p:nvPr>
            <p:ph type="title"/>
          </p:nvPr>
        </p:nvSpPr>
        <p:spPr/>
        <p:txBody>
          <a:bodyPr/>
          <a:lstStyle/>
          <a:p>
            <a:r>
              <a:rPr lang="en-US" dirty="0"/>
              <a:t>Announcements, Reminders (again)</a:t>
            </a:r>
          </a:p>
        </p:txBody>
      </p:sp>
      <p:sp>
        <p:nvSpPr>
          <p:cNvPr id="3" name="Text Placeholder 2">
            <a:extLst>
              <a:ext uri="{FF2B5EF4-FFF2-40B4-BE49-F238E27FC236}">
                <a16:creationId xmlns:a16="http://schemas.microsoft.com/office/drawing/2014/main" id="{81E26F7E-84BA-5747-6237-7DE8E272504C}"/>
              </a:ext>
            </a:extLst>
          </p:cNvPr>
          <p:cNvSpPr>
            <a:spLocks noGrp="1"/>
          </p:cNvSpPr>
          <p:nvPr>
            <p:ph type="body" idx="1"/>
          </p:nvPr>
        </p:nvSpPr>
        <p:spPr>
          <a:xfrm>
            <a:off x="838200" y="1371600"/>
            <a:ext cx="10515600" cy="5268596"/>
          </a:xfrm>
        </p:spPr>
        <p:txBody>
          <a:bodyPr>
            <a:normAutofit/>
          </a:bodyPr>
          <a:lstStyle/>
          <a:p>
            <a:r>
              <a:rPr lang="en-US" dirty="0"/>
              <a:t>C2 due </a:t>
            </a:r>
            <a:r>
              <a:rPr lang="en-US" b="1" dirty="0"/>
              <a:t>Thursday, Feb 13</a:t>
            </a:r>
            <a:r>
              <a:rPr lang="en-US" b="1" baseline="30000" dirty="0"/>
              <a:t>th</a:t>
            </a:r>
            <a:r>
              <a:rPr lang="en-US" b="1" dirty="0"/>
              <a:t> </a:t>
            </a:r>
          </a:p>
          <a:p>
            <a:r>
              <a:rPr lang="en-US" dirty="0"/>
              <a:t>R2 due </a:t>
            </a:r>
            <a:r>
              <a:rPr lang="en-US" b="1" dirty="0"/>
              <a:t>Thursday, Feb 13</a:t>
            </a:r>
            <a:r>
              <a:rPr lang="en-US" b="1" baseline="30000" dirty="0"/>
              <a:t>th</a:t>
            </a:r>
            <a:r>
              <a:rPr lang="en-US" b="1" dirty="0"/>
              <a:t> </a:t>
            </a:r>
          </a:p>
          <a:p>
            <a:pPr lvl="1"/>
            <a:r>
              <a:rPr lang="en-US" dirty="0"/>
              <a:t>note: this is the last time C0 is eligible for resubmission!</a:t>
            </a:r>
          </a:p>
          <a:p>
            <a:r>
              <a:rPr lang="en-US" dirty="0"/>
              <a:t>Quiz reminders:</a:t>
            </a:r>
          </a:p>
          <a:p>
            <a:pPr lvl="1"/>
            <a:r>
              <a:rPr lang="en-US" dirty="0"/>
              <a:t>Quiz 0: tomorrow </a:t>
            </a:r>
            <a:r>
              <a:rPr lang="en-US" b="1" dirty="0"/>
              <a:t>Thursday, Feb 13</a:t>
            </a:r>
            <a:r>
              <a:rPr lang="en-US" b="1" baseline="30000" dirty="0"/>
              <a:t>th</a:t>
            </a:r>
            <a:r>
              <a:rPr lang="en-US" b="1" dirty="0"/>
              <a:t> </a:t>
            </a:r>
          </a:p>
          <a:p>
            <a:pPr lvl="1"/>
            <a:r>
              <a:rPr lang="en-US" dirty="0"/>
              <a:t>Quiz 1: the following </a:t>
            </a:r>
            <a:r>
              <a:rPr lang="en-US" b="1" dirty="0"/>
              <a:t>Thursday, Feb 20</a:t>
            </a:r>
            <a:r>
              <a:rPr lang="en-US" b="1" baseline="30000" dirty="0"/>
              <a:t>th</a:t>
            </a:r>
            <a:r>
              <a:rPr lang="en-US" b="1" dirty="0"/>
              <a:t> </a:t>
            </a:r>
            <a:endParaRPr lang="en-US" dirty="0"/>
          </a:p>
          <a:p>
            <a:pPr lvl="1"/>
            <a:r>
              <a:rPr lang="en-US" dirty="0"/>
              <a:t>sick? </a:t>
            </a:r>
            <a:r>
              <a:rPr lang="en-US" b="1" u="sng" dirty="0"/>
              <a:t>do not come to your quiz.</a:t>
            </a:r>
            <a:r>
              <a:rPr lang="en-US" dirty="0"/>
              <a:t> </a:t>
            </a:r>
            <a:br>
              <a:rPr lang="en-US" dirty="0"/>
            </a:br>
            <a:br>
              <a:rPr lang="en-US" dirty="0"/>
            </a:br>
            <a:r>
              <a:rPr lang="en-US" dirty="0"/>
              <a:t>instead, </a:t>
            </a:r>
            <a:r>
              <a:rPr lang="en-US" b="1" u="sng" dirty="0"/>
              <a:t>email me, </a:t>
            </a:r>
            <a:r>
              <a:rPr lang="en-US" b="1" i="1" u="sng" dirty="0"/>
              <a:t>before</a:t>
            </a:r>
            <a:r>
              <a:rPr lang="en-US" b="1" u="sng" dirty="0"/>
              <a:t> the start of your quiz section.</a:t>
            </a:r>
            <a:endParaRPr lang="en-US" dirty="0"/>
          </a:p>
        </p:txBody>
      </p:sp>
      <p:sp>
        <p:nvSpPr>
          <p:cNvPr id="4" name="Slide Number Placeholder 3">
            <a:extLst>
              <a:ext uri="{FF2B5EF4-FFF2-40B4-BE49-F238E27FC236}">
                <a16:creationId xmlns:a16="http://schemas.microsoft.com/office/drawing/2014/main" id="{B882C7CD-25AB-C2EA-0CEA-630852D598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262641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10515600" cy="5268596"/>
          </a:xfrm>
        </p:spPr>
        <p:txBody>
          <a:bodyPr>
            <a:normAutofit/>
          </a:bodyPr>
          <a:lstStyle/>
          <a:p>
            <a:r>
              <a:rPr lang="en-US" dirty="0"/>
              <a:t>C2 due </a:t>
            </a:r>
            <a:r>
              <a:rPr lang="en-US" b="1" dirty="0"/>
              <a:t>Thursday, Feb 13</a:t>
            </a:r>
            <a:r>
              <a:rPr lang="en-US" b="1" baseline="30000" dirty="0"/>
              <a:t>th</a:t>
            </a:r>
            <a:r>
              <a:rPr lang="en-US" b="1" dirty="0"/>
              <a:t> </a:t>
            </a:r>
          </a:p>
          <a:p>
            <a:r>
              <a:rPr lang="en-US" dirty="0"/>
              <a:t>R2 due </a:t>
            </a:r>
            <a:r>
              <a:rPr lang="en-US" b="1" dirty="0"/>
              <a:t>Thursday, Feb 13</a:t>
            </a:r>
            <a:r>
              <a:rPr lang="en-US" b="1" baseline="30000" dirty="0"/>
              <a:t>th</a:t>
            </a:r>
            <a:r>
              <a:rPr lang="en-US" b="1" dirty="0"/>
              <a:t> </a:t>
            </a:r>
          </a:p>
          <a:p>
            <a:pPr lvl="1"/>
            <a:r>
              <a:rPr lang="en-US" dirty="0"/>
              <a:t>note: this is the last time C0 is eligible for resubmission!</a:t>
            </a:r>
          </a:p>
          <a:p>
            <a:r>
              <a:rPr lang="en-US" dirty="0"/>
              <a:t>Quiz reminders:</a:t>
            </a:r>
          </a:p>
          <a:p>
            <a:pPr lvl="1"/>
            <a:r>
              <a:rPr lang="en-US" dirty="0"/>
              <a:t>Quiz 0: tomorrow </a:t>
            </a:r>
            <a:r>
              <a:rPr lang="en-US" b="1" dirty="0"/>
              <a:t>Thursday, Feb 13</a:t>
            </a:r>
            <a:r>
              <a:rPr lang="en-US" b="1" baseline="30000" dirty="0"/>
              <a:t>th</a:t>
            </a:r>
            <a:r>
              <a:rPr lang="en-US" b="1" dirty="0"/>
              <a:t> </a:t>
            </a:r>
          </a:p>
          <a:p>
            <a:pPr lvl="1"/>
            <a:r>
              <a:rPr lang="en-US" dirty="0"/>
              <a:t>Quiz 1: the following </a:t>
            </a:r>
            <a:r>
              <a:rPr lang="en-US" b="1" dirty="0"/>
              <a:t>Thursday, Feb 20</a:t>
            </a:r>
            <a:r>
              <a:rPr lang="en-US" b="1" baseline="30000" dirty="0"/>
              <a:t>th</a:t>
            </a:r>
            <a:r>
              <a:rPr lang="en-US" b="1" dirty="0"/>
              <a:t> </a:t>
            </a:r>
            <a:endParaRPr lang="en-US" dirty="0"/>
          </a:p>
          <a:p>
            <a:pPr lvl="1"/>
            <a:r>
              <a:rPr lang="en-US" dirty="0"/>
              <a:t>sick? </a:t>
            </a:r>
            <a:r>
              <a:rPr lang="en-US" b="1" u="sng" dirty="0"/>
              <a:t>do not come to your quiz.</a:t>
            </a:r>
            <a:r>
              <a:rPr lang="en-US" dirty="0"/>
              <a:t> </a:t>
            </a:r>
            <a:br>
              <a:rPr lang="en-US" dirty="0"/>
            </a:br>
            <a:br>
              <a:rPr lang="en-US" dirty="0"/>
            </a:br>
            <a:r>
              <a:rPr lang="en-US" dirty="0"/>
              <a:t>instead, </a:t>
            </a:r>
            <a:r>
              <a:rPr lang="en-US" b="1" u="sng" dirty="0"/>
              <a:t>email me, </a:t>
            </a:r>
            <a:r>
              <a:rPr lang="en-US" b="1" i="1" u="sng" dirty="0"/>
              <a:t>before</a:t>
            </a:r>
            <a:r>
              <a:rPr lang="en-US" b="1" u="sng" dirty="0"/>
              <a:t> the start of your quiz section.</a:t>
            </a:r>
            <a:endParaRPr lang="en-US" dirty="0"/>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A5A73-403E-C30A-88A0-EC3D9A348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9"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3220C3DA-D191-29FE-118C-6C7195D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72" y="572975"/>
            <a:ext cx="7258028" cy="56030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791EAB07-5CA9-E4DC-7711-F8B6BBD4EB5E}"/>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11" name="Picture 2" descr="diagram depicting the structure and syntax of a while loop">
            <a:extLst>
              <a:ext uri="{FF2B5EF4-FFF2-40B4-BE49-F238E27FC236}">
                <a16:creationId xmlns:a16="http://schemas.microsoft.com/office/drawing/2014/main" id="{DBD4D0A6-5FE8-CFAE-B4D9-63DF37FA1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85529B-5A7F-2C21-5CA0-32C6767E9450}"/>
              </a:ext>
            </a:extLst>
          </p:cNvPr>
          <p:cNvSpPr>
            <a:spLocks noGrp="1"/>
          </p:cNvSpPr>
          <p:nvPr>
            <p:ph type="title"/>
          </p:nvPr>
        </p:nvSpPr>
        <p:spPr/>
        <p:txBody>
          <a:bodyPr/>
          <a:lstStyle/>
          <a:p>
            <a:r>
              <a:rPr lang="en-US" dirty="0"/>
              <a:t>PCM Review: while loops</a:t>
            </a:r>
          </a:p>
        </p:txBody>
      </p:sp>
    </p:spTree>
    <p:extLst>
      <p:ext uri="{BB962C8B-B14F-4D97-AF65-F5344CB8AC3E}">
        <p14:creationId xmlns:p14="http://schemas.microsoft.com/office/powerpoint/2010/main" val="299481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EA5F-D3B9-DA38-F737-FD9AF9A93D5E}"/>
              </a:ext>
            </a:extLst>
          </p:cNvPr>
          <p:cNvSpPr>
            <a:spLocks noGrp="1"/>
          </p:cNvSpPr>
          <p:nvPr>
            <p:ph type="title"/>
          </p:nvPr>
        </p:nvSpPr>
        <p:spPr/>
        <p:txBody>
          <a:bodyPr/>
          <a:lstStyle/>
          <a:p>
            <a:r>
              <a:rPr lang="en-US" dirty="0"/>
              <a:t>for loops are while loops?</a:t>
            </a:r>
          </a:p>
        </p:txBody>
      </p:sp>
      <p:sp>
        <p:nvSpPr>
          <p:cNvPr id="4" name="Slide Number Placeholder 3">
            <a:extLst>
              <a:ext uri="{FF2B5EF4-FFF2-40B4-BE49-F238E27FC236}">
                <a16:creationId xmlns:a16="http://schemas.microsoft.com/office/drawing/2014/main" id="{22308D57-BD3B-0831-97BF-8CADC03B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5" name="TextBox 4">
            <a:extLst>
              <a:ext uri="{FF2B5EF4-FFF2-40B4-BE49-F238E27FC236}">
                <a16:creationId xmlns:a16="http://schemas.microsoft.com/office/drawing/2014/main" id="{30AA6E51-6EF5-EED0-877E-396559ABD16D}"/>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13A1E0A-B7F0-A81E-1815-F78EACFFCE49}"/>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E3F402D6-29AA-FB6C-AE28-8F6F003A07DE}"/>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FF0-7912-0F7F-9A76-C64BD2E09D11}"/>
              </a:ext>
            </a:extLst>
          </p:cNvPr>
          <p:cNvSpPr>
            <a:spLocks noGrp="1"/>
          </p:cNvSpPr>
          <p:nvPr>
            <p:ph type="title"/>
          </p:nvPr>
        </p:nvSpPr>
        <p:spPr/>
        <p:txBody>
          <a:bodyPr/>
          <a:lstStyle/>
          <a:p>
            <a:r>
              <a:rPr lang="en-US" dirty="0"/>
              <a:t>for loops are while loops! (almost*)</a:t>
            </a:r>
          </a:p>
        </p:txBody>
      </p:sp>
      <p:sp>
        <p:nvSpPr>
          <p:cNvPr id="4" name="Slide Number Placeholder 3">
            <a:extLst>
              <a:ext uri="{FF2B5EF4-FFF2-40B4-BE49-F238E27FC236}">
                <a16:creationId xmlns:a16="http://schemas.microsoft.com/office/drawing/2014/main" id="{A7FDCC57-B05D-2407-CC70-E4ED15FA3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5" name="TextBox 4">
            <a:extLst>
              <a:ext uri="{FF2B5EF4-FFF2-40B4-BE49-F238E27FC236}">
                <a16:creationId xmlns:a16="http://schemas.microsoft.com/office/drawing/2014/main" id="{D37C62FA-175C-26C9-611D-A9EE66704BB7}"/>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EE3FC524-0096-1EB3-37E3-A714F7EF7418}"/>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295DC67F-87B7-79CC-201A-ACB0A75403C7}"/>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F353ED-DC7E-8139-A40C-8201C3565056}"/>
              </a:ext>
            </a:extLst>
          </p:cNvPr>
          <p:cNvSpPr txBox="1"/>
          <p:nvPr/>
        </p:nvSpPr>
        <p:spPr>
          <a:xfrm>
            <a:off x="838200" y="4719081"/>
            <a:ext cx="2533600" cy="138499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a:latin typeface="Calibri" panose="020F0502020204030204" pitchFamily="34" charset="0"/>
                <a:cs typeface="Calibri" panose="020F0502020204030204" pitchFamily="34" charset="0"/>
              </a:rPr>
              <a:t>is different in the two 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585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40-D0AB-3C31-68C5-19D86EB7E0CC}"/>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6B40E002-2DE9-2D9B-EEB1-660B38A28D72}"/>
              </a:ext>
            </a:extLst>
          </p:cNvPr>
          <p:cNvSpPr>
            <a:spLocks noGrp="1"/>
          </p:cNvSpPr>
          <p:nvPr>
            <p:ph type="body" idx="1"/>
          </p:nvPr>
        </p:nvSpPr>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    </a:t>
            </a:r>
          </a:p>
          <a:p>
            <a:pPr marL="114300" indent="0">
              <a:buNone/>
            </a:pPr>
            <a:r>
              <a:rPr lang="en-US" dirty="0"/>
              <a:t>There’s not always a “correct” answer, but some advice:</a:t>
            </a:r>
          </a:p>
          <a:p>
            <a:r>
              <a:rPr lang="en-US" dirty="0"/>
              <a:t>is the condition definite or indefinite</a:t>
            </a:r>
          </a:p>
          <a:p>
            <a:r>
              <a:rPr lang="en-US" dirty="0"/>
              <a:t>phrasing the problem out loud!</a:t>
            </a:r>
          </a:p>
          <a:p>
            <a:pPr lvl="1"/>
            <a:r>
              <a:rPr lang="en-US" dirty="0"/>
              <a:t>“I will do __ X times” or “for each __ I will __” – sounds like for!</a:t>
            </a:r>
          </a:p>
          <a:p>
            <a:pPr lvl="1"/>
            <a:r>
              <a:rPr lang="en-US" dirty="0"/>
              <a:t>“I will do __ until” or “while __ is true, I will” – sounds like while!</a:t>
            </a:r>
          </a:p>
          <a:p>
            <a:r>
              <a:rPr lang="en-US" dirty="0"/>
              <a:t>it’s okay to change your mind after you try one approach!</a:t>
            </a:r>
          </a:p>
        </p:txBody>
      </p:sp>
      <p:sp>
        <p:nvSpPr>
          <p:cNvPr id="4" name="Slide Number Placeholder 3">
            <a:extLst>
              <a:ext uri="{FF2B5EF4-FFF2-40B4-BE49-F238E27FC236}">
                <a16:creationId xmlns:a16="http://schemas.microsoft.com/office/drawing/2014/main" id="{7F968C13-9860-0D4F-7F56-4C3A1BDB7C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1517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4C97F-69B7-080A-95D2-72636A617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27AD0-1AE1-48F9-29DB-71800EED93FD}"/>
              </a:ext>
            </a:extLst>
          </p:cNvPr>
          <p:cNvSpPr>
            <a:spLocks noGrp="1"/>
          </p:cNvSpPr>
          <p:nvPr>
            <p:ph type="title"/>
          </p:nvPr>
        </p:nvSpPr>
        <p:spPr/>
        <p:txBody>
          <a:bodyPr/>
          <a:lstStyle/>
          <a:p>
            <a:r>
              <a:rPr lang="en-US" dirty="0"/>
              <a:t>Common Problem-Solving Strategies</a:t>
            </a:r>
          </a:p>
        </p:txBody>
      </p:sp>
      <p:sp>
        <p:nvSpPr>
          <p:cNvPr id="4" name="Slide Number Placeholder 3">
            <a:extLst>
              <a:ext uri="{FF2B5EF4-FFF2-40B4-BE49-F238E27FC236}">
                <a16:creationId xmlns:a16="http://schemas.microsoft.com/office/drawing/2014/main" id="{6F6A0A5F-8099-F736-D1FB-A8078CF8F2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5" name="Text Placeholder 2">
            <a:extLst>
              <a:ext uri="{FF2B5EF4-FFF2-40B4-BE49-F238E27FC236}">
                <a16:creationId xmlns:a16="http://schemas.microsoft.com/office/drawing/2014/main" id="{7A7F136A-5CD1-4098-0DEC-786413EA5360}"/>
              </a:ext>
            </a:extLst>
          </p:cNvPr>
          <p:cNvSpPr>
            <a:spLocks noGrp="1"/>
          </p:cNvSpPr>
          <p:nvPr>
            <p:ph type="body" idx="1"/>
          </p:nvPr>
        </p:nvSpPr>
        <p:spPr/>
        <p:txBody>
          <a:bodyPr>
            <a:normAutofit/>
          </a:bodyPr>
          <a:lstStyle/>
          <a:p>
            <a:r>
              <a:rPr lang="en-US" sz="2400" b="1" dirty="0">
                <a:highlight>
                  <a:srgbClr val="FFFF00"/>
                </a:highlight>
                <a:latin typeface="Calibri" panose="020F0502020204030204" pitchFamily="34" charset="0"/>
                <a:cs typeface="Calibri" panose="020F0502020204030204" pitchFamily="34" charset="0"/>
              </a:rPr>
              <a:t>Analogy</a:t>
            </a:r>
            <a:r>
              <a:rPr lang="en-US" sz="2400" dirty="0">
                <a:highlight>
                  <a:srgbClr val="FFFF00"/>
                </a:highlight>
                <a:latin typeface="Calibri" panose="020F0502020204030204" pitchFamily="34" charset="0"/>
                <a:cs typeface="Calibri" panose="020F0502020204030204" pitchFamily="34" charset="0"/>
              </a:rPr>
              <a:t> – Is this similar to another problem you've seen?</a:t>
            </a:r>
            <a:endParaRPr lang="en-US" sz="2400" b="1" dirty="0">
              <a:highlight>
                <a:srgbClr val="FFFF00"/>
              </a:highlight>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Brainstorming </a:t>
            </a:r>
            <a:r>
              <a:rPr lang="en-US" sz="2400" dirty="0">
                <a:latin typeface="Calibri" panose="020F0502020204030204" pitchFamily="34" charset="0"/>
                <a:cs typeface="Calibri" panose="020F0502020204030204" pitchFamily="34" charset="0"/>
              </a:rPr>
              <a:t>– Consider steps to solve problem before jumping into code</a:t>
            </a:r>
          </a:p>
          <a:p>
            <a:pPr lvl="1"/>
            <a:r>
              <a:rPr lang="en-US" sz="2000" dirty="0">
                <a:latin typeface="Calibri" panose="020F0502020204030204" pitchFamily="34" charset="0"/>
                <a:cs typeface="Calibri" panose="020F0502020204030204" pitchFamily="34" charset="0"/>
              </a:rPr>
              <a:t>Try to do an example "by hand" </a:t>
            </a:r>
            <a:r>
              <a:rPr lang="en-US" sz="2000" dirty="0">
                <a:latin typeface="Calibri" panose="020F0502020204030204" pitchFamily="34" charset="0"/>
                <a:cs typeface="Calibri" panose="020F0502020204030204" pitchFamily="34" charset="0"/>
                <a:sym typeface="Wingdings" panose="05000000000000000000" pitchFamily="2" charset="2"/>
              </a:rPr>
              <a:t> outline steps</a:t>
            </a:r>
            <a:endParaRPr lang="en-US" sz="2000" dirty="0">
              <a:latin typeface="Calibri" panose="020F0502020204030204" pitchFamily="34" charset="0"/>
              <a:cs typeface="Calibri" panose="020F0502020204030204" pitchFamily="34" charset="0"/>
            </a:endParaRPr>
          </a:p>
          <a:p>
            <a:r>
              <a:rPr lang="en-US" sz="2400" b="1" dirty="0">
                <a:highlight>
                  <a:srgbClr val="FFFF00"/>
                </a:highlight>
                <a:latin typeface="Calibri" panose="020F0502020204030204" pitchFamily="34" charset="0"/>
                <a:cs typeface="Calibri" panose="020F0502020204030204" pitchFamily="34" charset="0"/>
              </a:rPr>
              <a:t>Solve sub-problems </a:t>
            </a:r>
            <a:r>
              <a:rPr lang="en-US" sz="2400" dirty="0">
                <a:highlight>
                  <a:srgbClr val="FFFF00"/>
                </a:highlight>
                <a:latin typeface="Calibri" panose="020F0502020204030204" pitchFamily="34" charset="0"/>
                <a:cs typeface="Calibri" panose="020F0502020204030204" pitchFamily="34" charset="0"/>
              </a:rPr>
              <a:t>– Is there a smaller part of the problem to solve? </a:t>
            </a:r>
            <a:endParaRPr lang="en-US" sz="2400" b="1" dirty="0">
              <a:highlight>
                <a:srgbClr val="FFFF00"/>
              </a:highlight>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Debugging </a:t>
            </a:r>
            <a:r>
              <a:rPr lang="en-US" sz="2400" dirty="0">
                <a:latin typeface="Calibri" panose="020F0502020204030204" pitchFamily="34" charset="0"/>
                <a:cs typeface="Calibri" panose="020F0502020204030204" pitchFamily="34" charset="0"/>
              </a:rPr>
              <a:t>– Does your solution behave correctly? </a:t>
            </a:r>
          </a:p>
          <a:p>
            <a:pPr lvl="1"/>
            <a:r>
              <a:rPr lang="en-US" sz="2000" dirty="0">
                <a:latin typeface="Calibri" panose="020F0502020204030204" pitchFamily="34" charset="0"/>
                <a:cs typeface="Calibri" panose="020F0502020204030204" pitchFamily="34" charset="0"/>
              </a:rPr>
              <a:t>What is it doing? </a:t>
            </a:r>
          </a:p>
          <a:p>
            <a:pPr lvl="1"/>
            <a:r>
              <a:rPr lang="en-US" sz="2000" dirty="0">
                <a:latin typeface="Calibri" panose="020F0502020204030204" pitchFamily="34" charset="0"/>
                <a:cs typeface="Calibri" panose="020F0502020204030204" pitchFamily="34" charset="0"/>
              </a:rPr>
              <a:t>What do you expect it to do? </a:t>
            </a:r>
          </a:p>
          <a:p>
            <a:pPr lvl="1"/>
            <a:r>
              <a:rPr lang="en-US" sz="2000" dirty="0">
                <a:latin typeface="Calibri" panose="020F0502020204030204" pitchFamily="34" charset="0"/>
                <a:cs typeface="Calibri" panose="020F0502020204030204" pitchFamily="34" charset="0"/>
              </a:rPr>
              <a:t>What area of your code controls that part of the output? </a:t>
            </a:r>
            <a:endParaRPr lang="en-US" sz="1600" dirty="0">
              <a:latin typeface="Calibri" panose="020F0502020204030204" pitchFamily="34" charset="0"/>
              <a:cs typeface="Calibri" panose="020F0502020204030204" pitchFamily="34" charset="0"/>
            </a:endParaRPr>
          </a:p>
          <a:p>
            <a:r>
              <a:rPr lang="en-US" sz="2400" b="1" dirty="0">
                <a:highlight>
                  <a:srgbClr val="FFFF00"/>
                </a:highlight>
                <a:latin typeface="Calibri" panose="020F0502020204030204" pitchFamily="34" charset="0"/>
                <a:cs typeface="Calibri" panose="020F0502020204030204" pitchFamily="34" charset="0"/>
              </a:rPr>
              <a:t>Iterative Development</a:t>
            </a:r>
            <a:r>
              <a:rPr lang="en-US" sz="2400" dirty="0">
                <a:highlight>
                  <a:srgbClr val="FFFF00"/>
                </a:highlight>
                <a:latin typeface="Calibri" panose="020F0502020204030204" pitchFamily="34" charset="0"/>
                <a:cs typeface="Calibri" panose="020F0502020204030204" pitchFamily="34" charset="0"/>
              </a:rPr>
              <a:t> – Can we start by solving a different problem that is easier? </a:t>
            </a:r>
            <a:endParaRPr lang="en-US" sz="2400" b="1"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53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15B74-CD1D-3285-969C-A1CA62F3B03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13D7F5-39F2-97FB-7605-09D0EC1F3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12" name="Title 1">
            <a:extLst>
              <a:ext uri="{FF2B5EF4-FFF2-40B4-BE49-F238E27FC236}">
                <a16:creationId xmlns:a16="http://schemas.microsoft.com/office/drawing/2014/main" id="{275D3FF4-E669-0043-7357-8F14680E96EB}"/>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(think)</a:t>
            </a:r>
          </a:p>
        </p:txBody>
      </p:sp>
      <p:sp>
        <p:nvSpPr>
          <p:cNvPr id="4" name="Title 3">
            <a:extLst>
              <a:ext uri="{FF2B5EF4-FFF2-40B4-BE49-F238E27FC236}">
                <a16:creationId xmlns:a16="http://schemas.microsoft.com/office/drawing/2014/main" id="{344A4D36-7549-8AC9-3561-3AA747EDB0DB}"/>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6" name="TextBox 5">
            <a:extLst>
              <a:ext uri="{FF2B5EF4-FFF2-40B4-BE49-F238E27FC236}">
                <a16:creationId xmlns:a16="http://schemas.microsoft.com/office/drawing/2014/main" id="{16FFE125-C62A-BD34-6E1A-4DB462E23865}"/>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8" name="TextBox 7">
            <a:extLst>
              <a:ext uri="{FF2B5EF4-FFF2-40B4-BE49-F238E27FC236}">
                <a16:creationId xmlns:a16="http://schemas.microsoft.com/office/drawing/2014/main" id="{91F243C4-1961-4DB3-56AB-0554B7DBFA5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27438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4A47-38D1-50AA-C986-13CD657D48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CBEA5D-0FC7-C15B-5816-36CAAEA54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7" name="Title 1">
            <a:extLst>
              <a:ext uri="{FF2B5EF4-FFF2-40B4-BE49-F238E27FC236}">
                <a16:creationId xmlns:a16="http://schemas.microsoft.com/office/drawing/2014/main" id="{B7FCEB80-2642-F0E8-9634-4C11D6BEA138}"/>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(pair)</a:t>
            </a:r>
          </a:p>
        </p:txBody>
      </p:sp>
      <p:sp>
        <p:nvSpPr>
          <p:cNvPr id="6" name="Title 3">
            <a:extLst>
              <a:ext uri="{FF2B5EF4-FFF2-40B4-BE49-F238E27FC236}">
                <a16:creationId xmlns:a16="http://schemas.microsoft.com/office/drawing/2014/main" id="{E7AAFFB6-465C-9EA9-2C44-E26F8947B36F}"/>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8" name="TextBox 7">
            <a:extLst>
              <a:ext uri="{FF2B5EF4-FFF2-40B4-BE49-F238E27FC236}">
                <a16:creationId xmlns:a16="http://schemas.microsoft.com/office/drawing/2014/main" id="{8CA2EA6D-FAF9-261F-49F2-F6315120D012}"/>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9" name="TextBox 8">
            <a:extLst>
              <a:ext uri="{FF2B5EF4-FFF2-40B4-BE49-F238E27FC236}">
                <a16:creationId xmlns:a16="http://schemas.microsoft.com/office/drawing/2014/main" id="{2FEEE8A5-D3FA-9D8C-3BAE-E4ADCD843D6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96020239"/>
      </p:ext>
    </p:extLst>
  </p:cSld>
  <p:clrMapOvr>
    <a:masterClrMapping/>
  </p:clrMapOvr>
</p:sld>
</file>

<file path=ppt/theme/theme1.xml><?xml version="1.0" encoding="utf-8"?>
<a:theme xmlns:a="http://schemas.openxmlformats.org/drawingml/2006/main" name="CSE 12X (adopted from CSE 373)">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8049</TotalTime>
  <Words>827</Words>
  <Application>Microsoft Macintosh PowerPoint</Application>
  <PresentationFormat>Widescreen</PresentationFormat>
  <Paragraphs>119</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Consolas</vt:lpstr>
      <vt:lpstr>Arial</vt:lpstr>
      <vt:lpstr>Calibri</vt:lpstr>
      <vt:lpstr>Montserrat SemiBold</vt:lpstr>
      <vt:lpstr>Montserrat ExtraBold</vt:lpstr>
      <vt:lpstr>Montserrat</vt:lpstr>
      <vt:lpstr>CSE 12X (adopted from CSE 373)</vt:lpstr>
      <vt:lpstr>While Loops</vt:lpstr>
      <vt:lpstr>Announcements, Reminders</vt:lpstr>
      <vt:lpstr>PCM Review: while loops</vt:lpstr>
      <vt:lpstr>for loops are while loops?</vt:lpstr>
      <vt:lpstr>for loops are while loops! (almost*)</vt:lpstr>
      <vt:lpstr>for loops vs. while loops ⚔️ </vt:lpstr>
      <vt:lpstr>Common Problem-Solving Strategies</vt:lpstr>
      <vt:lpstr>Think Pair Share: mystery (think)</vt:lpstr>
      <vt:lpstr>Think Pair Share: mystery (pair)</vt:lpstr>
      <vt:lpstr>Announcements, Reminders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Matthew Wang</cp:lastModifiedBy>
  <cp:revision>433</cp:revision>
  <dcterms:modified xsi:type="dcterms:W3CDTF">2025-02-12T08:23:41Z</dcterms:modified>
</cp:coreProperties>
</file>