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6" r:id="rId3"/>
    <p:sldId id="356" r:id="rId4"/>
    <p:sldId id="429" r:id="rId5"/>
    <p:sldId id="425" r:id="rId6"/>
    <p:sldId id="406" r:id="rId7"/>
    <p:sldId id="405" r:id="rId8"/>
    <p:sldId id="410" r:id="rId9"/>
    <p:sldId id="411" r:id="rId10"/>
    <p:sldId id="426" r:id="rId11"/>
    <p:sldId id="412" r:id="rId12"/>
    <p:sldId id="413" r:id="rId13"/>
    <p:sldId id="414" r:id="rId14"/>
    <p:sldId id="397" r:id="rId15"/>
    <p:sldId id="398" r:id="rId16"/>
    <p:sldId id="417" r:id="rId17"/>
    <p:sldId id="418" r:id="rId18"/>
    <p:sldId id="424" r:id="rId19"/>
    <p:sldId id="427" r:id="rId20"/>
    <p:sldId id="419" r:id="rId21"/>
    <p:sldId id="421" r:id="rId22"/>
    <p:sldId id="415" r:id="rId23"/>
    <p:sldId id="416" r:id="rId24"/>
    <p:sldId id="422" r:id="rId25"/>
    <p:sldId id="428" r:id="rId26"/>
  </p:sldIdLst>
  <p:sldSz cx="12192000" cy="6858000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ExtraBold" panose="00000900000000000000" pitchFamily="2" charset="0"/>
      <p:bold r:id="rId37"/>
      <p:italic r:id="rId38"/>
      <p:boldItalic r:id="rId39"/>
    </p:embeddedFont>
    <p:embeddedFont>
      <p:font typeface="Montserrat SemiBold" panose="000007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9AA7D-F59C-48DA-B70E-FB3ABF8301DD}" v="429" dt="2025-07-11T17:19:49.327"/>
    <p1510:client id="{3D3B3C80-6823-4C7F-B93A-A6655848DE89}" v="193" dt="2025-07-10T18:10:25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/>
    <p:restoredTop sz="95086"/>
  </p:normalViewPr>
  <p:slideViewPr>
    <p:cSldViewPr snapToGrid="0">
      <p:cViewPr>
        <p:scale>
          <a:sx n="90" d="100"/>
          <a:sy n="90" d="100"/>
        </p:scale>
        <p:origin x="78" y="237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7/11/2025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5CE5D-4EAE-D0BC-2F59-6C71153B29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2474" y="5565540"/>
            <a:ext cx="1197957" cy="11979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C088F79-9C50-E64E-1C11-984A985E447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6A67D9F-EB6C-9881-9524-6F1B56C5270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0A88F-6D5C-4C0B-DEC3-9D99BE191A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8512" y="214847"/>
            <a:ext cx="787664" cy="787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A1B43FF-3D1C-C58E-060A-05CE13DE128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8ED39-B150-A6C0-88A7-16F2B78779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8512" y="214847"/>
            <a:ext cx="787664" cy="7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8B4F1A0-77E7-3F45-5DAB-E65C1A074F9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Nested loops, </a:t>
            </a:r>
            <a:b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Random, Math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dessert?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7938F3C0-32C6-BF70-EAD6-C595702C3D62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69C64F81-E68D-0656-982A-7A86623D410C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1BD1C9E6-C602-0762-CCB5-E48B0B331E0C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BF0A725B-44A1-580D-FF9A-862D0F5BF7D6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7CA2D-8B4B-AF4F-FD27-00C0C941D415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Follow-up on Wednesday…</a:t>
            </a:r>
          </a:p>
          <a:p>
            <a:r>
              <a:rPr lang="en-US" b="1" dirty="0">
                <a:solidFill>
                  <a:srgbClr val="7028C8"/>
                </a:solidFill>
              </a:rPr>
              <a:t>Nested for Loop Practice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Random, Math Practice</a:t>
            </a:r>
          </a:p>
          <a:p>
            <a:r>
              <a:rPr lang="en-US" dirty="0">
                <a:solidFill>
                  <a:schemeClr val="tx1"/>
                </a:solidFill>
              </a:rPr>
              <a:t>Code Example!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254356" y="274088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929AB193-5C38-D55B-37A1-481FFF984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7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5C9-D883-4B50-836A-0CF5033B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FE12-1E99-63F9-748B-17056A778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DE6E54-D164-9368-68EA-BA27AD08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2ED8EFC6-70FD-362B-7D87-780E641C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2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626C-2ADA-DED3-0206-D8210871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loops, “outer loop”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2308C-DA36-10CE-AA23-8BC3EE82B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1AF10E-84A7-0E4A-068D-345036CBE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B8FA0903-B894-E7A1-D01C-8084523D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6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2926-BC7F-5FC0-849B-D489F9F8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D4D6-2D7F-116B-7716-86AF852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loops, “inner loop”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6DE2-B7A5-3FB8-6E3B-4DD96B5F6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31B2DB-4CC9-D8F2-BD83-6C64E81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; outerLoop &lt;= </a:t>
            </a:r>
            <a:r>
              <a:rPr lang="en-US" sz="200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; outerLoop++) {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+ outerLoop);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; innerLoop &lt;= </a:t>
            </a:r>
            <a:r>
              <a:rPr lang="en-US" sz="200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; innerLoop++) {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+ innerLoop);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(outerLoop);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highlight>
                <a:srgbClr val="FFFFCC"/>
              </a:highlight>
              <a:latin typeface="Consolas" panose="020B0609020204030204" pitchFamily="49" charset="0"/>
            </a:endParaRP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F62C3000-42E5-E4BA-8B8A-7D68E66D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7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A1C3-8F25-06D5-B208-F53B5941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6FBF1-51DE-79D7-BA40-E6010E7AACAE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13F1-6C58-D148-F029-DD46E8B23317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75260-6EB5-BC38-C680-1E1F64C5E88C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2D46-9734-A7BE-8C6B-9E19EF9D266E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4A6-D3C6-1FAF-8F73-A9173EB14742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31F62-FD4B-1197-253D-AFEB1814474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D00F9-9971-0D62-40A6-4ADE03321D21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AA1FD7A6-BBEA-BCC2-E1C2-1B5367202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3846-770C-B7F0-8AA8-C993230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32643-93EE-9397-0D13-146DCB9CB6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nested triangle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8C475-8408-C15F-0F2C-D813461DE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041F70C-B0D4-BB09-65CE-DC8D8CA96560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45069-5B13-84C0-92A1-59E8D2BF273B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B0A4D-BBB8-1813-44D0-EECBC191CCC9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6A726-8119-22BB-BF43-6C6C710BA245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1E4BF-597E-E8F3-EA34-807AD2F7F700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75D73-CDC0-E320-ABB5-43E9D3AE0BB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591BF-35F2-B29B-3319-C9044BECF6B6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58AE9432-F014-C9E9-E1E0-10903B0E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0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ECED-7443-9E35-78FC-AFA3A768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D91F-0060-A905-EE66-FBDB192A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2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CFEA8-218A-8A3B-47C2-A39972D43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077C3CF-ADD7-3394-C464-4461492E3529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66D6F-2508-2BF6-1A34-82031C6C6E53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C22B-D3F7-3498-EC49-BBAA9717FB8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6B88-5708-4DA1-353A-7955E4264A6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741C5-8A3C-C59C-4039-EA3575050825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E3D75-9070-960D-9DD8-E9656E050F2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6974-64CC-1FD6-EB35-2203D22D8651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4" name="Picture 3" descr="small black corgi peeking its head up at the bottom of the slide">
            <a:extLst>
              <a:ext uri="{FF2B5EF4-FFF2-40B4-BE49-F238E27FC236}">
                <a16:creationId xmlns:a16="http://schemas.microsoft.com/office/drawing/2014/main" id="{E8667499-CD24-AA16-B629-4238F38E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1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18E13-CD1A-4862-93C2-B119CD33D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8D2A35-5FA7-A185-64BA-4E5F10AC2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6089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2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BAA83-2F1B-77DA-057A-D65A37B73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A22836F-21E5-7DE7-954F-A1EA3FF967EB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26199-D8BD-CE8C-F91F-5C743F196032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70DE3-2A9E-0C2C-5DD0-0F22D397F6A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9296B-A74A-C40A-F7BE-B101FA98347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55BD7-9053-06E4-4507-F52F8FEE2392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FD788-AD78-78D5-A268-50B457C772D5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DAE4F-5A2C-9A7A-18A0-09EF999BECF4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2" name="Picture 1" descr="small black corgi peeking its head up at the bottom of the slide">
            <a:extLst>
              <a:ext uri="{FF2B5EF4-FFF2-40B4-BE49-F238E27FC236}">
                <a16:creationId xmlns:a16="http://schemas.microsoft.com/office/drawing/2014/main" id="{81EAC8DE-DA76-E7F1-F362-40738568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3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8701-1C16-E51B-E591-7609F661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36A-E179-1BC4-AC08-1385E3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1AAF-9FD8-DE69-9223-9F5A67E51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F4F08D8-A7FD-A92E-83D7-B0B8272852E1}"/>
              </a:ext>
            </a:extLst>
          </p:cNvPr>
          <p:cNvSpPr txBox="1"/>
          <p:nvPr/>
        </p:nvSpPr>
        <p:spPr>
          <a:xfrm>
            <a:off x="1472681" y="4165496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99FE41E-172C-0C53-7DA5-08CB1C22A5C3}"/>
              </a:ext>
            </a:extLst>
          </p:cNvPr>
          <p:cNvSpPr txBox="1"/>
          <p:nvPr/>
        </p:nvSpPr>
        <p:spPr>
          <a:xfrm>
            <a:off x="287205" y="4951929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8068072-5125-3641-D275-6E5FDD513084}"/>
              </a:ext>
            </a:extLst>
          </p:cNvPr>
          <p:cNvSpPr/>
          <p:nvPr/>
        </p:nvSpPr>
        <p:spPr>
          <a:xfrm>
            <a:off x="1726163" y="4831737"/>
            <a:ext cx="251927" cy="832264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F38A40D-7757-2909-2A05-3C0C7B939954}"/>
              </a:ext>
            </a:extLst>
          </p:cNvPr>
          <p:cNvSpPr/>
          <p:nvPr/>
        </p:nvSpPr>
        <p:spPr>
          <a:xfrm rot="10800000">
            <a:off x="10184362" y="4235087"/>
            <a:ext cx="505409" cy="1854069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8277F3-4A3E-E25C-7F24-7AE4B5AE035D}"/>
              </a:ext>
            </a:extLst>
          </p:cNvPr>
          <p:cNvSpPr txBox="1"/>
          <p:nvPr/>
        </p:nvSpPr>
        <p:spPr>
          <a:xfrm>
            <a:off x="10784890" y="4879031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77BA2-49C0-F841-1A1C-EF5978C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68987"/>
          </a:xfrm>
        </p:spPr>
        <p:txBody>
          <a:bodyPr>
            <a:normAutofit/>
          </a:bodyPr>
          <a:lstStyle/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 </a:t>
            </a:r>
            <a:r>
              <a:rPr lang="en-US" spc="-5" dirty="0"/>
              <a:t>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</a:t>
            </a:r>
            <a:br>
              <a:rPr lang="en-US" spc="-5" dirty="0"/>
            </a:br>
            <a:r>
              <a:rPr lang="en-US" spc="-5" dirty="0"/>
              <a:t>(and can thus be referenced, modified, or used).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</a:t>
            </a:r>
            <a:r>
              <a:rPr lang="en-US" sz="2800" spc="-5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spc="-5" dirty="0"/>
              <a:t> loop 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loop</a:t>
            </a:r>
            <a:r>
              <a:rPr lang="en-US" sz="2800" spc="-5" dirty="0"/>
              <a:t>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exception: a loop variable’s scope ends at that loop’s closing brace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8293D3BD-6AB7-2FEC-F6D8-7996EFEE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/>
      <p:bldP spid="1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Follow-up on Wednesday…</a:t>
            </a:r>
          </a:p>
          <a:p>
            <a:r>
              <a:rPr lang="en-US" dirty="0"/>
              <a:t>Nested for Loop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Random, Math Practice</a:t>
            </a:r>
          </a:p>
          <a:p>
            <a:r>
              <a:rPr lang="en-US" dirty="0">
                <a:solidFill>
                  <a:schemeClr val="tx1"/>
                </a:solidFill>
              </a:rPr>
              <a:t>Code Example!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046076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28C8"/>
              </a:solidFill>
            </a:endParaRPr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622F5EBA-CE58-7590-0377-4125DB35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9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Follow-up on Wednesday…</a:t>
            </a:r>
          </a:p>
          <a:p>
            <a:r>
              <a:rPr lang="en-US" dirty="0"/>
              <a:t>Nested for Loop Practice</a:t>
            </a:r>
          </a:p>
          <a:p>
            <a:r>
              <a:rPr lang="en-US" dirty="0"/>
              <a:t>Random, Math Practice</a:t>
            </a:r>
          </a:p>
          <a:p>
            <a:r>
              <a:rPr lang="en-US" dirty="0">
                <a:solidFill>
                  <a:schemeClr val="tx1"/>
                </a:solidFill>
              </a:rPr>
              <a:t>Code Example!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532595B7-A3EF-8218-1233-41768985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77C-0291-F9D8-0D63-10EFFE4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A974-C9C7-C7F8-5C81-315BB396D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Computers generate numbers that “look random” in a predictable way, using mathematical formulas</a:t>
            </a:r>
          </a:p>
          <a:p>
            <a:r>
              <a:rPr lang="en-US" dirty="0"/>
              <a:t>can use “external” variables like time, mouse position, etc.</a:t>
            </a:r>
          </a:p>
          <a:p>
            <a:r>
              <a:rPr lang="en-US" dirty="0"/>
              <a:t>if we “fix” these variables, we can reproduce the same behavior – very important for testing!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F1FA-4F84-1E6D-A8D8-6EC2E9F2C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407AE22B-C0A4-A7A4-364E-93953784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pseudo-random numbers.</a:t>
            </a:r>
          </a:p>
          <a:p>
            <a:r>
              <a:rPr lang="en-US" dirty="0"/>
              <a:t>the Random </a:t>
            </a:r>
            <a:r>
              <a:rPr lang="en-US" b="1" dirty="0"/>
              <a:t>class</a:t>
            </a:r>
            <a:r>
              <a:rPr lang="en-US" dirty="0"/>
              <a:t> is found in the </a:t>
            </a:r>
            <a:r>
              <a:rPr lang="en-US" dirty="0" err="1"/>
              <a:t>java.util</a:t>
            </a:r>
            <a:r>
              <a:rPr lang="en-US" dirty="0"/>
              <a:t> </a:t>
            </a:r>
            <a:r>
              <a:rPr lang="en-US" b="1" dirty="0"/>
              <a:t>package</a:t>
            </a:r>
            <a:r>
              <a:rPr lang="en-US" dirty="0"/>
              <a:t>; to use, need</a:t>
            </a:r>
            <a:br>
              <a:rPr lang="en-US" dirty="0"/>
            </a:br>
            <a:r>
              <a:rPr lang="en-US" dirty="0"/>
              <a:t>import </a:t>
            </a:r>
            <a:r>
              <a:rPr lang="en-US" dirty="0" err="1"/>
              <a:t>java.util</a:t>
            </a:r>
            <a:r>
              <a:rPr lang="en-US" dirty="0"/>
              <a:t>.*;</a:t>
            </a:r>
          </a:p>
          <a:p>
            <a:r>
              <a:rPr lang="en-US" dirty="0"/>
              <a:t>we can “seed” the generator to make it behave 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92797"/>
              </p:ext>
            </p:extLst>
          </p:nvPr>
        </p:nvGraphicFramePr>
        <p:xfrm>
          <a:off x="1107326" y="394939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  <p:sp>
        <p:nvSpPr>
          <p:cNvPr id="5" name="object 3" descr="The line of code “Random rand = new Random();”. It is split into three parts: the type Random, the name rand, and the Random creation code new Random();">
            <a:extLst>
              <a:ext uri="{FF2B5EF4-FFF2-40B4-BE49-F238E27FC236}">
                <a16:creationId xmlns:a16="http://schemas.microsoft.com/office/drawing/2014/main" id="{F11D2AE3-6AF2-DC4A-5F12-6B9ABEC776B7}"/>
              </a:ext>
            </a:extLst>
          </p:cNvPr>
          <p:cNvSpPr/>
          <p:nvPr/>
        </p:nvSpPr>
        <p:spPr>
          <a:xfrm>
            <a:off x="6459279" y="565499"/>
            <a:ext cx="5418014" cy="762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8635A1E5-948D-2BDE-029F-1E06527C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566A0300-3531-237F-3CEA-E6AF74D3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F7B14-241A-70DE-9AB0-DED2561ED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3857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3C7082-25A3-63A1-20B0-2190FA35E5E2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E8D3C-3932-5EED-5126-D5C0CDC98D8C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small black corgi peeking its head up at the bottom of the slide">
            <a:extLst>
              <a:ext uri="{FF2B5EF4-FFF2-40B4-BE49-F238E27FC236}">
                <a16:creationId xmlns:a16="http://schemas.microsoft.com/office/drawing/2014/main" id="{D88BBD95-9A90-A4AB-F798-268260F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9294"/>
              </p:ext>
            </p:extLst>
          </p:nvPr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F22609E6-2FD0-B309-91F2-98B80DF9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E47EC-6EBC-ACB3-2970-FCA8086F0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733F-7CF2-F43D-CD8F-FFB46AEB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340F8-C5C2-13A7-53F4-C3E63D2C9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Follow-up on Wednesday…</a:t>
            </a:r>
          </a:p>
          <a:p>
            <a:r>
              <a:rPr lang="en-US" dirty="0"/>
              <a:t>Nested for Loop Practice</a:t>
            </a:r>
          </a:p>
          <a:p>
            <a:r>
              <a:rPr lang="en-US" dirty="0">
                <a:solidFill>
                  <a:schemeClr val="tx1"/>
                </a:solidFill>
              </a:rPr>
              <a:t>Random, Math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9862C-9CF9-4180-ACB0-789EA7F6E1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4DB714E-D8F3-AB0D-C5B2-605AD0282E09}"/>
              </a:ext>
            </a:extLst>
          </p:cNvPr>
          <p:cNvSpPr/>
          <p:nvPr/>
        </p:nvSpPr>
        <p:spPr>
          <a:xfrm rot="10800000">
            <a:off x="3695741" y="386447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28C8"/>
              </a:solidFill>
            </a:endParaRPr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C65D4332-AA9C-EA32-90A1-62654240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44964"/>
          </a:xfrm>
        </p:spPr>
        <p:txBody>
          <a:bodyPr>
            <a:normAutofit/>
          </a:bodyPr>
          <a:lstStyle/>
          <a:p>
            <a:r>
              <a:rPr lang="en-US" dirty="0"/>
              <a:t>C1 is out, due Tuesday July 15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r>
              <a:rPr lang="en-US" dirty="0"/>
              <a:t>Resubmission Cycle 1 (R1) released, due Tuesday July 15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dirty="0"/>
              <a:t>Observation: the course picks up pace a bit in this next week!</a:t>
            </a:r>
          </a:p>
          <a:p>
            <a:pPr lvl="1"/>
            <a:r>
              <a:rPr lang="en-US" dirty="0"/>
              <a:t>Go to section! 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Hannah's OHs: Mon 11:30am – 1:00pm, Wed 1:30pm – 2:30pm</a:t>
            </a:r>
          </a:p>
          <a:p>
            <a:pPr lvl="1"/>
            <a:r>
              <a:rPr lang="en-US" dirty="0"/>
              <a:t>IPL: Mon through Friday (various times—see the “Getting Help” tab on the website for more details)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2FE131DA-2330-A687-066A-7A65524B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E6897-A5C8-61A6-2397-33B6FCCE9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C737-40D6-0CEC-2A08-E7620781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D9B2-EBF7-0C66-E967-5250BEBE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44964"/>
          </a:xfrm>
        </p:spPr>
        <p:txBody>
          <a:bodyPr>
            <a:normAutofit/>
          </a:bodyPr>
          <a:lstStyle/>
          <a:p>
            <a:r>
              <a:rPr lang="en-US" b="1" dirty="0"/>
              <a:t>Quiz 0 </a:t>
            </a:r>
            <a:r>
              <a:rPr lang="en-US" dirty="0"/>
              <a:t>is on </a:t>
            </a:r>
            <a:r>
              <a:rPr lang="en-US" b="1" dirty="0"/>
              <a:t>Thursday, July 17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(in your registered quiz section)</a:t>
            </a:r>
          </a:p>
          <a:p>
            <a:pPr lvl="1"/>
            <a:r>
              <a:rPr lang="en-US" dirty="0"/>
              <a:t>can’t make it? email Hannah </a:t>
            </a:r>
            <a:r>
              <a:rPr lang="en-US" u="sng" dirty="0"/>
              <a:t>ASAP</a:t>
            </a:r>
          </a:p>
          <a:p>
            <a:r>
              <a:rPr lang="en-US" dirty="0"/>
              <a:t>Quiz 0 Practice Quizzes have been released </a:t>
            </a:r>
          </a:p>
          <a:p>
            <a:pPr lvl="1"/>
            <a:r>
              <a:rPr lang="en-US" dirty="0"/>
              <a:t>More details in my Ed post</a:t>
            </a:r>
          </a:p>
          <a:p>
            <a:pPr lvl="1"/>
            <a:r>
              <a:rPr lang="en-US" dirty="0"/>
              <a:t>I </a:t>
            </a:r>
            <a:r>
              <a:rPr lang="en-US" i="1" dirty="0"/>
              <a:t>strongly</a:t>
            </a:r>
            <a:r>
              <a:rPr lang="en-US" dirty="0"/>
              <a:t> recommend looking at these before Quiz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7ACD5-A448-77A7-E167-D002E3961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F31278E4-FB3F-9424-180D-1A478B2F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Follow-up on Wednesday…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Nested for Loop Practice</a:t>
            </a:r>
          </a:p>
          <a:p>
            <a:r>
              <a:rPr lang="en-US" dirty="0"/>
              <a:t>Random, Math Practice</a:t>
            </a:r>
          </a:p>
          <a:p>
            <a:r>
              <a:rPr lang="en-US" dirty="0">
                <a:solidFill>
                  <a:schemeClr val="tx1"/>
                </a:solidFill>
              </a:rPr>
              <a:t>Code Example!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519130" y="219732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 black corgi peeking its head up at the bottom of the slide">
            <a:extLst>
              <a:ext uri="{FF2B5EF4-FFF2-40B4-BE49-F238E27FC236}">
                <a16:creationId xmlns:a16="http://schemas.microsoft.com/office/drawing/2014/main" id="{B13F2CAD-504C-CCF8-A368-158770BE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0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47158B6B-9B4C-BF48-F6AA-16B177EA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PCM Review: String Traversals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7D81E5C2-2A3A-D7DF-194C-DEE86438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Huskies?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79573374-D811-721F-1485-87CC3602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mall black corgi peeking its head up at the bottom of the slide">
            <a:extLst>
              <a:ext uri="{FF2B5EF4-FFF2-40B4-BE49-F238E27FC236}">
                <a16:creationId xmlns:a16="http://schemas.microsoft.com/office/drawing/2014/main" id="{E67CCF4E-DAF1-FFD1-1CC1-E1F40D841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8057</TotalTime>
  <Words>1808</Words>
  <Application>Microsoft Office PowerPoint</Application>
  <PresentationFormat>Widescreen</PresentationFormat>
  <Paragraphs>317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Montserrat SemiBold</vt:lpstr>
      <vt:lpstr>Montserrat</vt:lpstr>
      <vt:lpstr>Arial</vt:lpstr>
      <vt:lpstr>Consolas</vt:lpstr>
      <vt:lpstr>Montserrat ExtraBold</vt:lpstr>
      <vt:lpstr>CSE 12X (adopted from CSE 373)</vt:lpstr>
      <vt:lpstr>Nested loops,  Random, Math</vt:lpstr>
      <vt:lpstr>Agenda</vt:lpstr>
      <vt:lpstr>Announcements, Reminders</vt:lpstr>
      <vt:lpstr>Announcements, Reminders</vt:lpstr>
      <vt:lpstr>Agenda</vt:lpstr>
      <vt:lpstr>Wed PCM Review: for loops!</vt:lpstr>
      <vt:lpstr>Wed PCM Review: String Traversals</vt:lpstr>
      <vt:lpstr>Go Huskies?</vt:lpstr>
      <vt:lpstr>The Fencepost Pattern</vt:lpstr>
      <vt:lpstr>Agenda</vt:lpstr>
      <vt:lpstr>PCM: Nested for loops</vt:lpstr>
      <vt:lpstr>PCM: Nested for loops, “outer loop”</vt:lpstr>
      <vt:lpstr>PCM: Nested for loops, “inner loop”</vt:lpstr>
      <vt:lpstr>Think Pair Share: nested triangle (Think)</vt:lpstr>
      <vt:lpstr>Think Pair Share: nested triangle (Pair)</vt:lpstr>
      <vt:lpstr>Think Pair Share: nested triangle 2 (Think)</vt:lpstr>
      <vt:lpstr>Think Pair Share: nested triangle 2 (Pair)</vt:lpstr>
      <vt:lpstr>Scope</vt:lpstr>
      <vt:lpstr>Agenda</vt:lpstr>
      <vt:lpstr>Pseudo-randomness</vt:lpstr>
      <vt:lpstr>PCM Review: Random</vt:lpstr>
      <vt:lpstr>Think Pair Share: cards (Think)</vt:lpstr>
      <vt:lpstr>Think Pair Share: cards (Pair)</vt:lpstr>
      <vt:lpstr>PCM Review: Math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307</cp:revision>
  <dcterms:modified xsi:type="dcterms:W3CDTF">2025-07-11T18:06:35Z</dcterms:modified>
</cp:coreProperties>
</file>