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6" r:id="rId3"/>
    <p:sldId id="398" r:id="rId4"/>
    <p:sldId id="399" r:id="rId5"/>
    <p:sldId id="400" r:id="rId6"/>
    <p:sldId id="401" r:id="rId7"/>
    <p:sldId id="392" r:id="rId8"/>
    <p:sldId id="374" r:id="rId9"/>
    <p:sldId id="387" r:id="rId10"/>
    <p:sldId id="375" r:id="rId11"/>
    <p:sldId id="406" r:id="rId12"/>
    <p:sldId id="402" r:id="rId13"/>
    <p:sldId id="403" r:id="rId14"/>
    <p:sldId id="405" r:id="rId15"/>
    <p:sldId id="407" r:id="rId16"/>
    <p:sldId id="397" r:id="rId17"/>
    <p:sldId id="396" r:id="rId18"/>
    <p:sldId id="376" r:id="rId19"/>
    <p:sldId id="377" r:id="rId20"/>
    <p:sldId id="390" r:id="rId21"/>
    <p:sldId id="391" r:id="rId22"/>
    <p:sldId id="355" r:id="rId23"/>
    <p:sldId id="353" r:id="rId24"/>
    <p:sldId id="408" r:id="rId25"/>
    <p:sldId id="395" r:id="rId26"/>
    <p:sldId id="381" r:id="rId27"/>
    <p:sldId id="378" r:id="rId28"/>
    <p:sldId id="404" r:id="rId29"/>
    <p:sldId id="380" r:id="rId30"/>
    <p:sldId id="409" r:id="rId31"/>
  </p:sldIdLst>
  <p:sldSz cx="12192000" cy="6858000"/>
  <p:notesSz cx="6858000" cy="9144000"/>
  <p:embeddedFontLs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ExtraBold" panose="00000900000000000000" pitchFamily="2" charset="0"/>
      <p:bold r:id="rId42"/>
      <p:italic r:id="rId43"/>
      <p:boldItalic r:id="rId44"/>
    </p:embeddedFont>
    <p:embeddedFont>
      <p:font typeface="Montserrat SemiBold" panose="000007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0C632-66FE-480C-9C9B-73F3D7857175}" v="176" dt="2025-07-02T01:06:12.054"/>
    <p1510:client id="{7374A190-EC96-448F-A726-4CD5E7457B95}" v="1825" dt="2025-07-02T17:54:13.827"/>
    <p1510:client id="{FD7B3A49-B07A-453E-8590-AEEF4B53D9FD}" v="1" dt="2025-07-02T18:03:01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57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7/2/2025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023D9-1007-4FDF-BE20-2D87BD4B9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EED16-8C46-27F9-0A23-3BD4F779D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B9C63-6028-1547-93A0-DEE3005FD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String Methods, char, More Variables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00AA1-34D2-5B0C-CEB9-5DADCFB164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9565" y="5596091"/>
            <a:ext cx="1152696" cy="1152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76CA3D0-7432-7389-4A8E-E11027FD362D}"/>
              </a:ext>
            </a:extLst>
          </p:cNvPr>
          <p:cNvSpPr txBox="1"/>
          <p:nvPr userDrawn="1"/>
        </p:nvSpPr>
        <p:spPr>
          <a:xfrm>
            <a:off x="3046095" y="-2820"/>
            <a:ext cx="609981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  <a:tabLst/>
              <a:defRPr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String Methods, char, More Variables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  <a:tabLst/>
              <a:defRPr/>
            </a:pP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A008961-7791-5FE5-D781-279F1DEF021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String Methods, char, More Variables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6C949-7D3B-0A21-3CFF-778F9CF95C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8201" y="224030"/>
            <a:ext cx="783453" cy="78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76E65FA-E1EA-F565-F37A-BA01A1E2D03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String Methods, char, More Variables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2D898-8A20-321D-8277-91C36D93CD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6545" y="211775"/>
            <a:ext cx="783453" cy="7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F3ECDDE3-E503-C581-023D-D2A2D9261A8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String Methods, char, More Variables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s.washington.edu/493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hyperlink" Target="https://instagram.com/fluffy.gumb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su/getting_hel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s.uw.edu/12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String Methods, char, More Variables</a:t>
            </a:r>
            <a:endParaRPr sz="360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emoji? </a:t>
            </a:r>
            <a:r>
              <a:rPr lang="en-US" sz="2200" b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😀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E4CCEC1C-CA20-F280-8668-F7A4E535E247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EA058C80-3DE3-3625-88FC-70A451C87D44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4563814D-9BFD-6B50-2F4D-C5522DA10E82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F7C24AE0-177B-38DB-706E-675EB6BF1C7E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4075B-98C4-979E-EA6D-45EB328E0251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9A58-2C8F-9265-EED1-5ECEF74D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So,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7AE2-2DD9-040F-A9EF-0C02F4BC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0120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i="0"/>
              <a:t>Broadly speaking: the digital world is inaccessible (but that’s changing)! </a:t>
            </a:r>
            <a:endParaRPr lang="en-US"/>
          </a:p>
          <a:p>
            <a:pPr marL="114300" indent="0">
              <a:buNone/>
            </a:pPr>
            <a:endParaRPr lang="en-US" i="0"/>
          </a:p>
          <a:p>
            <a:pPr marL="114300" indent="0">
              <a:buNone/>
            </a:pPr>
            <a:r>
              <a:rPr lang="en-US" i="0"/>
              <a:t>In CSE 121, we don’t have the full knowledge yet to make accessible ASCII art (or Java programs, applications, video games, websites, …)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 i="0"/>
              <a:t>However, we encourage you to:</a:t>
            </a:r>
          </a:p>
          <a:p>
            <a:pPr marL="685800" indent="-457200"/>
            <a:r>
              <a:rPr lang="en-US" i="0"/>
              <a:t>think about accessibility when you make things with computers</a:t>
            </a:r>
          </a:p>
          <a:p>
            <a:pPr marL="685800" indent="-457200"/>
            <a:r>
              <a:rPr lang="en-US" i="0"/>
              <a:t>keep on learning more! UW is a </a:t>
            </a:r>
            <a:r>
              <a:rPr lang="en-US" b="1" i="0" u="sng"/>
              <a:t>global leader</a:t>
            </a:r>
            <a:r>
              <a:rPr lang="en-US" i="0"/>
              <a:t> in digital accessibility</a:t>
            </a:r>
          </a:p>
          <a:p>
            <a:pPr marL="685800" indent="-457200"/>
            <a:r>
              <a:rPr lang="en-US"/>
              <a:t>e.g. at UW: </a:t>
            </a:r>
            <a:r>
              <a:rPr lang="en-US">
                <a:hlinkClick r:id="rId2"/>
              </a:rPr>
              <a:t>CSE 493E: Accessibility</a:t>
            </a:r>
            <a:endParaRPr lang="en-US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0C7B5-D08E-58AB-696A-882996F23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6E76BB-A92E-6078-B9EE-9B750050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8C7CD-E90C-7E89-9540-A08D630E2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A586-7284-F655-277B-0876ACF5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A9727-2554-772F-418A-55A37AEA9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/>
              <a:t>C0 reflection recap</a:t>
            </a:r>
          </a:p>
          <a:p>
            <a:r>
              <a:rPr lang="en-US" b="1">
                <a:solidFill>
                  <a:srgbClr val="7028C8"/>
                </a:solidFill>
              </a:rPr>
              <a:t>Datatypes Review</a:t>
            </a:r>
          </a:p>
          <a:p>
            <a:r>
              <a:rPr lang="en-US">
                <a:solidFill>
                  <a:schemeClr val="tx1"/>
                </a:solidFill>
              </a:rPr>
              <a:t>More Variables and Operators! </a:t>
            </a:r>
          </a:p>
          <a:p>
            <a:r>
              <a:rPr lang="en-US"/>
              <a:t>Strings and Characters Review</a:t>
            </a:r>
          </a:p>
          <a:p>
            <a:r>
              <a:rPr lang="en-US"/>
              <a:t>Code example!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AE2B-2808-4F86-97BB-2B9FBA5D0B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772D4DA-ED33-F646-79B3-E6B0985C8690}"/>
              </a:ext>
            </a:extLst>
          </p:cNvPr>
          <p:cNvSpPr/>
          <p:nvPr/>
        </p:nvSpPr>
        <p:spPr>
          <a:xfrm rot="10800000">
            <a:off x="4114800" y="275632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3C38B7-5D2E-C7D5-0C72-6A8FF1C9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3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BB980-8483-50ED-F4CD-A1B4DE3E2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1472-2E10-EB76-82D0-CB1A0D99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Datatypes Review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C75EE-9066-E700-F0D6-CD057BD2C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1B2DA-D5D0-6193-EC7C-0E2C8F6BA8C6}"/>
              </a:ext>
            </a:extLst>
          </p:cNvPr>
          <p:cNvSpPr txBox="1"/>
          <p:nvPr/>
        </p:nvSpPr>
        <p:spPr>
          <a:xfrm>
            <a:off x="538117" y="1584244"/>
            <a:ext cx="11323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expression evaluate to? Be sure to indicate the type of the resulting value (e.g. 7.0 rather than 7 for a double, String in quotes).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%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26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%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6</a:t>
            </a:r>
            <a:r>
              <a:rPr lang="en-US" sz="3200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-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/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 corgi "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A00E7-C672-6F04-8F1A-6F19503B953D}"/>
              </a:ext>
            </a:extLst>
          </p:cNvPr>
          <p:cNvSpPr txBox="1"/>
          <p:nvPr/>
        </p:nvSpPr>
        <p:spPr>
          <a:xfrm>
            <a:off x="1947124" y="4664953"/>
            <a:ext cx="9313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"4 corgi 1.21"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702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"2 corgi 2.2"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3600" dirty="0">
                <a:solidFill>
                  <a:srgbClr val="702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"2 corgi 1.21"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600" dirty="0">
                <a:solidFill>
                  <a:srgbClr val="702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"4 corgi 2.2"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A0EF6E-DAA7-6B1B-9FBB-D7BAC86D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3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80717-1F94-1DBA-9E64-D41AB928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A94CB-B296-110D-1BF1-1B2A5BBB5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C7F9B0-18AF-9275-DD60-CAFDFB3AA2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Datatypes Review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492216-D5A0-3044-26EA-0AD5602A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FF462-D3C5-AD55-541D-BDADDDA27DE2}"/>
              </a:ext>
            </a:extLst>
          </p:cNvPr>
          <p:cNvSpPr txBox="1"/>
          <p:nvPr/>
        </p:nvSpPr>
        <p:spPr>
          <a:xfrm>
            <a:off x="538117" y="1584244"/>
            <a:ext cx="11323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expression evaluate to? Be sure to indicate the type of the resulting value (e.g. 7.0 rather than 7 for a double, String in quotes).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%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26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%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6</a:t>
            </a:r>
            <a:r>
              <a:rPr lang="en-US" sz="3200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-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/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 corgi "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A0006-FCEE-E797-B15A-34DD3EAF0147}"/>
              </a:ext>
            </a:extLst>
          </p:cNvPr>
          <p:cNvSpPr txBox="1"/>
          <p:nvPr/>
        </p:nvSpPr>
        <p:spPr>
          <a:xfrm>
            <a:off x="1947124" y="4664953"/>
            <a:ext cx="9313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"4 corgi 1.21"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702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"2 corgi 2.2"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3600" dirty="0">
                <a:solidFill>
                  <a:srgbClr val="702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"2 corgi 1.21"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600" dirty="0">
                <a:solidFill>
                  <a:srgbClr val="702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"4 corgi 2.2"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52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122"/>
            <a:ext cx="10515600" cy="762635"/>
          </a:xfrm>
        </p:spPr>
        <p:txBody>
          <a:bodyPr/>
          <a:lstStyle/>
          <a:p>
            <a:r>
              <a:rPr lang="en-US" dirty="0"/>
              <a:t>Worked Out Think-Pair-Share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35989A-BA55-4B88-B09C-DE837939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410" y="976186"/>
            <a:ext cx="11394410" cy="1090996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%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5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6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26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%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6</a:t>
            </a:r>
            <a:r>
              <a:rPr lang="en-US" sz="3600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-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5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/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 corgi "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B49DC498-434F-4C54-9AC7-E3E002AFFD91}"/>
              </a:ext>
            </a:extLst>
          </p:cNvPr>
          <p:cNvSpPr/>
          <p:nvPr/>
        </p:nvSpPr>
        <p:spPr>
          <a:xfrm rot="5400000">
            <a:off x="3531596" y="1309131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D2EC36A4-995E-3301-188A-516758351E06}"/>
              </a:ext>
            </a:extLst>
          </p:cNvPr>
          <p:cNvSpPr/>
          <p:nvPr/>
        </p:nvSpPr>
        <p:spPr>
          <a:xfrm rot="5400000">
            <a:off x="9606628" y="4192770"/>
            <a:ext cx="264156" cy="336612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78E6CC-88D1-2BAF-59F6-976124440CCA}"/>
              </a:ext>
            </a:extLst>
          </p:cNvPr>
          <p:cNvSpPr txBox="1">
            <a:spLocks/>
          </p:cNvSpPr>
          <p:nvPr/>
        </p:nvSpPr>
        <p:spPr>
          <a:xfrm>
            <a:off x="3397858" y="1911085"/>
            <a:ext cx="526556" cy="62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5AF37910-62D2-ACBD-E7D0-DF8DD88DEC91}"/>
              </a:ext>
            </a:extLst>
          </p:cNvPr>
          <p:cNvSpPr/>
          <p:nvPr/>
        </p:nvSpPr>
        <p:spPr>
          <a:xfrm rot="5400000">
            <a:off x="1296712" y="1264424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C37D7D-DB5C-AF6D-8CF6-22E897FF7C45}"/>
              </a:ext>
            </a:extLst>
          </p:cNvPr>
          <p:cNvSpPr txBox="1">
            <a:spLocks/>
          </p:cNvSpPr>
          <p:nvPr/>
        </p:nvSpPr>
        <p:spPr>
          <a:xfrm>
            <a:off x="1162974" y="1866378"/>
            <a:ext cx="526556" cy="62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A194B3B7-C37E-D209-6931-3CF9F1BB8664}"/>
              </a:ext>
            </a:extLst>
          </p:cNvPr>
          <p:cNvSpPr/>
          <p:nvPr/>
        </p:nvSpPr>
        <p:spPr>
          <a:xfrm rot="5400000">
            <a:off x="5655148" y="1297277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F2ABC90-8085-A469-C92F-F2664B8991B7}"/>
              </a:ext>
            </a:extLst>
          </p:cNvPr>
          <p:cNvSpPr txBox="1">
            <a:spLocks/>
          </p:cNvSpPr>
          <p:nvPr/>
        </p:nvSpPr>
        <p:spPr>
          <a:xfrm>
            <a:off x="5521410" y="1899231"/>
            <a:ext cx="526556" cy="62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5D5415F6-3E59-ADF7-4294-A2AEBC2D93BE}"/>
              </a:ext>
            </a:extLst>
          </p:cNvPr>
          <p:cNvSpPr/>
          <p:nvPr/>
        </p:nvSpPr>
        <p:spPr>
          <a:xfrm rot="5400000">
            <a:off x="2448836" y="1397575"/>
            <a:ext cx="197109" cy="22422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9F53520-B1EB-9B87-1ABA-C79FB742C1F1}"/>
              </a:ext>
            </a:extLst>
          </p:cNvPr>
          <p:cNvSpPr txBox="1">
            <a:spLocks/>
          </p:cNvSpPr>
          <p:nvPr/>
        </p:nvSpPr>
        <p:spPr>
          <a:xfrm>
            <a:off x="2168094" y="2425934"/>
            <a:ext cx="587206" cy="76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BE3DD558-38D1-8AF0-B014-E955B6752D78}"/>
              </a:ext>
            </a:extLst>
          </p:cNvPr>
          <p:cNvSpPr/>
          <p:nvPr/>
        </p:nvSpPr>
        <p:spPr>
          <a:xfrm rot="5400000">
            <a:off x="4017872" y="1638880"/>
            <a:ext cx="229907" cy="33422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A0DC621-E0BA-5B9C-85C4-D26B855347D6}"/>
              </a:ext>
            </a:extLst>
          </p:cNvPr>
          <p:cNvSpPr txBox="1">
            <a:spLocks/>
          </p:cNvSpPr>
          <p:nvPr/>
        </p:nvSpPr>
        <p:spPr>
          <a:xfrm>
            <a:off x="3839222" y="3304761"/>
            <a:ext cx="587206" cy="76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BC41C84B-5BBC-A04F-4194-1E74CE43B044}"/>
              </a:ext>
            </a:extLst>
          </p:cNvPr>
          <p:cNvSpPr/>
          <p:nvPr/>
        </p:nvSpPr>
        <p:spPr>
          <a:xfrm rot="5400000">
            <a:off x="5970428" y="2174725"/>
            <a:ext cx="229907" cy="390511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019C43E-C02D-072B-0937-38523C12522B}"/>
              </a:ext>
            </a:extLst>
          </p:cNvPr>
          <p:cNvSpPr txBox="1">
            <a:spLocks/>
          </p:cNvSpPr>
          <p:nvPr/>
        </p:nvSpPr>
        <p:spPr>
          <a:xfrm>
            <a:off x="4707517" y="4127281"/>
            <a:ext cx="2776966" cy="82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"2 corgi "</a:t>
            </a:r>
            <a:endParaRPr lang="en-US" sz="3600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42" name="Right Bracket 41">
            <a:extLst>
              <a:ext uri="{FF2B5EF4-FFF2-40B4-BE49-F238E27FC236}">
                <a16:creationId xmlns:a16="http://schemas.microsoft.com/office/drawing/2014/main" id="{E4FA9976-A6B2-5EBA-9C54-1CFE063F1895}"/>
              </a:ext>
            </a:extLst>
          </p:cNvPr>
          <p:cNvSpPr/>
          <p:nvPr/>
        </p:nvSpPr>
        <p:spPr>
          <a:xfrm rot="5400000">
            <a:off x="7963474" y="2818745"/>
            <a:ext cx="264154" cy="428586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9FA7AA0-8E27-8B06-0204-119EAB736A6A}"/>
              </a:ext>
            </a:extLst>
          </p:cNvPr>
          <p:cNvSpPr txBox="1">
            <a:spLocks/>
          </p:cNvSpPr>
          <p:nvPr/>
        </p:nvSpPr>
        <p:spPr>
          <a:xfrm>
            <a:off x="6475918" y="5003188"/>
            <a:ext cx="3600646" cy="82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"2 corgi 1.2"</a:t>
            </a:r>
            <a:endParaRPr lang="en-US" sz="3600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C986BE3-5F4B-52F6-3CA8-69482E59DEC5}"/>
              </a:ext>
            </a:extLst>
          </p:cNvPr>
          <p:cNvSpPr txBox="1">
            <a:spLocks/>
          </p:cNvSpPr>
          <p:nvPr/>
        </p:nvSpPr>
        <p:spPr>
          <a:xfrm>
            <a:off x="7809256" y="5930582"/>
            <a:ext cx="4176481" cy="82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"2 corgi 1.21"</a:t>
            </a:r>
            <a:endParaRPr lang="en-US" sz="3600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99662B-8E73-A65C-74A6-8B5240410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7" grpId="0"/>
      <p:bldP spid="14" grpId="0" animBg="1"/>
      <p:bldP spid="15" grpId="0"/>
      <p:bldP spid="16" grpId="0" animBg="1"/>
      <p:bldP spid="17" grpId="0"/>
      <p:bldP spid="18" grpId="0" animBg="1"/>
      <p:bldP spid="36" grpId="0"/>
      <p:bldP spid="37" grpId="0" animBg="1"/>
      <p:bldP spid="38" grpId="0"/>
      <p:bldP spid="40" grpId="0" animBg="1"/>
      <p:bldP spid="41" grpId="0"/>
      <p:bldP spid="42" grpId="0" animBg="1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5B44C-7F9B-B527-B518-0BD66C911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47BA-013E-6368-F68B-A836DA31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B2477-2621-D712-ABE0-10DAD04AB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/>
              <a:t>C0 reflection recap</a:t>
            </a:r>
          </a:p>
          <a:p>
            <a:r>
              <a:rPr lang="en-US">
                <a:solidFill>
                  <a:schemeClr val="tx1"/>
                </a:solidFill>
              </a:rPr>
              <a:t>Datatypes Review</a:t>
            </a:r>
          </a:p>
          <a:p>
            <a:r>
              <a:rPr lang="en-US" b="1">
                <a:solidFill>
                  <a:srgbClr val="7028C8"/>
                </a:solidFill>
              </a:rPr>
              <a:t>More Variables and Operators!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r>
              <a:rPr lang="en-US"/>
              <a:t>Strings and Characters Review</a:t>
            </a:r>
          </a:p>
          <a:p>
            <a:r>
              <a:rPr lang="en-US"/>
              <a:t>Code example!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70C53-0E65-43C5-3CA0-792AED40C8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2CE871E-BC3F-697E-ED22-B350F4E389C2}"/>
              </a:ext>
            </a:extLst>
          </p:cNvPr>
          <p:cNvSpPr/>
          <p:nvPr/>
        </p:nvSpPr>
        <p:spPr>
          <a:xfrm rot="10800000">
            <a:off x="6096000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5B5D65-3A83-7CB4-89AE-DA8201E8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2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1545-A46F-417F-9F86-855DCDA4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PCM: </a:t>
            </a:r>
            <a:r>
              <a:rPr lang="en-US"/>
              <a:t>Typecasting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BFA88-27A3-49BB-93D6-16F0CD548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Java will do some type conversions for us </a:t>
            </a:r>
          </a:p>
          <a:p>
            <a:pPr lvl="1"/>
            <a:r>
              <a:rPr lang="en-US"/>
              <a:t>E.g., </a:t>
            </a:r>
            <a:r>
              <a:rPr lang="en-US">
                <a:latin typeface="Consolas" panose="020B0609020204030204" pitchFamily="49" charset="0"/>
              </a:rPr>
              <a:t>int</a:t>
            </a:r>
            <a:r>
              <a:rPr lang="en-US"/>
              <a:t> to </a:t>
            </a:r>
            <a:r>
              <a:rPr lang="en-US">
                <a:latin typeface="Consolas" panose="020B0609020204030204" pitchFamily="49" charset="0"/>
              </a:rPr>
              <a:t>double</a:t>
            </a:r>
            <a:r>
              <a:rPr lang="en-US"/>
              <a:t>, </a:t>
            </a:r>
            <a:r>
              <a:rPr lang="en-US">
                <a:latin typeface="Consolas" panose="020B0609020204030204" pitchFamily="49" charset="0"/>
              </a:rPr>
              <a:t>double</a:t>
            </a:r>
            <a:r>
              <a:rPr lang="en-US"/>
              <a:t> to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>
                <a:latin typeface="Consolas" panose="020B0609020204030204" pitchFamily="49" charset="0"/>
              </a:rPr>
              <a:t>int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>
                <a:latin typeface="Consolas" panose="020B0609020204030204" pitchFamily="49" charset="0"/>
              </a:rPr>
              <a:t>String</a:t>
            </a:r>
          </a:p>
          <a:p>
            <a:pPr lvl="1"/>
            <a:endParaRPr lang="en-US">
              <a:latin typeface="Consolas" panose="020B0609020204030204" pitchFamily="49" charset="0"/>
            </a:endParaRP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some conversions Java won't do for us…</a:t>
            </a:r>
          </a:p>
          <a:p>
            <a:pPr lvl="1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Nonsensical conversions (e.g., </a:t>
            </a:r>
            <a:r>
              <a:rPr lang="en-US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"Gumball"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Conversions that are "lossy" (e.g., </a:t>
            </a:r>
            <a:r>
              <a:rPr lang="en-US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ask Java to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typecast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B7706-D0E7-4400-A6A8-453B3E198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D322E-822E-4769-B73D-493D46C2D652}"/>
              </a:ext>
            </a:extLst>
          </p:cNvPr>
          <p:cNvSpPr txBox="1"/>
          <p:nvPr/>
        </p:nvSpPr>
        <p:spPr>
          <a:xfrm>
            <a:off x="2978230" y="5248385"/>
            <a:ext cx="46145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</a:rPr>
              <a:t>double x = 8.83;</a:t>
            </a:r>
          </a:p>
          <a:p>
            <a:r>
              <a:rPr lang="en-US" sz="2400">
                <a:latin typeface="Consolas" panose="020B0609020204030204" pitchFamily="49" charset="0"/>
              </a:rPr>
              <a:t>int xAsAnInt = (int) x;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36BC9A8-F413-12DD-2B98-9BCA3258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40F6-8D70-4458-B7B7-EFDCAA52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PCM: </a:t>
            </a:r>
            <a:r>
              <a:rPr lang="en-US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2D450-ED3A-41E8-9835-49E16C216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Recall: Variables allow us to give a name to a specific value</a:t>
            </a:r>
          </a:p>
          <a:p>
            <a:pPr lvl="1"/>
            <a:r>
              <a:rPr lang="en-US"/>
              <a:t>3 parts: declaration, initialization, usage</a:t>
            </a:r>
          </a:p>
          <a:p>
            <a:pPr lvl="1"/>
            <a:r>
              <a:rPr lang="en-US"/>
              <a:t>Example:</a:t>
            </a:r>
          </a:p>
          <a:p>
            <a:endParaRPr lang="en-US"/>
          </a:p>
          <a:p>
            <a:r>
              <a:rPr lang="en-US"/>
              <a:t>Declaration: 		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int x;</a:t>
            </a:r>
          </a:p>
          <a:p>
            <a:r>
              <a:rPr lang="en-US"/>
              <a:t>Initialization: 		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x = 30;</a:t>
            </a:r>
          </a:p>
          <a:p>
            <a:r>
              <a:rPr lang="en-US"/>
              <a:t>Or all in one line:	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int x = 30;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2AEF6-A624-43F4-8795-7DF1C53737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8E159-A99B-432D-B0DB-BF94645A0CBD}"/>
              </a:ext>
            </a:extLst>
          </p:cNvPr>
          <p:cNvSpPr txBox="1"/>
          <p:nvPr/>
        </p:nvSpPr>
        <p:spPr>
          <a:xfrm>
            <a:off x="3903518" y="2614055"/>
            <a:ext cx="46031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latin typeface="Consolas" panose="020B0609020204030204" pitchFamily="49" charset="0"/>
              </a:rPr>
              <a:t>String </a:t>
            </a:r>
            <a:r>
              <a:rPr lang="en-US" sz="2000" err="1">
                <a:latin typeface="Consolas" panose="020B0609020204030204" pitchFamily="49" charset="0"/>
              </a:rPr>
              <a:t>theBestBoy</a:t>
            </a:r>
            <a:r>
              <a:rPr lang="en-US" sz="2000">
                <a:latin typeface="Consolas" panose="020B0609020204030204" pitchFamily="49" charset="0"/>
              </a:rPr>
              <a:t> = "gumball";</a:t>
            </a:r>
          </a:p>
          <a:p>
            <a:r>
              <a:rPr lang="en-US" sz="2000" err="1">
                <a:latin typeface="Consolas" panose="020B0609020204030204" pitchFamily="49" charset="0"/>
              </a:rPr>
              <a:t>System.out.println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theBestBoy</a:t>
            </a:r>
            <a:r>
              <a:rPr lang="en-US" sz="2000"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FFAD1B-2946-1A2C-B7C7-4D19EC7F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09C9-E759-17B4-B274-316B210B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New: Manipulating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350E-71E1-A051-A943-E58507DBC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7" name="Google Shape;101;p22">
            <a:extLst>
              <a:ext uri="{FF2B5EF4-FFF2-40B4-BE49-F238E27FC236}">
                <a16:creationId xmlns:a16="http://schemas.microsoft.com/office/drawing/2014/main" id="{886B4FA2-5D40-8AAC-BC31-CECE71A967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19201"/>
            <a:ext cx="9810750" cy="489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They’re made to be manipulated, modified, and re-used!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err="1">
                <a:latin typeface="Consolas"/>
                <a:ea typeface="Consolas"/>
                <a:cs typeface="Consolas"/>
                <a:sym typeface="Consolas"/>
              </a:rPr>
              <a:t>triple</a:t>
            </a:r>
            <a:r>
              <a:rPr lang="en-US" sz="2800" err="1">
                <a:latin typeface="Consolas"/>
                <a:ea typeface="Consolas"/>
                <a:cs typeface="Consolas"/>
                <a:sym typeface="Consolas"/>
              </a:rPr>
              <a:t>FavNum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; </a:t>
            </a:r>
            <a:endParaRPr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</p:txBody>
      </p:sp>
      <p:sp>
        <p:nvSpPr>
          <p:cNvPr id="8" name="Speech Bubble: Oval 2">
            <a:extLst>
              <a:ext uri="{FF2B5EF4-FFF2-40B4-BE49-F238E27FC236}">
                <a16:creationId xmlns:a16="http://schemas.microsoft.com/office/drawing/2014/main" id="{EB804ACC-8322-DA64-7CE2-DEE56E3B5618}"/>
              </a:ext>
            </a:extLst>
          </p:cNvPr>
          <p:cNvSpPr/>
          <p:nvPr/>
        </p:nvSpPr>
        <p:spPr>
          <a:xfrm>
            <a:off x="8739973" y="2378052"/>
            <a:ext cx="3120013" cy="2178095"/>
          </a:xfrm>
          <a:prstGeom prst="wedgeEllipseCallout">
            <a:avLst>
              <a:gd name="adj1" fmla="val -33742"/>
              <a:gd name="adj2" fmla="val 74745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– this doesn't really make any mathematical sense! </a:t>
            </a:r>
          </a:p>
          <a:p>
            <a:pPr algn="ctr"/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That's because, in Java, = is </a:t>
            </a:r>
            <a:r>
              <a:rPr lang="en-US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not equality!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A33D0-C1CE-E8E4-3DED-FDC0D7FE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AC9-8A3D-A8EC-D125-109E9633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Operator: +=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46329-A262-D6A2-F7BD-CD77029CB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/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This pattern is so common, we have a shorthand for it!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/>
              <a:t>This works for both numeric addition and string concatenation!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80ED7-BD07-7E14-ACD8-DECC5DFA8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AD40D1-4367-061D-5476-BCBF9861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/>
              <a:t>C0 reflection recap</a:t>
            </a:r>
          </a:p>
          <a:p>
            <a:r>
              <a:rPr lang="en-US"/>
              <a:t>Datatypes Review</a:t>
            </a:r>
          </a:p>
          <a:p>
            <a:r>
              <a:rPr lang="en-US"/>
              <a:t>More Variables and Operators! </a:t>
            </a:r>
          </a:p>
          <a:p>
            <a:r>
              <a:rPr lang="en-US"/>
              <a:t>Strings and Characters Review</a:t>
            </a:r>
          </a:p>
          <a:p>
            <a:r>
              <a:rPr lang="en-US"/>
              <a:t>Code example!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D966FEA-19A3-6481-8D01-83C78D20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EE7F9-8044-5F72-F4CF-9D455AF1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2F0C-C8BB-F068-751A-A576CF8B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Shorthand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1417-FFC9-01EB-A619-26A41AD5C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The </a:t>
            </a:r>
            <a:r>
              <a:rPr lang="en-US" err="1"/>
              <a:t>shorthands</a:t>
            </a:r>
            <a:r>
              <a:rPr lang="en-US"/>
              <a:t> </a:t>
            </a:r>
            <a:r>
              <a:rPr lang="en-US">
                <a:solidFill>
                  <a:srgbClr val="008080"/>
                </a:solidFill>
                <a:latin typeface="Consolas" panose="020B0609020204030204" pitchFamily="49" charset="0"/>
              </a:rPr>
              <a:t>-=</a:t>
            </a:r>
            <a:r>
              <a:rPr lang="en-US"/>
              <a:t>, </a:t>
            </a:r>
            <a:r>
              <a:rPr lang="en-US">
                <a:solidFill>
                  <a:srgbClr val="008080"/>
                </a:solidFill>
                <a:latin typeface="Consolas" panose="020B0609020204030204" pitchFamily="49" charset="0"/>
              </a:rPr>
              <a:t>*=</a:t>
            </a:r>
            <a:r>
              <a:rPr lang="en-US"/>
              <a:t>, </a:t>
            </a:r>
            <a:r>
              <a:rPr lang="en-US">
                <a:solidFill>
                  <a:srgbClr val="008080"/>
                </a:solidFill>
                <a:latin typeface="Consolas" panose="020B0609020204030204" pitchFamily="49" charset="0"/>
              </a:rPr>
              <a:t>/=</a:t>
            </a:r>
            <a:r>
              <a:rPr lang="en-US"/>
              <a:t>, and </a:t>
            </a:r>
            <a:r>
              <a:rPr lang="en-US">
                <a:solidFill>
                  <a:srgbClr val="008080"/>
                </a:solidFill>
                <a:latin typeface="Consolas" panose="020B0609020204030204" pitchFamily="49" charset="0"/>
              </a:rPr>
              <a:t>%= </a:t>
            </a:r>
            <a:r>
              <a:rPr lang="en-US"/>
              <a:t>exist too! 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 /=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/>
              <a:t>Should this work for integers? Doubles? Strings?</a:t>
            </a:r>
            <a:endParaRPr lang="en-US" sz="280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CAA0-034D-7D17-1605-55F698516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959961-39D1-0322-A6D4-4728845C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6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D8E1-3588-97B6-6CBD-2649B6813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6DC4-CFEE-62B9-AC61-3C59F2C9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Shorter </a:t>
            </a:r>
            <a:r>
              <a:rPr lang="en-US" err="1"/>
              <a:t>Shorthands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D1126-B4D0-1461-EBF3-D4F01C20A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/>
              <a:t>There are even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shorter operators for “incrementing” and “decrementing”!</a:t>
            </a:r>
          </a:p>
          <a:p>
            <a:pPr marL="114300" indent="0">
              <a:buNone/>
            </a:pPr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  <a:r>
              <a:rPr lang="en-US" sz="280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</a:t>
            </a:r>
            <a:r>
              <a:rPr lang="en-US" sz="280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pPr marL="114300" indent="0">
              <a:buNone/>
            </a:pPr>
            <a:r>
              <a:rPr lang="en-US" sz="280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--</a:t>
            </a:r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  <a:r>
              <a:rPr lang="en-US" sz="280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</a:t>
            </a:r>
            <a:r>
              <a:rPr lang="en-US" sz="280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-= 1;</a:t>
            </a:r>
          </a:p>
          <a:p>
            <a:pPr marL="114300" indent="0">
              <a:buNone/>
            </a:pPr>
            <a:endParaRPr lang="en-US" sz="280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/>
              <a:t>Should this work for integers? Doubles? Strings?</a:t>
            </a:r>
            <a:endParaRPr lang="en-US" sz="280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A5A1-A94D-AC6B-C41A-AF55D47A5D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4DE5B4-3C6E-D1CD-33E3-68E299A9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1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333F-B749-BF1B-8113-3628B1FE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A, B, C Variables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650663"/>
            <a:ext cx="6871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c hold after this code is executed?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>
                <a:latin typeface="Consolas" panose="020B0609020204030204" pitchFamily="49" charset="0"/>
              </a:rPr>
              <a:t>c -=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latin typeface="Consolas" panose="020B0609020204030204" pitchFamily="49" charset="0"/>
              </a:rPr>
              <a:t>a = b +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latin typeface="Consolas" panose="020B0609020204030204" pitchFamily="49" charset="0"/>
              </a:rPr>
              <a:t>b /=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BDBB7-43F7-D740-7F52-67D6A8A3CDEC}"/>
              </a:ext>
            </a:extLst>
          </p:cNvPr>
          <p:cNvSpPr txBox="1"/>
          <p:nvPr/>
        </p:nvSpPr>
        <p:spPr>
          <a:xfrm>
            <a:off x="7954682" y="2660096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10, 30, 40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35, 15, 30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35, 15.5, 30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20, 15, 30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547B66C-49F3-429E-D604-217BECCD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8DC17-5AED-3F03-DDF8-8007CC979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04C9D1-AC96-FAA1-228F-909DC949FE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A, B, C Variables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64E07-1529-2A99-74ED-FC32A8B8104C}"/>
              </a:ext>
            </a:extLst>
          </p:cNvPr>
          <p:cNvSpPr txBox="1"/>
          <p:nvPr/>
        </p:nvSpPr>
        <p:spPr>
          <a:xfrm>
            <a:off x="7954682" y="2660096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10, 30, 40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35, 15, 30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35, 15.5, 30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20, 15, 30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61D6AD-0A04-4367-FDCF-575026C30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33D8B-A15A-9CF3-75F3-FCEF3CE13B36}"/>
              </a:ext>
            </a:extLst>
          </p:cNvPr>
          <p:cNvSpPr txBox="1"/>
          <p:nvPr/>
        </p:nvSpPr>
        <p:spPr>
          <a:xfrm>
            <a:off x="980439" y="1650663"/>
            <a:ext cx="6871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c hold after this code is executed?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>
                <a:latin typeface="Consolas" panose="020B0609020204030204" pitchFamily="49" charset="0"/>
              </a:rPr>
              <a:t>c -=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latin typeface="Consolas" panose="020B0609020204030204" pitchFamily="49" charset="0"/>
              </a:rPr>
              <a:t>a = b +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r>
              <a:rPr lang="en-US" sz="3200">
                <a:latin typeface="Consolas" panose="020B0609020204030204" pitchFamily="49" charset="0"/>
              </a:rPr>
              <a:t>b /=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3453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569D1-53A6-ABCC-FFEE-CBF0437C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1B69-BE69-682E-838E-5E715770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B49C1-895E-455D-6646-5F774171D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C0 reflection recap</a:t>
            </a:r>
          </a:p>
          <a:p>
            <a:r>
              <a:rPr lang="en-US" dirty="0"/>
              <a:t>Datatypes Review</a:t>
            </a:r>
          </a:p>
          <a:p>
            <a:r>
              <a:rPr lang="en-US" dirty="0"/>
              <a:t>More Variables and Operators! </a:t>
            </a:r>
          </a:p>
          <a:p>
            <a:r>
              <a:rPr lang="en-US" b="1" dirty="0">
                <a:solidFill>
                  <a:srgbClr val="7028C8"/>
                </a:solidFill>
              </a:rPr>
              <a:t>Strings and Characters Review</a:t>
            </a:r>
          </a:p>
          <a:p>
            <a:r>
              <a:rPr lang="en-US" dirty="0"/>
              <a:t>Code example!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B6137-D07E-D71D-B235-FF21B5FD2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DD3FCBC-3032-99B1-FF02-11148697EE56}"/>
              </a:ext>
            </a:extLst>
          </p:cNvPr>
          <p:cNvSpPr/>
          <p:nvPr/>
        </p:nvSpPr>
        <p:spPr>
          <a:xfrm rot="10800000">
            <a:off x="6000173" y="387837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80E415-0C9E-3FE0-879B-BF8F1258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8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0363-E667-4D38-BC39-CB590D93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/>
              <a:t>Strings &amp; </a:t>
            </a:r>
            <a:r>
              <a:rPr lang="en-US">
                <a:latin typeface="Consolas" panose="020B0609020204030204" pitchFamily="49" charset="0"/>
              </a:rPr>
              <a:t>char</a:t>
            </a:r>
            <a:r>
              <a:rPr lang="en-US"/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6FEC1-5697-4575-AA36-5BE72E01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Recall: String literals are a sequence of characters that are </a:t>
            </a:r>
            <a:r>
              <a:rPr lang="en-US" i="1"/>
              <a:t>strung </a:t>
            </a:r>
            <a:r>
              <a:rPr lang="en-US"/>
              <a:t>together, begin and end with ""</a:t>
            </a:r>
          </a:p>
          <a:p>
            <a:pPr lvl="1"/>
            <a:r>
              <a:rPr lang="en-US"/>
              <a:t>Use zero-based indexing</a:t>
            </a:r>
          </a:p>
          <a:p>
            <a:r>
              <a:rPr lang="en-US"/>
              <a:t>A </a:t>
            </a:r>
            <a:r>
              <a:rPr lang="en-US">
                <a:latin typeface="Consolas" panose="020B0609020204030204" pitchFamily="49" charset="0"/>
              </a:rPr>
              <a:t>char</a:t>
            </a:r>
            <a:r>
              <a:rPr lang="en-US"/>
              <a:t> represents a single character </a:t>
            </a:r>
          </a:p>
          <a:p>
            <a:pPr lvl="1"/>
            <a:r>
              <a:rPr lang="en-US"/>
              <a:t>Begin and end with single quotes ( ' )</a:t>
            </a:r>
          </a:p>
          <a:p>
            <a:pPr lvl="1"/>
            <a:r>
              <a:rPr lang="en-US"/>
              <a:t>Strings are made up of </a:t>
            </a:r>
            <a:r>
              <a:rPr lang="en-US">
                <a:latin typeface="Consolas" panose="020B0609020204030204" pitchFamily="49" charset="0"/>
              </a:rPr>
              <a:t>char</a:t>
            </a:r>
            <a:r>
              <a:rPr lang="en-US"/>
              <a:t>s! </a:t>
            </a:r>
          </a:p>
          <a:p>
            <a:pPr marL="5715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7D44D-7538-42CD-8CE0-AAA23D496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8F2289-4E55-4AF6-8E22-832E2BF05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47865"/>
              </p:ext>
            </p:extLst>
          </p:nvPr>
        </p:nvGraphicFramePr>
        <p:xfrm>
          <a:off x="7615918" y="2377641"/>
          <a:ext cx="3817485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45A610-DED0-43BE-BA45-1D5A523A57EC}"/>
              </a:ext>
            </a:extLst>
          </p:cNvPr>
          <p:cNvSpPr txBox="1"/>
          <p:nvPr/>
        </p:nvSpPr>
        <p:spPr>
          <a:xfrm>
            <a:off x="7157358" y="4536887"/>
            <a:ext cx="440789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</a:rPr>
              <a:t>char letter = 'g';</a:t>
            </a:r>
          </a:p>
          <a:p>
            <a:r>
              <a:rPr lang="en-US" sz="2400">
                <a:latin typeface="Consolas" panose="020B0609020204030204" pitchFamily="49" charset="0"/>
              </a:rPr>
              <a:t>char </a:t>
            </a:r>
            <a:r>
              <a:rPr lang="en-US" sz="2400" err="1">
                <a:latin typeface="Consolas" panose="020B0609020204030204" pitchFamily="49" charset="0"/>
              </a:rPr>
              <a:t>anotherLetter</a:t>
            </a:r>
            <a:r>
              <a:rPr lang="en-US" sz="2400">
                <a:latin typeface="Consolas" panose="020B0609020204030204" pitchFamily="49" charset="0"/>
              </a:rPr>
              <a:t> = 'b';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2595B7-A3EF-8218-1233-41768985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9664-AA7E-0C50-6D41-DDAF4653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/>
              <a:t>String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D9CC9-034B-1922-2049-BC4B62C90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E2991B-4F98-6101-A1CC-92856BDAA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89999"/>
              </p:ext>
            </p:extLst>
          </p:nvPr>
        </p:nvGraphicFramePr>
        <p:xfrm>
          <a:off x="838200" y="121920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charAt(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indexOf(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</a:t>
                      </a:r>
                      <a:b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if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)</a:t>
                      </a:r>
                      <a:endParaRPr lang="en-US" sz="18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)</a:t>
                      </a:r>
                      <a:endParaRPr lang="en-US" sz="18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)</a:t>
                      </a:r>
                      <a:endParaRPr lang="en-US" sz="18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equalsIgnoreCase(</a:t>
                      </a:r>
                      <a:r>
                        <a:rPr lang="en-US" sz="1800" i="1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>
                          <a:latin typeface="Consolas" panose="020B0609020204030204" pitchFamily="49" charset="0"/>
                        </a:rPr>
                        <a:t>)</a:t>
                      </a:r>
                      <a:endParaRPr lang="en-US" sz="18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toUpperCase()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</a:rPr>
                        <a:t>toLowerCase()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F444FB-B3E7-49AD-94E3-9816C33EC184}"/>
              </a:ext>
            </a:extLst>
          </p:cNvPr>
          <p:cNvSpPr txBox="1"/>
          <p:nvPr/>
        </p:nvSpPr>
        <p:spPr>
          <a:xfrm>
            <a:off x="6547758" y="650932"/>
            <a:ext cx="517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Usage: 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US" sz="200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string_variable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US" sz="2000"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&lt;method&gt;</a:t>
            </a:r>
            <a:r>
              <a:rPr lang="en-US" sz="2000">
                <a:latin typeface="Consolas" panose="020B0609020204030204" pitchFamily="49" charset="0"/>
              </a:rPr>
              <a:t>(…)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6A748C-3D0C-6E81-40AF-44E1051B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18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0494-5579-FC89-533B-ED93BA7DB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A5E3-1471-D4AF-D21D-AB7DA04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Gumball String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ABAF1-DC9F-301C-EB84-9F3F3AF10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ADA86-8081-038D-C0A3-7BB789F85737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4CD7B3-0430-D760-CCA1-906088E3D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93985"/>
              </p:ext>
            </p:extLst>
          </p:nvPr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E924DC-D08D-D5A7-0379-6C92C5526C69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D96410-DFEB-CB3F-5AB8-00C0B88F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77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DF5C2-0B80-075F-D914-B6E279F1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47993-A16E-F340-70D1-A27F9B2D40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178E61-A8BD-A941-8BAA-062F409A47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Gumball String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3761710-E5BF-AF7A-B2CF-F32FC033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56C3AE-6C4C-F454-6749-6063043ACB14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48C92F-16A8-BCB8-5EA9-B31FF419D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07116"/>
              </p:ext>
            </p:extLst>
          </p:nvPr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DF0940-44F7-6B5A-3A1D-5261E69B65E2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</p:spTree>
    <p:extLst>
      <p:ext uri="{BB962C8B-B14F-4D97-AF65-F5344CB8AC3E}">
        <p14:creationId xmlns:p14="http://schemas.microsoft.com/office/powerpoint/2010/main" val="3190030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0CCE-4595-5A12-442C-15723227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Gumball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18301-9506-DEBE-72BF-4E286A9229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 descr="Miya's corgi, Gumball, lying down belly-up on a soft-looking rug">
            <a:extLst>
              <a:ext uri="{FF2B5EF4-FFF2-40B4-BE49-F238E27FC236}">
                <a16:creationId xmlns:a16="http://schemas.microsoft.com/office/drawing/2014/main" id="{EC0C2099-4CC9-F020-9807-E2F2E29D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74" y="4148976"/>
            <a:ext cx="3745769" cy="18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ya's corgi, Gumball, looking a little tired/grumpy">
            <a:extLst>
              <a:ext uri="{FF2B5EF4-FFF2-40B4-BE49-F238E27FC236}">
                <a16:creationId xmlns:a16="http://schemas.microsoft.com/office/drawing/2014/main" id="{AE860638-606E-B75A-C49E-146A0424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74" y="1339649"/>
            <a:ext cx="3745770" cy="28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ya's gorgeous corgi, Gumball, with a rainbow scarf on a tennis court; his tongue is sticking out and he's smiling!">
            <a:extLst>
              <a:ext uri="{FF2B5EF4-FFF2-40B4-BE49-F238E27FC236}">
                <a16:creationId xmlns:a16="http://schemas.microsoft.com/office/drawing/2014/main" id="{7068294D-B76B-A4B2-3687-70F44B09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2" y="1339650"/>
            <a:ext cx="3524828" cy="46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iya's corgi, Gumball, smiling with a Pumpkin scarf">
            <a:extLst>
              <a:ext uri="{FF2B5EF4-FFF2-40B4-BE49-F238E27FC236}">
                <a16:creationId xmlns:a16="http://schemas.microsoft.com/office/drawing/2014/main" id="{F62124C3-9AEF-54A7-C69C-ED677FEA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49" y="1339648"/>
            <a:ext cx="3524828" cy="46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774CD-EAF5-33E5-CA56-9345ECF6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7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C0 due tonight</a:t>
            </a:r>
          </a:p>
          <a:p>
            <a:pPr lvl="1"/>
            <a:r>
              <a:rPr lang="en-US" dirty="0"/>
              <a:t>Expect C0 grades ~1 week from submission (we’ll announce on Ed)</a:t>
            </a:r>
          </a:p>
          <a:p>
            <a:r>
              <a:rPr lang="en-US" dirty="0"/>
              <a:t>Programming Assignment 0 releases later today</a:t>
            </a:r>
          </a:p>
          <a:p>
            <a:pPr lvl="1"/>
            <a:r>
              <a:rPr lang="en-US" dirty="0"/>
              <a:t>making a receipt generator!</a:t>
            </a:r>
          </a:p>
          <a:p>
            <a:r>
              <a:rPr lang="en-US" dirty="0"/>
              <a:t>Resub 0 also releases later today</a:t>
            </a:r>
          </a:p>
          <a:p>
            <a:pPr lvl="1"/>
            <a:r>
              <a:rPr lang="en-US" dirty="0"/>
              <a:t>either turn in C0 for the first time or resubmit C0 after receiving feedback for it </a:t>
            </a:r>
          </a:p>
          <a:p>
            <a:r>
              <a:rPr lang="en-US" dirty="0"/>
              <a:t>Both due Tuesday, July 7</a:t>
            </a:r>
            <a:r>
              <a:rPr lang="en-US" baseline="30000" dirty="0"/>
              <a:t>th</a:t>
            </a:r>
            <a:r>
              <a:rPr lang="en-US" dirty="0"/>
              <a:t> at 11:59 PM</a:t>
            </a:r>
          </a:p>
          <a:p>
            <a:r>
              <a:rPr lang="en-US" dirty="0"/>
              <a:t>Now on regular “cadence” (Wed release, due following Tue)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77CF0B-C470-F5BC-654C-5897E5E1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4E6F5-E468-3014-89DC-5BBBD90A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52DC-C7F4-1C72-999C-DBE21054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6F050-28DA-C8BD-142F-0758098F6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C0 reflection recap</a:t>
            </a:r>
          </a:p>
          <a:p>
            <a:r>
              <a:rPr lang="en-US" dirty="0">
                <a:solidFill>
                  <a:schemeClr val="tx1"/>
                </a:solidFill>
              </a:rPr>
              <a:t>Datatypes Review</a:t>
            </a:r>
          </a:p>
          <a:p>
            <a:r>
              <a:rPr lang="en-US" dirty="0">
                <a:solidFill>
                  <a:schemeClr val="tx1"/>
                </a:solidFill>
              </a:rPr>
              <a:t>More Variables and Operators! </a:t>
            </a:r>
          </a:p>
          <a:p>
            <a:r>
              <a:rPr lang="en-US" dirty="0"/>
              <a:t>Strings and Characters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example!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4C532-C566-DE0B-0A82-8C8BE0D779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94BD44-425A-D20D-82BB-4DD4560C2174}"/>
              </a:ext>
            </a:extLst>
          </p:cNvPr>
          <p:cNvSpPr/>
          <p:nvPr/>
        </p:nvSpPr>
        <p:spPr>
          <a:xfrm rot="10800000">
            <a:off x="3747032" y="4412303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5F1B70-801A-CE77-01DD-F39B1804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3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4D66-220A-3B3E-67AC-98BDF8E9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Resubmissions (or “resubs”)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08B0-DBF1-EA00-24E8-BCE40537F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week, you may resubmit one Programming Assignment or Creative Project with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80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your previous grade.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huge opportunity: you get to resubmit your work </a:t>
            </a:r>
            <a:r>
              <a:rPr lang="en-US" altLang="en-US" sz="28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grade it and give you feedback! Please take advantage of this :)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miss an assignment and/or only finish it late – use a resub!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time in between receiving assignment feedback and each resub cycle due date is short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summer quarter is short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 wanted to make sure you still got 7 resub cycles like non-summer quarters.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0D14-7F8B-531E-424D-87D4FA725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409ED4-4560-0634-5D4D-FDB1BCBF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B4C6-C059-8D6B-EA21-61CB388E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CEBC-37F2-904C-A67D-89CDA13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Resub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E580-2962-7113-7FD1-87A2A3A2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logistics: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8 total resub cycles this quarter (and 8 assignments)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eligible to resubmit for 3 cycles max </a:t>
            </a:r>
            <a:r>
              <a:rPr lang="en-US" altLang="en-US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feedback is out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resubmit: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 and </a:t>
            </a:r>
            <a:r>
              <a:rPr lang="en-US" altLang="en-US" sz="28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changes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graded as “Final”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 Google Form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a reflection, to confirm your resub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altLang="en-US" b="1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submit the form before the deadline for resub to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AE82-E23D-55DC-A674-63C8C3D9C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C7A6E6-AEEF-D7C4-91F6-7D16574F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584CC-512D-6BF5-ABCB-D46A28E30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F136-6F53-9C0C-D23C-F3C2DD7F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62ADD-CEC5-65C8-D006-5362AD05B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IPL is open! </a:t>
            </a:r>
            <a:r>
              <a:rPr lang="en-US" dirty="0">
                <a:hlinkClick r:id="rId3"/>
              </a:rPr>
              <a:t>Schedule &amp; instructions on website. </a:t>
            </a:r>
            <a:endParaRPr lang="en-US" dirty="0"/>
          </a:p>
          <a:p>
            <a:r>
              <a:rPr lang="en-US" dirty="0"/>
              <a:t>If you joined late, welcome! </a:t>
            </a:r>
          </a:p>
          <a:p>
            <a:pPr lvl="1"/>
            <a:r>
              <a:rPr lang="en-US" dirty="0"/>
              <a:t>Check out the </a:t>
            </a:r>
            <a:r>
              <a:rPr lang="en-US" dirty="0">
                <a:hlinkClick r:id="rId4"/>
              </a:rPr>
              <a:t>course website</a:t>
            </a:r>
            <a:r>
              <a:rPr lang="en-US" dirty="0"/>
              <a:t> and lecture recordings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748B-CBE8-1824-CC0D-17108EB289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286C83-EB48-ABC4-0CF8-104A5DDD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>
                <a:solidFill>
                  <a:srgbClr val="7028C8"/>
                </a:solidFill>
              </a:rPr>
              <a:t>C0 reflection recap</a:t>
            </a:r>
          </a:p>
          <a:p>
            <a:r>
              <a:rPr lang="en-US"/>
              <a:t>Datatypes Review</a:t>
            </a:r>
          </a:p>
          <a:p>
            <a:r>
              <a:rPr lang="en-US"/>
              <a:t>More Variables and Operators! </a:t>
            </a:r>
          </a:p>
          <a:p>
            <a:r>
              <a:rPr lang="en-US"/>
              <a:t>Strings and Characters Review</a:t>
            </a:r>
          </a:p>
          <a:p>
            <a:r>
              <a:rPr lang="en-US"/>
              <a:t>Code example!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284076" y="219949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FF80CE-3ACA-486F-41AE-57CD0DC8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8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B999-31C2-DD1F-0612-32DB4F2D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accessibility…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E5F6C-3100-3315-CFF4-499C1BFF9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/>
              <a:t>Loved</a:t>
            </a:r>
            <a:r>
              <a:rPr lang="en-US"/>
              <a:t> your reflection responses! Some themes:</a:t>
            </a:r>
          </a:p>
          <a:p>
            <a:r>
              <a:rPr lang="en-US"/>
              <a:t>not knowing how low vision people use computers (or program)</a:t>
            </a:r>
          </a:p>
          <a:p>
            <a:r>
              <a:rPr lang="en-US"/>
              <a:t>being inspired by the speaker’s perseverance and determination</a:t>
            </a:r>
          </a:p>
          <a:p>
            <a:r>
              <a:rPr lang="en-US"/>
              <a:t>accessibility really matters, because:</a:t>
            </a:r>
          </a:p>
          <a:p>
            <a:pPr lvl="1"/>
            <a:r>
              <a:rPr lang="en-US"/>
              <a:t>it is important for all people to be able to pursue their passion</a:t>
            </a:r>
          </a:p>
          <a:p>
            <a:pPr lvl="1"/>
            <a:r>
              <a:rPr lang="en-US"/>
              <a:t>everyone should have the opportunity to interact with computer science since it impacts many aspects of our world</a:t>
            </a:r>
          </a:p>
          <a:p>
            <a:pPr lvl="1"/>
            <a:r>
              <a:rPr lang="en-US"/>
              <a:t>every individual brings new perspectives to the world of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9B086-3595-9C8D-E7CA-46F3E764AE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571CF4-9F22-511C-BD4A-B62116CD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49C06-7D3C-90BD-D62F-3487FABB0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8BC4-2048-1506-7CC0-EAE9E390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C0 accessible?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2667A-010E-F00C-5894-2CDA88C7B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/>
              <a:t>Broad spectrum of answers, but </a:t>
            </a:r>
            <a:r>
              <a:rPr lang="en-US" b="1" u="sng"/>
              <a:t>most of you said no.</a:t>
            </a:r>
            <a:r>
              <a:rPr lang="en-US" b="1"/>
              <a:t> </a:t>
            </a:r>
            <a:endParaRPr lang="en-US"/>
          </a:p>
          <a:p>
            <a:pPr marL="114300" indent="0">
              <a:buNone/>
            </a:pPr>
            <a:r>
              <a:rPr lang="en-US"/>
              <a:t>When </a:t>
            </a:r>
            <a:r>
              <a:rPr lang="en-US" i="1"/>
              <a:t>looking</a:t>
            </a:r>
            <a:r>
              <a:rPr lang="en-US"/>
              <a:t> at ASCII art:</a:t>
            </a:r>
          </a:p>
          <a:p>
            <a:r>
              <a:rPr lang="en-US" err="1"/>
              <a:t>screenreaders</a:t>
            </a:r>
            <a:r>
              <a:rPr lang="en-US"/>
              <a:t> </a:t>
            </a:r>
            <a:r>
              <a:rPr lang="en-US" i="1"/>
              <a:t>alone</a:t>
            </a:r>
            <a:r>
              <a:rPr lang="en-US"/>
              <a:t> aren’t suited for reading ASCII art</a:t>
            </a:r>
          </a:p>
          <a:p>
            <a:r>
              <a:rPr lang="en-US"/>
              <a:t>the caption is probably not enough context for a blind user</a:t>
            </a:r>
          </a:p>
          <a:p>
            <a:r>
              <a:rPr lang="en-US"/>
              <a:t>the caption could be low-quality or wrong!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Doing the assignment would be even harder!</a:t>
            </a:r>
          </a:p>
          <a:p>
            <a:r>
              <a:rPr lang="en-US"/>
              <a:t>have to learn coding </a:t>
            </a:r>
            <a:r>
              <a:rPr lang="en-US" i="1"/>
              <a:t>alongside</a:t>
            </a:r>
            <a:r>
              <a:rPr lang="en-US"/>
              <a:t> new interaction techniques</a:t>
            </a:r>
          </a:p>
          <a:p>
            <a:r>
              <a:rPr lang="en-US"/>
              <a:t>Ed doesn’t have the same accessibility features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E3538-06B2-E64F-ACE9-DD6C7AAC87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17A5FB-3712-3B8C-9A8A-8847F0ED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1907</Words>
  <Application>Microsoft Office PowerPoint</Application>
  <PresentationFormat>Widescreen</PresentationFormat>
  <Paragraphs>336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Montserrat SemiBold</vt:lpstr>
      <vt:lpstr>Arial</vt:lpstr>
      <vt:lpstr>Montserrat</vt:lpstr>
      <vt:lpstr>Calibri</vt:lpstr>
      <vt:lpstr>Consolas</vt:lpstr>
      <vt:lpstr>Montserrat ExtraBold</vt:lpstr>
      <vt:lpstr>CSE 12X (adopted from CSE 373)</vt:lpstr>
      <vt:lpstr>String Methods, char, More Variables</vt:lpstr>
      <vt:lpstr>Agenda</vt:lpstr>
      <vt:lpstr>Announcements, Reminders</vt:lpstr>
      <vt:lpstr>Reminder: Resubmissions (or “resubs”)</vt:lpstr>
      <vt:lpstr>Resub Logistics</vt:lpstr>
      <vt:lpstr>Announcements, Reminders</vt:lpstr>
      <vt:lpstr>Agenda</vt:lpstr>
      <vt:lpstr>On accessibility…</vt:lpstr>
      <vt:lpstr>Is C0 accessible?</vt:lpstr>
      <vt:lpstr>So, what?</vt:lpstr>
      <vt:lpstr>Agenda</vt:lpstr>
      <vt:lpstr>Think Pair Share: Datatypes Review (Think)</vt:lpstr>
      <vt:lpstr>Think Pair Share: Datatypes Review (Pair)</vt:lpstr>
      <vt:lpstr>Worked Out Think-Pair-Share Example</vt:lpstr>
      <vt:lpstr>Agenda</vt:lpstr>
      <vt:lpstr>PCM: Typecasting</vt:lpstr>
      <vt:lpstr>PCM: Variables</vt:lpstr>
      <vt:lpstr>New: Manipulating Variables</vt:lpstr>
      <vt:lpstr>New Operator: +=</vt:lpstr>
      <vt:lpstr>More Shorthand Operators</vt:lpstr>
      <vt:lpstr>Even Shorter Shorthands</vt:lpstr>
      <vt:lpstr>Think Pair Share: A, B, C Variables (Think)</vt:lpstr>
      <vt:lpstr>Think Pair Share: A, B, C Variables (Pair)</vt:lpstr>
      <vt:lpstr>Agenda</vt:lpstr>
      <vt:lpstr>PCM: Strings &amp; chars</vt:lpstr>
      <vt:lpstr>PCM: String Methods</vt:lpstr>
      <vt:lpstr>Think Pair Share: Gumball String (Think)</vt:lpstr>
      <vt:lpstr>Think Pair Share: Gumball String (Pair)</vt:lpstr>
      <vt:lpstr>Aside: Gumball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4</cp:revision>
  <dcterms:modified xsi:type="dcterms:W3CDTF">2025-07-02T18:03:01Z</dcterms:modified>
</cp:coreProperties>
</file>