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3" r:id="rId3"/>
    <p:sldId id="356" r:id="rId4"/>
    <p:sldId id="357" r:id="rId5"/>
    <p:sldId id="376" r:id="rId6"/>
    <p:sldId id="380" r:id="rId7"/>
    <p:sldId id="379" r:id="rId8"/>
    <p:sldId id="374" r:id="rId9"/>
    <p:sldId id="401" r:id="rId10"/>
    <p:sldId id="355" r:id="rId11"/>
    <p:sldId id="353" r:id="rId12"/>
    <p:sldId id="366" r:id="rId13"/>
    <p:sldId id="377" r:id="rId14"/>
    <p:sldId id="402" r:id="rId15"/>
    <p:sldId id="381" r:id="rId16"/>
    <p:sldId id="382" r:id="rId17"/>
    <p:sldId id="383" r:id="rId18"/>
    <p:sldId id="375" r:id="rId19"/>
    <p:sldId id="384" r:id="rId20"/>
    <p:sldId id="385" r:id="rId21"/>
    <p:sldId id="393" r:id="rId22"/>
    <p:sldId id="390" r:id="rId23"/>
    <p:sldId id="394" r:id="rId24"/>
    <p:sldId id="391" r:id="rId25"/>
    <p:sldId id="395" r:id="rId26"/>
    <p:sldId id="403" r:id="rId27"/>
    <p:sldId id="370" r:id="rId28"/>
    <p:sldId id="372" r:id="rId29"/>
  </p:sldIdLst>
  <p:sldSz cx="12192000" cy="6858000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ExtraBold" panose="00000900000000000000" pitchFamily="2" charset="0"/>
      <p:bold r:id="rId40"/>
      <p:italic r:id="rId41"/>
      <p:boldItalic r:id="rId42"/>
    </p:embeddedFont>
    <p:embeddedFont>
      <p:font typeface="Montserrat SemiBold" panose="000007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1CAFF-8EBE-426B-AEF3-50DE21E74F50}" v="336" dt="2025-06-27T16:57:08.712"/>
    <p1510:client id="{B9825D27-98A7-4296-AB56-846D9A7B16A3}" v="349" dt="2025-06-27T17:42:41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/>
    <p:restoredTop sz="94778"/>
  </p:normalViewPr>
  <p:slideViewPr>
    <p:cSldViewPr snapToGrid="0">
      <p:cViewPr>
        <p:scale>
          <a:sx n="87" d="100"/>
          <a:sy n="87" d="100"/>
        </p:scale>
        <p:origin x="78" y="285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6/27/2025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Variables, Datatypes, and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252FE-4FA4-44C3-BB17-22715636E8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8632" y="5624764"/>
            <a:ext cx="1138733" cy="1138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Variables, Datatypes, and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Variables, Datatypes, and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5F87-2D8E-4881-8EB9-6C1830991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9" y="199011"/>
            <a:ext cx="762808" cy="762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Variables, Datatypes, and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98E77-2D3E-A790-44D3-E7233ACC01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9" y="199011"/>
            <a:ext cx="762808" cy="7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Variables, Datatypes,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u/resources/code_qualit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9683/lessons/140645/slides/796042" TargetMode="External"/><Relationship Id="rId2" Type="http://schemas.openxmlformats.org/officeDocument/2006/relationships/hyperlink" Target="https://courses.cs.washington.edu/courses/cse121/25s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u/resources/code_quali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145775" y="4042653"/>
            <a:ext cx="6718851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and Expressions 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song?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8A841828-24E3-79F5-607F-0DBE0484AC65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8D852F32-023B-D4E9-3F78-EAE8922B16E4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E6FC2525-23E2-84AB-0232-469322DA7316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9538D22F-5D62-68AC-482E-79693E1C43A6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1690-55DE-A517-3CD3-DD89A2CE3219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333F-B749-BF1B-8113-3628B1FE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Pair Share: different hello worlds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abby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hannah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julia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merav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"trey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"gumball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DC17-5AED-3F03-DDF8-8007CC979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04C9D1-AC96-FAA1-228F-909DC949FE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different hello worlds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1F553-B32F-78FD-35E7-013AD3703F14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abby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hannah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julia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merav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"trey"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"gumball"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841A5-8CB4-BA86-8122-E002ED791513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3453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Escape sequence:</a:t>
            </a:r>
            <a:r>
              <a:rPr lang="en-US" dirty="0"/>
              <a:t> a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194800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C6FF0-87C7-2D91-365D-970CCC12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336-C619-160B-7DC3-1504826F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BC38F-1936-D506-83F3-B0208B9B4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Datatypes and Expressions Review</a:t>
            </a:r>
            <a:endParaRPr lang="en-US" dirty="0"/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3AF17-04D6-F75F-313F-4CC938CDA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9F8417-ED20-DCB1-49D1-31E515718696}"/>
              </a:ext>
            </a:extLst>
          </p:cNvPr>
          <p:cNvSpPr/>
          <p:nvPr/>
        </p:nvSpPr>
        <p:spPr>
          <a:xfrm rot="10800000">
            <a:off x="6593443" y="385622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Data 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 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“obvious”,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11B0188-46AA-C2B4-D246-6F6C637B5632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473C7D34-AEA1-ED14-CEEE-629B6E85EC3D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0D06F896-B41F-6AF4-C3FC-15F243E5C354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F9E364AC-4361-A71D-E196-8F98B0FFF514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5BCAB46-5DB9-ED26-41AA-E30C2EEC0A24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4D1D0BA8-5905-855F-78D3-B9AE9C0ED6AA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 (is this good? controversial!)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New:</a:t>
            </a:r>
            <a:r>
              <a:rPr lang="en-US" dirty="0"/>
              <a:t>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type cast</a:t>
            </a:r>
            <a:r>
              <a:rPr lang="en-US" dirty="0"/>
              <a:t>: you’ll see this in Friday’s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example with mixing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620" y="1321129"/>
            <a:ext cx="9406759" cy="10909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B49DC498-434F-4C54-9AC7-E3E002AFFD91}"/>
              </a:ext>
            </a:extLst>
          </p:cNvPr>
          <p:cNvSpPr/>
          <p:nvPr/>
        </p:nvSpPr>
        <p:spPr>
          <a:xfrm rot="5400000">
            <a:off x="2989547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D76FA-DEA4-48FF-A240-711F5168B70F}"/>
              </a:ext>
            </a:extLst>
          </p:cNvPr>
          <p:cNvSpPr txBox="1"/>
          <p:nvPr/>
        </p:nvSpPr>
        <p:spPr>
          <a:xfrm>
            <a:off x="2768678" y="2213051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B5EB1863-5C1C-48CE-BBA5-1827C914AC70}"/>
              </a:ext>
            </a:extLst>
          </p:cNvPr>
          <p:cNvSpPr/>
          <p:nvPr/>
        </p:nvSpPr>
        <p:spPr>
          <a:xfrm rot="5400000">
            <a:off x="4089171" y="1825276"/>
            <a:ext cx="313774" cy="22539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3CBA9-5314-4A94-AF24-0AA42AD481CA}"/>
              </a:ext>
            </a:extLst>
          </p:cNvPr>
          <p:cNvSpPr txBox="1"/>
          <p:nvPr/>
        </p:nvSpPr>
        <p:spPr>
          <a:xfrm>
            <a:off x="2608547" y="221305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1CD8B-3FAB-4C06-A0DF-71E53D9F91E3}"/>
              </a:ext>
            </a:extLst>
          </p:cNvPr>
          <p:cNvSpPr txBox="1"/>
          <p:nvPr/>
        </p:nvSpPr>
        <p:spPr>
          <a:xfrm>
            <a:off x="3115388" y="3029890"/>
            <a:ext cx="22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C85BB898-E006-4B9E-A4AD-44AACD9DBB6A}"/>
              </a:ext>
            </a:extLst>
          </p:cNvPr>
          <p:cNvSpPr/>
          <p:nvPr/>
        </p:nvSpPr>
        <p:spPr>
          <a:xfrm rot="5400000">
            <a:off x="5878230" y="2018484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90BD4-A113-4F19-86DD-F868C3F0F907}"/>
              </a:ext>
            </a:extLst>
          </p:cNvPr>
          <p:cNvSpPr txBox="1"/>
          <p:nvPr/>
        </p:nvSpPr>
        <p:spPr>
          <a:xfrm>
            <a:off x="4459229" y="3977520"/>
            <a:ext cx="31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97CD97EA-AD35-431A-92C2-2918E394D3BD}"/>
              </a:ext>
            </a:extLst>
          </p:cNvPr>
          <p:cNvSpPr/>
          <p:nvPr/>
        </p:nvSpPr>
        <p:spPr>
          <a:xfrm rot="5400000">
            <a:off x="7608338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0C5A9-8616-4037-9CD6-0AD287EC6D03}"/>
              </a:ext>
            </a:extLst>
          </p:cNvPr>
          <p:cNvSpPr txBox="1"/>
          <p:nvPr/>
        </p:nvSpPr>
        <p:spPr>
          <a:xfrm>
            <a:off x="7234736" y="213696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9D1A4-1F12-45F2-90AB-6B4992BC60A1}"/>
              </a:ext>
            </a:extLst>
          </p:cNvPr>
          <p:cNvSpPr txBox="1"/>
          <p:nvPr/>
        </p:nvSpPr>
        <p:spPr>
          <a:xfrm>
            <a:off x="6993993" y="2143765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81CB5E1A-D8F6-4BB5-A578-095E6BDA5450}"/>
              </a:ext>
            </a:extLst>
          </p:cNvPr>
          <p:cNvSpPr/>
          <p:nvPr/>
        </p:nvSpPr>
        <p:spPr>
          <a:xfrm rot="5400000">
            <a:off x="7665662" y="2973956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51B37-9FEB-4EAE-97BD-5A3DE70EC173}"/>
              </a:ext>
            </a:extLst>
          </p:cNvPr>
          <p:cNvSpPr txBox="1"/>
          <p:nvPr/>
        </p:nvSpPr>
        <p:spPr>
          <a:xfrm>
            <a:off x="8780013" y="1348554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8C19F4-06DA-428B-BABC-0256A72979D5}"/>
              </a:ext>
            </a:extLst>
          </p:cNvPr>
          <p:cNvSpPr txBox="1"/>
          <p:nvPr/>
        </p:nvSpPr>
        <p:spPr>
          <a:xfrm>
            <a:off x="6066741" y="4899176"/>
            <a:ext cx="35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"4hello1510"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Expressions Practice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475450" y="441981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B9A-50BC-4EA8-88BA-AF68F95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83C3-69FC-4C82-9869-70D2C5D7D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3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 (steps)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50DBB27-95C0-9C85-2F40-8F12433AE024}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78A268F-CD76-013E-BD4A-91F46B7E815E}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C5640FE-BEAC-E9FC-2C56-A19477101339}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B3AD54F-BB97-5CB7-BB75-3193A7C305CD}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8" y="1972378"/>
            <a:ext cx="4775858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  * 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78A10307-DA7D-DB16-C2C8-D0A1CA7FF630}"/>
              </a:ext>
            </a:extLst>
          </p:cNvPr>
          <p:cNvSpPr/>
          <p:nvPr/>
        </p:nvSpPr>
        <p:spPr>
          <a:xfrm rot="5400000">
            <a:off x="8741226" y="1699428"/>
            <a:ext cx="242916" cy="2048092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874649" y="2782713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4B1A014-AB6D-A1D5-5C2C-3BC142417E10}"/>
              </a:ext>
            </a:extLst>
          </p:cNvPr>
          <p:cNvSpPr/>
          <p:nvPr/>
        </p:nvSpPr>
        <p:spPr>
          <a:xfrm rot="5400000">
            <a:off x="9560358" y="1877812"/>
            <a:ext cx="275108" cy="33252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8777231" y="3629063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10853960" y="20603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00055C04-8A8B-F2D6-029E-4984EF2346D0}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E81160DD-A20C-90A8-27FF-458D4D15A692}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6B1F3F57-FBED-4952-813A-FEBA1F9A7278}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"3"</a:t>
            </a: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B477057E-CE01-518E-E6E8-65D39E59241F}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BF6DDD6C-6921-69BB-4D5D-E7A84B55016C}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15C3C850-EDB1-D864-D850-8B5F9A30DC42}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695D6DB1-EFF0-BD26-D6D6-B087AC203959}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03BF0507-593E-F99A-0508-32F0CB277939}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12A265-7917-4529-9B7B-02BCCEE813A9}"/>
              </a:ext>
            </a:extLst>
          </p:cNvPr>
          <p:cNvSpPr txBox="1"/>
          <p:nvPr/>
        </p:nvSpPr>
        <p:spPr>
          <a:xfrm>
            <a:off x="9399356" y="205053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1EFE-6DD5-E03F-4396-2EB66118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F3-AF64-C93B-7DCD-D8EA5292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6CBF-810C-0FA8-CD44-0D098D32A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dirty="0">
                <a:solidFill>
                  <a:schemeClr val="tx1"/>
                </a:solidFill>
              </a:rPr>
              <a:t>Expressions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25169-3708-6AA7-63A3-8DAABF544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FB16C8F-670F-60DD-25BD-58EB0F9A3BB9}"/>
              </a:ext>
            </a:extLst>
          </p:cNvPr>
          <p:cNvSpPr/>
          <p:nvPr/>
        </p:nvSpPr>
        <p:spPr>
          <a:xfrm rot="10800000">
            <a:off x="3388772" y="4989659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tests your ability to read a specification</a:t>
            </a:r>
          </a:p>
          <a:p>
            <a:r>
              <a:rPr lang="en-US" dirty="0"/>
              <a:t>is graded on </a:t>
            </a:r>
            <a:r>
              <a:rPr lang="en-US" b="1" dirty="0"/>
              <a:t>code quality</a:t>
            </a:r>
          </a:p>
          <a:p>
            <a:pPr lvl="1"/>
            <a:r>
              <a:rPr lang="en-US" b="1" i="1" dirty="0"/>
              <a:t>make sure to take a look at the </a:t>
            </a:r>
            <a:r>
              <a:rPr lang="en-US" b="1" i="1" dirty="0">
                <a:hlinkClick r:id="rId2"/>
              </a:rPr>
              <a:t>Code Quality Guide</a:t>
            </a:r>
            <a:r>
              <a:rPr lang="en-US" b="1" i="1" dirty="0"/>
              <a:t> (everything up to class constants)</a:t>
            </a:r>
          </a:p>
          <a:p>
            <a:r>
              <a:rPr lang="en-US" dirty="0"/>
              <a:t>includes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bugs!!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 for links to all activities &amp; materials</a:t>
            </a:r>
          </a:p>
          <a:p>
            <a:r>
              <a:rPr lang="en-US" dirty="0"/>
              <a:t>Creative Project 0 will be out tonight, due Wednesday, July 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3"/>
              </a:rPr>
              <a:t>Sandbox</a:t>
            </a:r>
            <a:r>
              <a:rPr lang="en-US" dirty="0"/>
              <a:t> (write all the code you want!)</a:t>
            </a:r>
          </a:p>
          <a:p>
            <a:r>
              <a:rPr lang="en-US" dirty="0"/>
              <a:t>First PCM</a:t>
            </a:r>
          </a:p>
          <a:p>
            <a:pPr lvl="1"/>
            <a:r>
              <a:rPr lang="en-US" dirty="0"/>
              <a:t>This is much longer than future PCMs will be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 as a resource!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IPL (TA office hours) will open on Monday (June 30</a:t>
            </a:r>
            <a:r>
              <a:rPr lang="en-US" baseline="30000" dirty="0"/>
              <a:t>th</a:t>
            </a:r>
            <a:r>
              <a:rPr lang="en-US" dirty="0"/>
              <a:t>) at 1:30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Hannah's office hours too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HelloWorld Review</a:t>
            </a:r>
          </a:p>
          <a:p>
            <a:r>
              <a:rPr lang="en-US" dirty="0">
                <a:solidFill>
                  <a:schemeClr val="tx1"/>
                </a:solidFill>
              </a:rPr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303220" y="221295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545906" y="276012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Strings,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System.out.print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System.out.println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dirty="0"/>
              <a:t>String literals: a sequence of characters that are </a:t>
            </a:r>
            <a:r>
              <a:rPr lang="en-US" i="1" dirty="0"/>
              <a:t>strung </a:t>
            </a:r>
            <a:r>
              <a:rPr lang="en-US" dirty="0"/>
              <a:t>together, begin and end with ""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</a:p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declaration, initialization, 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462A-31B1-4A1E-A93D-9CAC43411DEF}"/>
              </a:ext>
            </a:extLst>
          </p:cNvPr>
          <p:cNvSpPr txBox="1"/>
          <p:nvPr/>
        </p:nvSpPr>
        <p:spPr>
          <a:xfrm>
            <a:off x="3293918" y="5569527"/>
            <a:ext cx="46031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food = “burrito";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(food);</a:t>
            </a:r>
          </a:p>
        </p:txBody>
      </p:sp>
    </p:spTree>
    <p:extLst>
      <p:ext uri="{BB962C8B-B14F-4D97-AF65-F5344CB8AC3E}">
        <p14:creationId xmlns:p14="http://schemas.microsoft.com/office/powerpoint/2010/main" val="4138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F519-D044-8503-48FE-1A4A620C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9742-750D-5640-3717-16F50395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441D7-745C-8713-8CB0-F85506E6B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CSE 121 will have many think-pair-share activities.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your own, in silence for about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Vote in sli.do (anonymously)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your neighbor about it (and introduce yourself!!)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Vote in sli.do again (anonymously)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sli.do &amp; in class (I’ll typically take a few volunteers)</a:t>
            </a:r>
          </a:p>
          <a:p>
            <a:pPr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7132C-F5B2-8787-CF52-6D312CC308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1645</Words>
  <Application>Microsoft Office PowerPoint</Application>
  <PresentationFormat>Widescreen</PresentationFormat>
  <Paragraphs>323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Montserrat SemiBold</vt:lpstr>
      <vt:lpstr>Montserrat</vt:lpstr>
      <vt:lpstr>Montserrat ExtraBold</vt:lpstr>
      <vt:lpstr>Arial</vt:lpstr>
      <vt:lpstr>Calibri</vt:lpstr>
      <vt:lpstr>Consolas</vt:lpstr>
      <vt:lpstr>CSE 12X (adopted from CSE 373)</vt:lpstr>
      <vt:lpstr>Printing, Strings, Variables, Datatypes, and Expressions </vt:lpstr>
      <vt:lpstr>Agenda</vt:lpstr>
      <vt:lpstr>Announcements, Reminders</vt:lpstr>
      <vt:lpstr>Office hours as a resource!</vt:lpstr>
      <vt:lpstr>Agenda</vt:lpstr>
      <vt:lpstr>Code Quality</vt:lpstr>
      <vt:lpstr>Agenda</vt:lpstr>
      <vt:lpstr>PCM: Printing, Strings, Variables</vt:lpstr>
      <vt:lpstr>Think-Pair-Share Logistics</vt:lpstr>
      <vt:lpstr>Think Pair Share: different hello worlds (think)</vt:lpstr>
      <vt:lpstr>Think Pair Share: different hello worlds (Pair)</vt:lpstr>
      <vt:lpstr>Escape sequences</vt:lpstr>
      <vt:lpstr>Agenda</vt:lpstr>
      <vt:lpstr>Agenda</vt:lpstr>
      <vt:lpstr>PCM: Data Types &amp; Expressions</vt:lpstr>
      <vt:lpstr>PCM: Operators</vt:lpstr>
      <vt:lpstr>PCM: Precedence</vt:lpstr>
      <vt:lpstr>Expressions in “little steps”</vt:lpstr>
      <vt:lpstr>PCM: Conversions</vt:lpstr>
      <vt:lpstr>New: Conversions (Gone Wrong!!)</vt:lpstr>
      <vt:lpstr>Expression example with mixing types</vt:lpstr>
      <vt:lpstr>Agenda</vt:lpstr>
      <vt:lpstr>Work on Expressions and Types Practice (1)</vt:lpstr>
      <vt:lpstr>Part 1 Walkthrough</vt:lpstr>
      <vt:lpstr>Part 1 Walkthrough (steps)</vt:lpstr>
      <vt:lpstr>Agenda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234</cp:revision>
  <dcterms:modified xsi:type="dcterms:W3CDTF">2025-06-27T17:42:41Z</dcterms:modified>
</cp:coreProperties>
</file>