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4" r:id="rId3"/>
    <p:sldId id="329" r:id="rId4"/>
    <p:sldId id="330" r:id="rId5"/>
    <p:sldId id="331" r:id="rId6"/>
    <p:sldId id="332" r:id="rId7"/>
    <p:sldId id="333" r:id="rId8"/>
    <p:sldId id="265" r:id="rId9"/>
    <p:sldId id="334" r:id="rId10"/>
    <p:sldId id="335" r:id="rId11"/>
    <p:sldId id="340" r:id="rId12"/>
    <p:sldId id="339" r:id="rId13"/>
    <p:sldId id="336" r:id="rId14"/>
    <p:sldId id="337" r:id="rId15"/>
    <p:sldId id="338" r:id="rId16"/>
    <p:sldId id="361" r:id="rId17"/>
    <p:sldId id="371" r:id="rId18"/>
    <p:sldId id="352" r:id="rId19"/>
    <p:sldId id="358" r:id="rId20"/>
    <p:sldId id="359" r:id="rId21"/>
    <p:sldId id="360" r:id="rId22"/>
    <p:sldId id="362" r:id="rId23"/>
    <p:sldId id="363" r:id="rId24"/>
    <p:sldId id="364" r:id="rId25"/>
    <p:sldId id="342" r:id="rId26"/>
    <p:sldId id="347" r:id="rId27"/>
    <p:sldId id="345" r:id="rId28"/>
    <p:sldId id="346" r:id="rId29"/>
    <p:sldId id="343" r:id="rId30"/>
    <p:sldId id="341" r:id="rId31"/>
  </p:sldIdLst>
  <p:sldSz cx="12192000" cy="6858000"/>
  <p:notesSz cx="6858000" cy="9144000"/>
  <p:embeddedFontLs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ExtraBold" panose="00000900000000000000" pitchFamily="2" charset="0"/>
      <p:bold r:id="rId38"/>
      <p:italic r:id="rId39"/>
      <p:boldItalic r:id="rId40"/>
    </p:embeddedFont>
    <p:embeddedFont>
      <p:font typeface="Montserrat SemiBold" panose="000007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65642-BCA5-4D33-B6DC-79D3DA88B1B0}" v="1209" dt="2025-06-25T17:18:32.419"/>
    <p1510:client id="{C1B5DC0C-3045-4373-B0F2-884708B86547}" v="16" dt="2025-06-25T17:22:17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6/25/2025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Printing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70F1A-ECB5-FE44-E6EE-B37A70C711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7614" y="5624015"/>
            <a:ext cx="1138734" cy="1138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Printing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Printing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72FFC-9EE2-0874-BDC7-FF38B775A4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56867" y="208867"/>
            <a:ext cx="762809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DAFF863B-277F-2C70-5D6B-9607A5E1F4D7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Printing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C80FCF8-E90F-DABA-76C4-C941D7CB7F2B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Printing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Welcome; Printing</a:t>
            </a:r>
            <a:endParaRPr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5zR2xFWAKdzmnXETiz3xyG?si=3ec878de3d574b3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wofferh@uw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u/syllabu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u/syllabu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u/syllabu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et.com/tech/services-and-software/glue-in-pizza-eat-rocks-googles-ai-search-is-mocked-for-bizarre-answer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eedback.cs.washington.ed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su/syllabus/" TargetMode="External"/><Relationship Id="rId2" Type="http://schemas.openxmlformats.org/officeDocument/2006/relationships/hyperlink" Target="https://forms.gle/cz9TF6XiMTTquPDx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shington.edu/academics/undergraduate/non-major-options/#intro-courses" TargetMode="External"/><Relationship Id="rId2" Type="http://schemas.openxmlformats.org/officeDocument/2006/relationships/hyperlink" Target="https://placement.cs.washington.edu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Welcome!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Introduce yourself!</a:t>
            </a: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name? Major? </a:t>
            </a:r>
            <a:b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a fun fact about yourself?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" name="Google Shape;93;p1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869" y="3857228"/>
            <a:ext cx="1305170" cy="13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CSE 121 25su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00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BA57-40F6-A0F9-35EF-2D2C3802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Learning Works</a:t>
            </a:r>
          </a:p>
        </p:txBody>
      </p:sp>
      <p:pic>
        <p:nvPicPr>
          <p:cNvPr id="6" name="Bike" descr="A photo of a bicycle. This is used as a metaphor in the presentation: when you learn a bike, does it suffice to watch a ton of youtube videos of how to ride a bike? No! You need to do it yourself, and practice consistently and regularly!">
            <a:extLst>
              <a:ext uri="{FF2B5EF4-FFF2-40B4-BE49-F238E27FC236}">
                <a16:creationId xmlns:a16="http://schemas.microsoft.com/office/drawing/2014/main" id="{CCB04EAD-C017-8ED6-33DA-383ED33995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6730" y="3845402"/>
            <a:ext cx="3497120" cy="2331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3CCF2-2D5E-E38E-2B24-E48ABAD1C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8103919" cy="4805363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Learning requires </a:t>
            </a:r>
            <a:r>
              <a:rPr lang="en-US" b="1"/>
              <a:t>active participation.</a:t>
            </a:r>
            <a:endParaRPr lang="en-US"/>
          </a:p>
          <a:p>
            <a:pPr marL="114300" indent="0">
              <a:buNone/>
            </a:pPr>
            <a:r>
              <a:rPr lang="en-US"/>
              <a:t>It’s not as simple as listening to someone talk at you!</a:t>
            </a:r>
          </a:p>
          <a:p>
            <a:pPr marL="114300" indent="0">
              <a:buNone/>
            </a:pPr>
            <a:endParaRPr lang="en-US"/>
          </a:p>
          <a:p>
            <a:r>
              <a:rPr lang="en-US"/>
              <a:t>Requires </a:t>
            </a:r>
            <a:r>
              <a:rPr lang="en-US" b="1"/>
              <a:t>deliberate practice</a:t>
            </a:r>
            <a:r>
              <a:rPr lang="en-US"/>
              <a:t> in </a:t>
            </a:r>
            <a:r>
              <a:rPr lang="en-US" b="1"/>
              <a:t>learning by doing</a:t>
            </a:r>
            <a:endParaRPr lang="en-US"/>
          </a:p>
          <a:p>
            <a:r>
              <a:rPr lang="en-US"/>
              <a:t>Involves </a:t>
            </a:r>
            <a:r>
              <a:rPr lang="en-US" b="1"/>
              <a:t>productive struggle</a:t>
            </a:r>
            <a:endParaRPr lang="en-US"/>
          </a:p>
          <a:p>
            <a:r>
              <a:rPr lang="en-US"/>
              <a:t>Benefits from </a:t>
            </a:r>
            <a:r>
              <a:rPr lang="en-US" b="1"/>
              <a:t>collaboration</a:t>
            </a:r>
            <a:endParaRPr lang="en-US"/>
          </a:p>
          <a:p>
            <a:r>
              <a:rPr lang="en-US"/>
              <a:t>Does </a:t>
            </a:r>
            <a:r>
              <a:rPr lang="en-US" i="1"/>
              <a:t>not</a:t>
            </a:r>
            <a:r>
              <a:rPr lang="en-US"/>
              <a:t> work well if you cram everything!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E3222-B7B4-B2B9-D269-7FC308A59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EA3D-14A8-EBB2-DC14-7D5FCDC9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69F3-5DDC-1153-E62F-1EFAB4F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 CSE 121: Consistent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6BF1-4BFF-20D9-4B4D-FC2ED99F7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966361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/>
              <a:t>Consistent, incremental practice works!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Gradual scale of difficulty (and grading)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Ungraded (but </a:t>
            </a:r>
            <a:r>
              <a:rPr lang="en-US" u="sng"/>
              <a:t>frequent</a:t>
            </a:r>
            <a:r>
              <a:rPr lang="en-US"/>
              <a:t>; &gt;2x /week)</a:t>
            </a:r>
          </a:p>
          <a:p>
            <a:pPr marL="628650" indent="-514350">
              <a:buFont typeface="+mj-lt"/>
              <a:buAutoNum type="arabicPeriod"/>
            </a:pPr>
            <a:r>
              <a:rPr lang="en-US"/>
              <a:t>pre-class work </a:t>
            </a:r>
          </a:p>
          <a:p>
            <a:pPr marL="628650" indent="-514350">
              <a:buFont typeface="+mj-lt"/>
              <a:buAutoNum type="arabicPeriod"/>
            </a:pPr>
            <a:r>
              <a:rPr lang="en-US"/>
              <a:t>lecture activities</a:t>
            </a:r>
          </a:p>
          <a:p>
            <a:pPr marL="628650" indent="-514350">
              <a:buFont typeface="+mj-lt"/>
              <a:buAutoNum type="arabicPeriod"/>
            </a:pPr>
            <a:r>
              <a:rPr lang="en-US"/>
              <a:t>quiz section problems*</a:t>
            </a:r>
          </a:p>
          <a:p>
            <a:pPr marL="628650" indent="-514350">
              <a:buFont typeface="+mj-lt"/>
              <a:buAutoNum type="arabicPeriod"/>
            </a:pPr>
            <a:endParaRPr lang="en-US"/>
          </a:p>
          <a:p>
            <a:pPr marL="114300" indent="0">
              <a:buNone/>
            </a:pPr>
            <a:r>
              <a:rPr lang="en-US" sz="1400"/>
              <a:t>*More details on explain Friday! (or see syllabus)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D1D29-4945-B616-C842-C2B6003897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8A5219-6B24-0144-4B28-CFF4A5D87390}"/>
              </a:ext>
            </a:extLst>
          </p:cNvPr>
          <p:cNvSpPr txBox="1">
            <a:spLocks/>
          </p:cNvSpPr>
          <p:nvPr/>
        </p:nvSpPr>
        <p:spPr>
          <a:xfrm>
            <a:off x="6935189" y="2885704"/>
            <a:ext cx="5104411" cy="385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endParaRPr lang="en-US"/>
          </a:p>
          <a:p>
            <a:pPr marL="114300" indent="0">
              <a:buFont typeface="Arial"/>
              <a:buNone/>
            </a:pPr>
            <a:r>
              <a:rPr lang="en-US"/>
              <a:t>Graded (but </a:t>
            </a:r>
            <a:r>
              <a:rPr lang="en-US" u="sng"/>
              <a:t>infrequent</a:t>
            </a:r>
            <a:r>
              <a:rPr lang="en-US"/>
              <a:t>; 1/week)</a:t>
            </a:r>
          </a:p>
          <a:p>
            <a:pPr marL="628650" indent="-514350">
              <a:buFont typeface="+mj-lt"/>
              <a:buAutoNum type="arabicPeriod"/>
            </a:pPr>
            <a:r>
              <a:rPr lang="en-US"/>
              <a:t>creative projects (4)</a:t>
            </a:r>
          </a:p>
          <a:p>
            <a:pPr marL="628650" indent="-514350">
              <a:buFont typeface="+mj-lt"/>
              <a:buAutoNum type="arabicPeriod"/>
            </a:pPr>
            <a:r>
              <a:rPr lang="en-US"/>
              <a:t>programming assignments (4)</a:t>
            </a:r>
          </a:p>
          <a:p>
            <a:pPr marL="628650" indent="-514350">
              <a:buFont typeface="+mj-lt"/>
              <a:buAutoNum type="arabicPeriod"/>
            </a:pPr>
            <a:r>
              <a:rPr lang="en-US"/>
              <a:t>quizzes (3)</a:t>
            </a:r>
          </a:p>
          <a:p>
            <a:pPr marL="628650" indent="-514350">
              <a:buFont typeface="+mj-lt"/>
              <a:buAutoNum type="arabicPeriod"/>
            </a:pPr>
            <a:r>
              <a:rPr lang="en-US"/>
              <a:t>final exam (1) </a:t>
            </a:r>
          </a:p>
          <a:p>
            <a:pPr marL="571500" lvl="1" indent="0"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7096-70AF-CE9E-B067-62B6BB7D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474-15AA-A141-8ACB-36D942C3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 CSE 121: Metacognition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F2976-8F50-E4B6-CD21-FA0C1F0F5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/>
              <a:t>Metacognition: understanding </a:t>
            </a:r>
            <a:r>
              <a:rPr lang="en-US" u="sng"/>
              <a:t>how</a:t>
            </a:r>
            <a:r>
              <a:rPr lang="en-US"/>
              <a:t> you </a:t>
            </a:r>
            <a:r>
              <a:rPr lang="en-US" b="1"/>
              <a:t>think</a:t>
            </a:r>
            <a:r>
              <a:rPr lang="en-US"/>
              <a:t> (and got to a solution).</a:t>
            </a:r>
          </a:p>
          <a:p>
            <a:r>
              <a:rPr lang="en-US"/>
              <a:t>“what problem-solving approaches do I use?”</a:t>
            </a:r>
          </a:p>
          <a:p>
            <a:r>
              <a:rPr lang="en-US"/>
              <a:t>“how did I rule out alternative solutions?”</a:t>
            </a:r>
          </a:p>
          <a:p>
            <a:r>
              <a:rPr lang="en-US"/>
              <a:t>“why am I stuck right now? what will unblock me?”</a:t>
            </a:r>
          </a:p>
          <a:p>
            <a:r>
              <a:rPr lang="en-US"/>
              <a:t>“are my study habits working for me?”</a:t>
            </a:r>
          </a:p>
          <a:p>
            <a:endParaRPr lang="en-US"/>
          </a:p>
          <a:p>
            <a:pPr marL="114300" indent="0">
              <a:buNone/>
            </a:pPr>
            <a:r>
              <a:rPr lang="en-US"/>
              <a:t>Metacognition is a </a:t>
            </a:r>
            <a:r>
              <a:rPr lang="en-US" b="1"/>
              <a:t>key</a:t>
            </a:r>
            <a:r>
              <a:rPr lang="en-US"/>
              <a:t> CS (and life!) skill; it’s </a:t>
            </a:r>
            <a:r>
              <a:rPr lang="en-US" b="1"/>
              <a:t>built into our course</a:t>
            </a:r>
            <a:r>
              <a:rPr lang="en-US"/>
              <a:t>:</a:t>
            </a:r>
          </a:p>
          <a:p>
            <a:r>
              <a:rPr lang="en-US"/>
              <a:t>relatively frequent, </a:t>
            </a:r>
            <a:r>
              <a:rPr lang="en-US" b="1"/>
              <a:t>graded</a:t>
            </a:r>
            <a:r>
              <a:rPr lang="en-US"/>
              <a:t> reflections</a:t>
            </a:r>
          </a:p>
          <a:p>
            <a:r>
              <a:rPr lang="en-US"/>
              <a:t>semi-structured “nudges” (e.g. extra resub from post-section work)</a:t>
            </a:r>
          </a:p>
          <a:p>
            <a:r>
              <a:rPr lang="en-US"/>
              <a:t>tight feedback 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29ACB-E4C0-B82B-7FE0-5285FEC947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23AE-7C73-2326-1147-A4BEAE6D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 CSE 121: Live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02048-1995-9AC4-3D55-14958730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Programming is hard! We </a:t>
            </a:r>
            <a:r>
              <a:rPr lang="en-US" b="1" dirty="0"/>
              <a:t>want</a:t>
            </a:r>
            <a:r>
              <a:rPr lang="en-US" dirty="0"/>
              <a:t> to give you collaborative support!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Introductory Programming Lab (TA Office Hours) – starting Week 2</a:t>
            </a:r>
          </a:p>
          <a:p>
            <a:r>
              <a:rPr lang="en-US" dirty="0"/>
              <a:t>~18 hours/week (and </a:t>
            </a:r>
            <a:r>
              <a:rPr lang="en-US" u="sng" dirty="0"/>
              <a:t>highly rated</a:t>
            </a:r>
            <a:r>
              <a:rPr lang="en-US" dirty="0"/>
              <a:t> in the class!)</a:t>
            </a:r>
          </a:p>
          <a:p>
            <a:r>
              <a:rPr lang="en-US" dirty="0"/>
              <a:t>face-to-face help from TAs on </a:t>
            </a:r>
            <a:r>
              <a:rPr lang="en-US" b="1" dirty="0"/>
              <a:t>any</a:t>
            </a:r>
            <a:r>
              <a:rPr lang="en-US" dirty="0"/>
              <a:t> course questions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Instructor Office Hours (in-person &amp; Zoom) – starting Week 2!</a:t>
            </a:r>
          </a:p>
          <a:p>
            <a:r>
              <a:rPr lang="en-US" dirty="0"/>
              <a:t>Great for things from lecture, personal questions, or just saying 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54C71-845A-9D0F-4032-28FE24B70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23E9-54F0-DF3C-5D83-57830633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BF35-E865-C244-B091-89B07933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 CSE 121: Async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02BE-432D-19EF-4C7F-09CAC3AD6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/>
              <a:t>Ed Board</a:t>
            </a:r>
          </a:p>
          <a:p>
            <a:r>
              <a:rPr lang="en-US"/>
              <a:t>Best for content and logistics questions – ~45 of you &gt; 6 of us!!</a:t>
            </a:r>
          </a:p>
          <a:p>
            <a:r>
              <a:rPr lang="en-US"/>
              <a:t>Encourage public posts, except for things about </a:t>
            </a:r>
            <a:r>
              <a:rPr lang="en-US" b="1"/>
              <a:t>your</a:t>
            </a:r>
            <a:r>
              <a:rPr lang="en-US"/>
              <a:t> graded work or code snippets</a:t>
            </a:r>
          </a:p>
          <a:p>
            <a:r>
              <a:rPr lang="en-US"/>
              <a:t>Answer other students’ questions – great way to learn!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Email</a:t>
            </a:r>
          </a:p>
          <a:p>
            <a:r>
              <a:rPr lang="en-US"/>
              <a:t>Best for personal circumstances and/or private questions</a:t>
            </a:r>
          </a:p>
          <a:p>
            <a:r>
              <a:rPr lang="en-US"/>
              <a:t>If unsure, always feel free to email Hannah at </a:t>
            </a:r>
            <a:r>
              <a:rPr lang="en-US">
                <a:hlinkClick r:id="rId2"/>
              </a:rPr>
              <a:t>swofferh@uw.edu</a:t>
            </a:r>
            <a:endParaRPr lang="en-US"/>
          </a:p>
          <a:p>
            <a:pPr lvl="1"/>
            <a:r>
              <a:rPr lang="en-US"/>
              <a:t>May politely ask you to post on Ed instead!</a:t>
            </a:r>
          </a:p>
          <a:p>
            <a:r>
              <a:rPr lang="en-US"/>
              <a:t>For emails, </a:t>
            </a:r>
            <a:r>
              <a:rPr lang="en-US" b="1"/>
              <a:t>please use your UW email</a:t>
            </a:r>
            <a:r>
              <a:rPr lang="en-US"/>
              <a:t> (protecting student privacy!)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A52E-0216-D255-CF39-4DB487E288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5CAD-0686-D4B6-81D5-1727CE3A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Around CSE 121 &amp; Reaching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C6AA-680D-93AB-884A-34896DC8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/>
              <a:t>Our goal is to give you a great CSE 121 experience!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But, we recognize that CSE 121 doesn’t exist in a vacuum – there’s a lot going on in the world that can impact your education.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We’ve designed course policies for maximum flexibility: resubmissions, dropping quiz/exam problems, asynchronous help &amp; lecture recording.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 b="1"/>
              <a:t>Please reach out ASAP</a:t>
            </a:r>
            <a:r>
              <a:rPr lang="en-US"/>
              <a:t> if you’re struggling or have circumstances that require extra support. We’re happy to help – we just need to know!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FAFCB-D3DD-7B9A-2763-871693910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A0D9-45D6-AEAF-9B81-E41459D3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9F23-5FD0-FFA6-DFC4-7841D90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302A-3051-9E87-F844-E8D56183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Learning takes time and doesn’t always happen on the first try!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Each week, one previous assignment or project can be resubmitted</a:t>
            </a:r>
            <a:endParaRPr lang="en-US" i="1" dirty="0"/>
          </a:p>
          <a:p>
            <a:r>
              <a:rPr lang="en-US" dirty="0"/>
              <a:t>Must be accompanied by reflection explaining your change(s)</a:t>
            </a:r>
          </a:p>
          <a:p>
            <a:r>
              <a:rPr lang="en-US" dirty="0"/>
              <a:t>Grade on resubmission </a:t>
            </a:r>
            <a:r>
              <a:rPr lang="en-US" u="sng" dirty="0"/>
              <a:t>replaces</a:t>
            </a:r>
            <a:r>
              <a:rPr lang="en-US" dirty="0"/>
              <a:t> original grade</a:t>
            </a:r>
          </a:p>
          <a:p>
            <a:r>
              <a:rPr lang="en-US" dirty="0"/>
              <a:t>Assignments eligible for only 3 “cycles” max after feedback released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We’ll discuss more after our first assignment is graded. 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EADE-87CA-3A2A-16E7-4CE4CCA4E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41A-B291-5FA8-5C66-836CC2A6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Post-Section Work (PSW)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C458-4391-E326-4F19-06B3A0A7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A “nudge” system: on section days with no quiz, you’ll have a </a:t>
            </a:r>
            <a:r>
              <a:rPr lang="en-US" u="sng" dirty="0"/>
              <a:t>light</a:t>
            </a:r>
            <a:r>
              <a:rPr lang="en-US" dirty="0"/>
              <a:t> homework problem and/or set of reflection questions </a:t>
            </a:r>
            <a:r>
              <a:rPr lang="en-US" b="1" dirty="0"/>
              <a:t>due at midnight that same day</a:t>
            </a:r>
            <a:r>
              <a:rPr lang="en-US" dirty="0"/>
              <a:t>.</a:t>
            </a:r>
          </a:p>
          <a:p>
            <a:r>
              <a:rPr lang="en-US" b="1" dirty="0"/>
              <a:t>graded on effort</a:t>
            </a:r>
            <a:r>
              <a:rPr lang="en-US" dirty="0"/>
              <a:t> (and intentionally short)</a:t>
            </a:r>
            <a:endParaRPr lang="en-US" b="1" dirty="0"/>
          </a:p>
          <a:p>
            <a:r>
              <a:rPr lang="en-US" dirty="0"/>
              <a:t>in quiz section, will do the problem &amp; leave time to reflect</a:t>
            </a:r>
          </a:p>
          <a:p>
            <a:r>
              <a:rPr lang="en-US" dirty="0"/>
              <a:t>your reflections are </a:t>
            </a:r>
            <a:r>
              <a:rPr lang="en-US" u="sng" dirty="0"/>
              <a:t>very</a:t>
            </a:r>
            <a:r>
              <a:rPr lang="en-US" dirty="0"/>
              <a:t> helpful to your TAs!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you complete 9 of the 13 post-section works, you’ll get an extra resub!</a:t>
            </a:r>
          </a:p>
          <a:p>
            <a:r>
              <a:rPr lang="en-US" dirty="0"/>
              <a:t>no direct grade impact, think of it as optional/extra credit</a:t>
            </a:r>
          </a:p>
          <a:p>
            <a:r>
              <a:rPr lang="en-US" dirty="0"/>
              <a:t>first PSW is the intro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A55E-D707-5166-6D57-A495C9889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2354-B7E4-835F-8B23-6604C3EE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661D-5DB4-FDF1-65EB-DC9343E4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Why assessment?</a:t>
            </a:r>
          </a:p>
          <a:p>
            <a:pPr marL="114300" indent="0">
              <a:buNone/>
            </a:pPr>
            <a:endParaRPr lang="en-US" i="1" dirty="0"/>
          </a:p>
          <a:p>
            <a:r>
              <a:rPr lang="en-US" dirty="0"/>
              <a:t>Our goal: you gain </a:t>
            </a:r>
            <a:r>
              <a:rPr lang="en-US" b="1" dirty="0"/>
              <a:t>proficiency of the concepts and skills</a:t>
            </a:r>
            <a:r>
              <a:rPr lang="en-US" dirty="0"/>
              <a:t> we teach</a:t>
            </a:r>
          </a:p>
          <a:p>
            <a:r>
              <a:rPr lang="en-US" dirty="0"/>
              <a:t>We </a:t>
            </a:r>
            <a:r>
              <a:rPr lang="en-US" i="1" dirty="0"/>
              <a:t>assess</a:t>
            </a:r>
            <a:r>
              <a:rPr lang="en-US" dirty="0"/>
              <a:t> your proficiency by asking you to apply these concepts and skills on tasks </a:t>
            </a:r>
          </a:p>
          <a:p>
            <a:r>
              <a:rPr lang="en-US" dirty="0"/>
              <a:t>Exposure to programming in different contexts and settings (ex: on Ed versus on paper)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F3A1-C634-FC40-E85D-504AEF504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4918-9BEA-8813-7F4C-BB24558E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2311-B1EC-ADA6-646E-827C88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C21E-BC43-A840-4EF0-ED132321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Grades should reflect proficiency in course objectives.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All assignments, quizzes, and exams are graded with an “E/S/N” grade:</a:t>
            </a:r>
            <a:endParaRPr lang="en-US" i="1" dirty="0"/>
          </a:p>
          <a:p>
            <a:pPr marL="114300" indent="0">
              <a:buNone/>
            </a:pPr>
            <a:endParaRPr lang="en-US" i="1" dirty="0"/>
          </a:p>
          <a:p>
            <a:r>
              <a:rPr lang="en-US" b="1" dirty="0"/>
              <a:t>E (Excellent)</a:t>
            </a:r>
          </a:p>
          <a:p>
            <a:r>
              <a:rPr lang="en-US" b="1" dirty="0"/>
              <a:t>S (Satisfactory)</a:t>
            </a:r>
          </a:p>
          <a:p>
            <a:r>
              <a:rPr lang="en-US" b="1" dirty="0"/>
              <a:t>N (Not Yet)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06110-E928-C254-0EA9-B22D08FD6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28F1-3C94-5C54-271F-6FCB0BE6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08356-D838-3706-A127-D4F249428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Today: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Introductions!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About this course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learning model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Assessment and grading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Collaboration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first program!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D9466-84D2-FE34-9E6A-BF0F6CA521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2ABE31-62D4-B6B2-AD40-2027C478F23F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On Friday: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More programming :)</a:t>
            </a:r>
          </a:p>
        </p:txBody>
      </p:sp>
    </p:spTree>
    <p:extLst>
      <p:ext uri="{BB962C8B-B14F-4D97-AF65-F5344CB8AC3E}">
        <p14:creationId xmlns:p14="http://schemas.microsoft.com/office/powerpoint/2010/main" val="35422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9EE3-3816-EB95-DDE6-A416B41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2BA-F75B-7D4F-7B71-3330481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A491D-C53A-23F3-A31B-AFA4FEF72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E/S/N (or ESN) grades per assessment type:</a:t>
            </a:r>
          </a:p>
          <a:p>
            <a:r>
              <a:rPr lang="en-US" dirty="0"/>
              <a:t>Programming Assignments: 4 ESN grades (4 assignments, 16 total)</a:t>
            </a:r>
          </a:p>
          <a:p>
            <a:r>
              <a:rPr lang="en-US" dirty="0"/>
              <a:t>Creative Projects: 1 ESN grade (4 projects, 4 total)</a:t>
            </a:r>
          </a:p>
          <a:p>
            <a:r>
              <a:rPr lang="en-US" dirty="0"/>
              <a:t>Quizzes: 3 ESN grades (3 quizzes, 9 total)</a:t>
            </a:r>
          </a:p>
          <a:p>
            <a:r>
              <a:rPr lang="en-US" dirty="0"/>
              <a:t>Final Exam: 6 ESN grades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 will also ignore your lowest 2 quiz/final exam grades.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6FED-7A26-4E78-FB8E-DFE4F1FC6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1E99-A9DE-21DC-8621-EB88C393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1C33-E04B-2D4D-A1AA-A099101B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6478-A5E6-B13E-4C81-A296C3F5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81864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provide a “minimum grade guarantee” for translating to a numeric grade, but </a:t>
            </a:r>
            <a:r>
              <a:rPr lang="en-US" i="1" dirty="0"/>
              <a:t>not</a:t>
            </a:r>
            <a:r>
              <a:rPr lang="en-US" dirty="0"/>
              <a:t> a direct formula.</a:t>
            </a:r>
          </a:p>
          <a:p>
            <a:pPr marL="114300" indent="0">
              <a:buNone/>
            </a:pPr>
            <a:r>
              <a:rPr lang="en-US" dirty="0"/>
              <a:t>Much more on this in the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 (and over the next few weeks)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BC74-BD57-1E24-B9D2-2672B124A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7BB56E-0ABE-14B4-F344-6420BA58EFBB}"/>
              </a:ext>
            </a:extLst>
          </p:cNvPr>
          <p:cNvGraphicFramePr>
            <a:graphicFrameLocks noGrp="1"/>
          </p:cNvGraphicFramePr>
          <p:nvPr/>
        </p:nvGraphicFramePr>
        <p:xfrm>
          <a:off x="2631281" y="3388362"/>
          <a:ext cx="6929438" cy="29260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4719">
                  <a:extLst>
                    <a:ext uri="{9D8B030D-6E8A-4147-A177-3AD203B41FA5}">
                      <a16:colId xmlns:a16="http://schemas.microsoft.com/office/drawing/2014/main" val="3431504912"/>
                    </a:ext>
                  </a:extLst>
                </a:gridCol>
                <a:gridCol w="3464719">
                  <a:extLst>
                    <a:ext uri="{9D8B030D-6E8A-4147-A177-3AD203B41FA5}">
                      <a16:colId xmlns:a16="http://schemas.microsoft.com/office/drawing/2014/main" val="654170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5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ESN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1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Es 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5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32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Es 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1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2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6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773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92B8-9911-CAFF-126C-A9AAA1B0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D38F-D71B-D638-D014-6E7DD068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D7F-C650-96CD-2812-400E6EE1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When we assess your work in this class, we need to know that it’s </a:t>
            </a:r>
            <a:r>
              <a:rPr lang="en-US" sz="2400" u="sng" dirty="0"/>
              <a:t>yours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Unless specified otherwise, </a:t>
            </a:r>
            <a:r>
              <a:rPr lang="en-US" sz="2400" b="1" dirty="0"/>
              <a:t>all graded work must be completed individually.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Some rules to highlight:</a:t>
            </a:r>
          </a:p>
          <a:p>
            <a:r>
              <a:rPr lang="en-US" sz="2400" dirty="0"/>
              <a:t>do not share your own solution code or view solution code from any source – including (but not limited to) other students, tutors, or the internet</a:t>
            </a:r>
          </a:p>
          <a:p>
            <a:r>
              <a:rPr lang="en-US" sz="2400" dirty="0"/>
              <a:t>do not use AI tools (e.g. ChatGPT) on graded work in any capacity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syllabus</a:t>
            </a:r>
            <a:r>
              <a:rPr lang="en-US" sz="2400" dirty="0"/>
              <a:t> for more details (this is </a:t>
            </a:r>
            <a:r>
              <a:rPr lang="en-US" sz="2400" b="1" dirty="0"/>
              <a:t>very</a:t>
            </a:r>
            <a:r>
              <a:rPr lang="en-US" sz="2400" dirty="0"/>
              <a:t> important to understand).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452BC-5D37-901C-FDC6-E9ED33D5C4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CD8B6-BCCE-EC33-B245-85CBD9BE0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2050" name="Picture 2" descr="Tweet from user @Judyallbrite with a screenshot of a Google search “1000 km to tomatoes”. The AI Overview responds with the title sentence “1,000 tomatoes is equal to one kilotomato.”, and links to a /r/LifeProTips reddit thread.">
            <a:extLst>
              <a:ext uri="{FF2B5EF4-FFF2-40B4-BE49-F238E27FC236}">
                <a16:creationId xmlns:a16="http://schemas.microsoft.com/office/drawing/2014/main" id="{541FAC2A-6EE0-86F0-8401-25A6B646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282574"/>
            <a:ext cx="2875280" cy="67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weet by user @icreatelife, with a screenshot of a Google AI overview to the question “How many rocks shall I eat”. The AI Overview responds with the paragraph “According to geologists at UC Berkeley, you should eat at least one small rock per day. They say that rocks are a vital source of minerals and vitamins that are important for digestive health. Dr. Joseph Granger suggests eating a serving of gravel, geodes, or pebles with each meal, or hiding rocks in food like ice cream or peanut butter.”">
            <a:extLst>
              <a:ext uri="{FF2B5EF4-FFF2-40B4-BE49-F238E27FC236}">
                <a16:creationId xmlns:a16="http://schemas.microsoft.com/office/drawing/2014/main" id="{83B6A057-A278-A4E8-D79A-21EFE86A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3891280" cy="68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40CEC8F-930E-0279-39AC-B0204DE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-883920"/>
            <a:ext cx="10515600" cy="762635"/>
          </a:xfrm>
        </p:spPr>
        <p:txBody>
          <a:bodyPr/>
          <a:lstStyle/>
          <a:p>
            <a:r>
              <a:rPr lang="en-US" dirty="0"/>
              <a:t>AI gone wrong?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FC8C1-A0AB-1789-23EF-92958DBEE660}"/>
              </a:ext>
            </a:extLst>
          </p:cNvPr>
          <p:cNvSpPr txBox="1"/>
          <p:nvPr/>
        </p:nvSpPr>
        <p:spPr>
          <a:xfrm>
            <a:off x="7071553" y="5773261"/>
            <a:ext cx="472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Courtesy 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Glue in Pizza? Eat Rocks? Google’s AI Search Is Mocked for Bizarre Answers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by Ian Sherr for CNET. May 24, 2024</a:t>
            </a:r>
          </a:p>
        </p:txBody>
      </p:sp>
    </p:spTree>
    <p:extLst>
      <p:ext uri="{BB962C8B-B14F-4D97-AF65-F5344CB8AC3E}">
        <p14:creationId xmlns:p14="http://schemas.microsoft.com/office/powerpoint/2010/main" val="2372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1DB8-FD24-2E00-C7BB-FE438640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9E29-C95D-E097-AB11-62A1D01E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bit more on AI…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0ACC-C62E-3AA0-474C-301B01355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A97B-E79A-5705-3FDB-0FFE0F591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With generative AI tools, there’s a few things going on:</a:t>
            </a:r>
          </a:p>
          <a:p>
            <a:r>
              <a:rPr lang="en-US" dirty="0"/>
              <a:t>making sure that your assessed work is </a:t>
            </a:r>
            <a:r>
              <a:rPr lang="en-US" u="sng" dirty="0"/>
              <a:t>yours</a:t>
            </a:r>
          </a:p>
          <a:p>
            <a:pPr lvl="1"/>
            <a:r>
              <a:rPr lang="en-US" dirty="0"/>
              <a:t>just the same as other interactive resources</a:t>
            </a:r>
          </a:p>
          <a:p>
            <a:r>
              <a:rPr lang="en-US" dirty="0"/>
              <a:t>making sure that you’re learning </a:t>
            </a:r>
            <a:r>
              <a:rPr lang="en-US" u="sng" dirty="0"/>
              <a:t>correct</a:t>
            </a:r>
            <a:r>
              <a:rPr lang="en-US" dirty="0"/>
              <a:t> information</a:t>
            </a:r>
          </a:p>
          <a:p>
            <a:pPr lvl="1"/>
            <a:r>
              <a:rPr lang="en-US" dirty="0"/>
              <a:t>hard for you to judge if you’re a beginner!</a:t>
            </a:r>
          </a:p>
          <a:p>
            <a:r>
              <a:rPr lang="en-US" dirty="0"/>
              <a:t>potential environmental &amp; ethical concerns</a:t>
            </a:r>
          </a:p>
          <a:p>
            <a:pPr lvl="1"/>
            <a:r>
              <a:rPr lang="en-US" dirty="0"/>
              <a:t>outside of scope of 121, but important!</a:t>
            </a:r>
          </a:p>
          <a:p>
            <a:pPr marL="114300" indent="0">
              <a:buNone/>
            </a:pPr>
            <a:r>
              <a:rPr lang="en-US" dirty="0"/>
              <a:t>Happy to talk more about this if you’d like! (e.g. in office hours)</a:t>
            </a:r>
          </a:p>
        </p:txBody>
      </p:sp>
    </p:spTree>
    <p:extLst>
      <p:ext uri="{BB962C8B-B14F-4D97-AF65-F5344CB8AC3E}">
        <p14:creationId xmlns:p14="http://schemas.microsoft.com/office/powerpoint/2010/main" val="42029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A583-BE7A-D974-04E9-3B98105D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Us Improve!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C9B81-6BB9-8D7F-530D-5E9A8771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This is a relatively new course! We’re </a:t>
            </a:r>
            <a:r>
              <a:rPr lang="en-US" i="1"/>
              <a:t>always</a:t>
            </a:r>
            <a:r>
              <a:rPr lang="en-US"/>
              <a:t> looking for feedback on how to improve the class for you and for future students.</a:t>
            </a:r>
          </a:p>
          <a:p>
            <a:r>
              <a:rPr lang="en-US"/>
              <a:t>We </a:t>
            </a:r>
            <a:r>
              <a:rPr lang="en-US" b="1" i="1"/>
              <a:t>really</a:t>
            </a:r>
            <a:r>
              <a:rPr lang="en-US"/>
              <a:t> value your feedback!</a:t>
            </a:r>
          </a:p>
          <a:p>
            <a:r>
              <a:rPr lang="en-US"/>
              <a:t>Let us know what’s working and what isn’t working for you!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Several feedback mechanisms:</a:t>
            </a:r>
          </a:p>
          <a:p>
            <a:r>
              <a:rPr lang="en-US"/>
              <a:t>Built into the class (e.g. reflections)</a:t>
            </a:r>
          </a:p>
          <a:p>
            <a:r>
              <a:rPr lang="en-US"/>
              <a:t>Post on discussion board (can be public/private)</a:t>
            </a:r>
          </a:p>
          <a:p>
            <a:pPr lvl="1"/>
            <a:r>
              <a:rPr lang="en-US"/>
              <a:t>Note: anonymous is anonymous to other students, </a:t>
            </a:r>
            <a:r>
              <a:rPr lang="en-US" i="1"/>
              <a:t>not</a:t>
            </a:r>
            <a:r>
              <a:rPr lang="en-US"/>
              <a:t> to staff</a:t>
            </a:r>
          </a:p>
          <a:p>
            <a:r>
              <a:rPr lang="en-US"/>
              <a:t>Use </a:t>
            </a:r>
            <a:r>
              <a:rPr lang="en-US">
                <a:hlinkClick r:id="rId2"/>
              </a:rPr>
              <a:t>CSE’s Anonymous Feedback Tool</a:t>
            </a:r>
            <a:r>
              <a:rPr lang="en-US"/>
              <a:t> (also on website)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CA73-27EF-02AD-58B9-34D3F57F5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5079-4A07-2C1C-7B0D-98B59BE6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Course Website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117E-F7E6-C485-7D38-225F67B4C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6072"/>
            <a:ext cx="4470070" cy="32597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Primary source of course information (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not Canvas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Calendar will contain links to (almost) all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Please review syllabus ASAP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Let’s go on a website tour :)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FB8E2-F4F1-21BC-1E5E-08D9A38798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6" name="Google Shape;277;p20">
            <a:extLst>
              <a:ext uri="{FF2B5EF4-FFF2-40B4-BE49-F238E27FC236}">
                <a16:creationId xmlns:a16="http://schemas.microsoft.com/office/drawing/2014/main" id="{C488ABBD-0A67-CF2A-ACEC-450E82BC6B08}"/>
              </a:ext>
            </a:extLst>
          </p:cNvPr>
          <p:cNvSpPr txBox="1"/>
          <p:nvPr/>
        </p:nvSpPr>
        <p:spPr>
          <a:xfrm>
            <a:off x="1336510" y="1746587"/>
            <a:ext cx="3473450" cy="646430"/>
          </a:xfrm>
          <a:prstGeom prst="rect">
            <a:avLst/>
          </a:prstGeom>
          <a:solidFill>
            <a:srgbClr val="330064"/>
          </a:solidFill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3600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cs.uw.edu</a:t>
            </a: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/121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CSE 121 Home / Calendar page of the course website">
            <a:extLst>
              <a:ext uri="{FF2B5EF4-FFF2-40B4-BE49-F238E27FC236}">
                <a16:creationId xmlns:a16="http://schemas.microsoft.com/office/drawing/2014/main" id="{30AEA682-857F-00E8-704F-B085E250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25"/>
          <a:stretch>
            <a:fillRect/>
          </a:stretch>
        </p:blipFill>
        <p:spPr>
          <a:xfrm>
            <a:off x="5714795" y="1753213"/>
            <a:ext cx="5821222" cy="29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B1C5-1C43-85A9-E1DA-D371CE8B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77D2D-4659-4B47-7EDF-27F2B47D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96" y="2299517"/>
            <a:ext cx="4918365" cy="2523506"/>
          </a:xfrm>
        </p:spPr>
        <p:txBody>
          <a:bodyPr>
            <a:normAutofit/>
          </a:bodyPr>
          <a:lstStyle/>
          <a:p>
            <a:r>
              <a:rPr lang="en-US" sz="2400"/>
              <a:t>Our online learning platform</a:t>
            </a:r>
          </a:p>
          <a:p>
            <a:r>
              <a:rPr lang="en-US" sz="2400"/>
              <a:t>Lessons, sections, quizzes</a:t>
            </a:r>
          </a:p>
          <a:p>
            <a:r>
              <a:rPr lang="en-US" sz="2400"/>
              <a:t>Place to ask questions</a:t>
            </a:r>
          </a:p>
          <a:p>
            <a:r>
              <a:rPr lang="en-US" sz="2400"/>
              <a:t>Also, </a:t>
            </a:r>
            <a:r>
              <a:rPr lang="en-US" sz="2400" b="1" u="sng"/>
              <a:t>where we’ll code!</a:t>
            </a:r>
            <a:endParaRPr lang="en-US" sz="2400"/>
          </a:p>
          <a:p>
            <a:r>
              <a:rPr lang="en-US" sz="2400"/>
              <a:t>Intro and walkthrough in Section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A981E-9568-B517-CE0C-D627F61258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Ed discussion board welcome post">
            <a:extLst>
              <a:ext uri="{FF2B5EF4-FFF2-40B4-BE49-F238E27FC236}">
                <a16:creationId xmlns:a16="http://schemas.microsoft.com/office/drawing/2014/main" id="{A3563385-5A70-BB56-66DB-A1DB08C1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3" y="599171"/>
            <a:ext cx="7335078" cy="34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743B2-5EB2-BFF9-3AFE-C78F9FDB6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4" name="Google Shape;309;p23">
            <a:extLst>
              <a:ext uri="{FF2B5EF4-FFF2-40B4-BE49-F238E27FC236}">
                <a16:creationId xmlns:a16="http://schemas.microsoft.com/office/drawing/2014/main" id="{CF0E1F43-B9CA-FF04-3839-80D22326A5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1332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 Other Course Tools</a:t>
            </a:r>
          </a:p>
        </p:txBody>
      </p:sp>
      <p:pic>
        <p:nvPicPr>
          <p:cNvPr id="14" name="Google Shape;319;p23">
            <a:extLst>
              <a:ext uri="{FF2B5EF4-FFF2-40B4-BE49-F238E27FC236}">
                <a16:creationId xmlns:a16="http://schemas.microsoft.com/office/drawing/2014/main" id="{29B49AC2-FA03-9227-559B-0F059F96B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877" y="2345894"/>
            <a:ext cx="1103376" cy="110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722724E-CDAF-2FDB-5410-632FA0BD0F96}"/>
              </a:ext>
            </a:extLst>
          </p:cNvPr>
          <p:cNvSpPr txBox="1">
            <a:spLocks/>
          </p:cNvSpPr>
          <p:nvPr/>
        </p:nvSpPr>
        <p:spPr>
          <a:xfrm>
            <a:off x="1782765" y="2091836"/>
            <a:ext cx="3980874" cy="161149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Ask questions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Live activities (ungraded)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No account needed</a:t>
            </a:r>
          </a:p>
        </p:txBody>
      </p:sp>
      <p:pic>
        <p:nvPicPr>
          <p:cNvPr id="5" name="Google Shape;310;p23">
            <a:extLst>
              <a:ext uri="{FF2B5EF4-FFF2-40B4-BE49-F238E27FC236}">
                <a16:creationId xmlns:a16="http://schemas.microsoft.com/office/drawing/2014/main" id="{B36C005C-B7E9-2A03-38A7-65A7583F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3862" y="2310079"/>
            <a:ext cx="1175003" cy="1175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2AB5A76-9717-101D-84AF-53639AFC7FF3}"/>
              </a:ext>
            </a:extLst>
          </p:cNvPr>
          <p:cNvSpPr txBox="1">
            <a:spLocks/>
          </p:cNvSpPr>
          <p:nvPr/>
        </p:nvSpPr>
        <p:spPr>
          <a:xfrm>
            <a:off x="7510161" y="2091836"/>
            <a:ext cx="4283689" cy="161149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Panopto lecture recordings</a:t>
            </a:r>
            <a:b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(also linked from website)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Some grades*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1783C1-ED4A-4731-B75D-9B1BCBB93FAA}"/>
              </a:ext>
            </a:extLst>
          </p:cNvPr>
          <p:cNvSpPr txBox="1">
            <a:spLocks/>
          </p:cNvSpPr>
          <p:nvPr/>
        </p:nvSpPr>
        <p:spPr>
          <a:xfrm>
            <a:off x="7300687" y="4191189"/>
            <a:ext cx="4283689" cy="161149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Gradescope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Quizzes and final exam grading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C6580-79C1-4C8A-9C32-37974C9DE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36" y="4423690"/>
            <a:ext cx="1101886" cy="892002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DA2AF26-1D97-4A35-B11C-D0A7BAAE4A30}"/>
              </a:ext>
            </a:extLst>
          </p:cNvPr>
          <p:cNvSpPr txBox="1">
            <a:spLocks/>
          </p:cNvSpPr>
          <p:nvPr/>
        </p:nvSpPr>
        <p:spPr>
          <a:xfrm>
            <a:off x="1631357" y="4488257"/>
            <a:ext cx="4283689" cy="161149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MyDigitalHand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Queueing in TA office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oogle Shape;247;p13" descr="Picture 10">
            <a:extLst>
              <a:ext uri="{FF2B5EF4-FFF2-40B4-BE49-F238E27FC236}">
                <a16:creationId xmlns:a16="http://schemas.microsoft.com/office/drawing/2014/main" id="{9B94DAEB-FC80-4CEA-93DA-37C71F1E9D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182" y="3991767"/>
            <a:ext cx="1959367" cy="57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93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F9BC-AF4E-55DC-38D8-6C8F9E3E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9037-50B5-7AB6-7024-C7D153AD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to Ed: Our First Program!*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7E62-0688-7A47-899F-200C16DE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17029"/>
            <a:ext cx="10515600" cy="10231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/>
              <a:t>*note: in </a:t>
            </a:r>
            <a:r>
              <a:rPr lang="en-US" u="sng"/>
              <a:t>almost</a:t>
            </a:r>
            <a:r>
              <a:rPr lang="en-US"/>
              <a:t> all cases, slides are </a:t>
            </a:r>
            <a:r>
              <a:rPr lang="en-US" i="1"/>
              <a:t>not</a:t>
            </a:r>
            <a:r>
              <a:rPr lang="en-US"/>
              <a:t> comprehensive. reviewing the slides will </a:t>
            </a:r>
            <a:r>
              <a:rPr lang="en-US" u="sng"/>
              <a:t>not</a:t>
            </a:r>
            <a:r>
              <a:rPr lang="en-US"/>
              <a:t> cover all the content in lecture!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59357-7C03-93C4-B935-AB8C04C4B2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14BD-392C-964A-651B-889C8703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Hi, I’m Hannah! </a:t>
            </a:r>
            <a:r>
              <a:rPr lang="en-US" b="0"/>
              <a:t>(she/her)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E54AF-3351-DED7-A7CE-D594C92A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722165" cy="4805363"/>
          </a:xfrm>
        </p:spPr>
        <p:txBody>
          <a:bodyPr>
            <a:normAutofit/>
          </a:bodyPr>
          <a:lstStyle/>
          <a:p>
            <a:r>
              <a:rPr lang="en-US" sz="2400" dirty="0"/>
              <a:t>Summer instructor for CSE 121</a:t>
            </a:r>
          </a:p>
          <a:p>
            <a:r>
              <a:rPr lang="en-US" sz="2400" dirty="0"/>
              <a:t>Grew up in Snoqualmie, WA</a:t>
            </a:r>
          </a:p>
          <a:p>
            <a:r>
              <a:rPr lang="en-US" sz="2400" dirty="0"/>
              <a:t>UW alum! </a:t>
            </a:r>
          </a:p>
          <a:p>
            <a:pPr lvl="1"/>
            <a:r>
              <a:rPr lang="en-US" sz="2400" dirty="0"/>
              <a:t>BA in Math</a:t>
            </a:r>
          </a:p>
          <a:p>
            <a:pPr lvl="1"/>
            <a:r>
              <a:rPr lang="en-US" sz="2400" dirty="0"/>
              <a:t>Minor in Data Science</a:t>
            </a:r>
          </a:p>
          <a:p>
            <a:pPr lvl="1"/>
            <a:r>
              <a:rPr lang="en-US" sz="2400" dirty="0"/>
              <a:t>CSE 121 TA for 5 quarters; CSE 122 and CSE 312 TA</a:t>
            </a:r>
          </a:p>
          <a:p>
            <a:r>
              <a:rPr lang="en-US" sz="2400" dirty="0"/>
              <a:t>Non-CS interests: corgis, binge-watching tv shows, reading, and racket sports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77138-21E8-F6BA-DA1F-028BF6ABCC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Hannah Swoffer smiling in front of a Christmas tree">
            <a:extLst>
              <a:ext uri="{FF2B5EF4-FFF2-40B4-BE49-F238E27FC236}">
                <a16:creationId xmlns:a16="http://schemas.microsoft.com/office/drawing/2014/main" id="{7E1C28AE-E70D-7E44-A455-330FD8E9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088" y="1371600"/>
            <a:ext cx="3207376" cy="41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EA13-C61A-7EEF-8E6E-5389E0D7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“Homework” for Next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AA1F-109A-CA3B-55F2-B68317DA3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First assignment will be released Friday, but there are some things to do in the meantime.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TODOs this week:</a:t>
            </a:r>
          </a:p>
          <a:p>
            <a:r>
              <a:rPr lang="en-US" dirty="0"/>
              <a:t>Fill out the </a:t>
            </a:r>
            <a:r>
              <a:rPr lang="en-US" dirty="0">
                <a:hlinkClick r:id="rId2"/>
              </a:rPr>
              <a:t>introductory survey</a:t>
            </a:r>
            <a:r>
              <a:rPr lang="en-US" dirty="0"/>
              <a:t> (this is Thursday’s post-section work)</a:t>
            </a:r>
          </a:p>
          <a:p>
            <a:r>
              <a:rPr lang="en-US" dirty="0"/>
              <a:t>Go meet your TA and classmates in Thursday’s quiz section</a:t>
            </a:r>
          </a:p>
          <a:p>
            <a:r>
              <a:rPr lang="en-US" dirty="0"/>
              <a:t>Complete the pre-class material for Friday (see website/calendar)</a:t>
            </a:r>
          </a:p>
          <a:p>
            <a:r>
              <a:rPr lang="en-US" dirty="0"/>
              <a:t>Check over </a:t>
            </a:r>
            <a:r>
              <a:rPr lang="en-US" dirty="0">
                <a:hlinkClick r:id="rId3"/>
              </a:rPr>
              <a:t>syllabus details on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8B95-983D-8DDF-F0FC-9A686FC3B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02BE-CFD7-EF0B-2B40-BDA90B16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your 5 </a:t>
            </a:r>
            <a:r>
              <a:rPr lang="en-US" u="sng"/>
              <a:t>awesome</a:t>
            </a:r>
            <a:r>
              <a:rPr lang="en-US"/>
              <a:t> TAs!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07BE37-2296-2A02-37B7-2C44933E2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5" name="Picture 54" descr="Merav Frank, sitting on a boulder during a hike">
            <a:extLst>
              <a:ext uri="{FF2B5EF4-FFF2-40B4-BE49-F238E27FC236}">
                <a16:creationId xmlns:a16="http://schemas.microsoft.com/office/drawing/2014/main" id="{38C5C9E8-8C32-4B24-A158-E7F1819E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723" y="1673130"/>
            <a:ext cx="2139167" cy="2137187"/>
          </a:xfrm>
          <a:prstGeom prst="rect">
            <a:avLst/>
          </a:prstGeom>
        </p:spPr>
      </p:pic>
      <p:pic>
        <p:nvPicPr>
          <p:cNvPr id="5" name="Picture 4" descr="Ukrainian girl with bangs and graduation cap">
            <a:extLst>
              <a:ext uri="{FF2B5EF4-FFF2-40B4-BE49-F238E27FC236}">
                <a16:creationId xmlns:a16="http://schemas.microsoft.com/office/drawing/2014/main" id="{75D7E6CD-21B0-8E0D-A055-E24286BB8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89" y="1671148"/>
            <a:ext cx="2244374" cy="2139169"/>
          </a:xfrm>
          <a:prstGeom prst="rect">
            <a:avLst/>
          </a:prstGeom>
        </p:spPr>
      </p:pic>
      <p:pic>
        <p:nvPicPr>
          <p:cNvPr id="7" name="Picture 6" descr="Hannah in orange sunglasses outside">
            <a:extLst>
              <a:ext uri="{FF2B5EF4-FFF2-40B4-BE49-F238E27FC236}">
                <a16:creationId xmlns:a16="http://schemas.microsoft.com/office/drawing/2014/main" id="{00243B6E-8585-BE5A-6406-1274516BD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10" y="4130874"/>
            <a:ext cx="2139169" cy="2139169"/>
          </a:xfrm>
          <a:prstGeom prst="rect">
            <a:avLst/>
          </a:prstGeom>
        </p:spPr>
      </p:pic>
      <p:pic>
        <p:nvPicPr>
          <p:cNvPr id="9" name="Picture 8" descr="Trey Adams smiling">
            <a:extLst>
              <a:ext uri="{FF2B5EF4-FFF2-40B4-BE49-F238E27FC236}">
                <a16:creationId xmlns:a16="http://schemas.microsoft.com/office/drawing/2014/main" id="{1DDEB5F8-E785-06A6-3552-19FED36C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862" y="1671150"/>
            <a:ext cx="2139167" cy="2139167"/>
          </a:xfrm>
          <a:prstGeom prst="rect">
            <a:avLst/>
          </a:prstGeom>
        </p:spPr>
      </p:pic>
      <p:pic>
        <p:nvPicPr>
          <p:cNvPr id="11" name="Picture 10" descr="Headshot of Abby, a woman with glasses and short, dark hair.">
            <a:extLst>
              <a:ext uri="{FF2B5EF4-FFF2-40B4-BE49-F238E27FC236}">
                <a16:creationId xmlns:a16="http://schemas.microsoft.com/office/drawing/2014/main" id="{076A60BB-47E0-E008-D47C-CAB4DF252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508" y="4130877"/>
            <a:ext cx="2139166" cy="21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4324-3675-7D94-8079-969295D1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Y’all! (the students)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8659-D40D-3D16-76D1-4013C466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85460"/>
          </a:xfrm>
        </p:spPr>
        <p:txBody>
          <a:bodyPr>
            <a:normAutofit/>
          </a:bodyPr>
          <a:lstStyle/>
          <a:p>
            <a:r>
              <a:rPr lang="en-US" dirty="0"/>
              <a:t>~ 45 students registered for this course!</a:t>
            </a:r>
          </a:p>
          <a:p>
            <a:pPr lvl="1"/>
            <a:r>
              <a:rPr lang="en-US" dirty="0"/>
              <a:t>Wide range of backgrounds, interests, and goals</a:t>
            </a:r>
          </a:p>
          <a:p>
            <a:pPr lvl="1"/>
            <a:r>
              <a:rPr lang="en-US" dirty="0"/>
              <a:t>Almost </a:t>
            </a:r>
            <a:r>
              <a:rPr lang="en-US" u="sng" dirty="0"/>
              <a:t>none</a:t>
            </a:r>
            <a:r>
              <a:rPr lang="en-US" dirty="0"/>
              <a:t> are CSE majors</a:t>
            </a:r>
          </a:p>
          <a:p>
            <a:pPr lvl="1"/>
            <a:r>
              <a:rPr lang="en-US" b="1" dirty="0"/>
              <a:t>This course is for students who are new to programming!</a:t>
            </a:r>
          </a:p>
          <a:p>
            <a:r>
              <a:rPr lang="en-US" dirty="0"/>
              <a:t>Strength in numbers!!</a:t>
            </a:r>
          </a:p>
          <a:p>
            <a:pPr lvl="1"/>
            <a:r>
              <a:rPr lang="en-US" dirty="0"/>
              <a:t>45 of you &gt; 6 of us</a:t>
            </a:r>
          </a:p>
          <a:p>
            <a:pPr lvl="1"/>
            <a:r>
              <a:rPr lang="en-US" dirty="0"/>
              <a:t>Have a question? </a:t>
            </a:r>
            <a:r>
              <a:rPr lang="en-US" b="1" dirty="0"/>
              <a:t>It's almost certain</a:t>
            </a:r>
            <a:r>
              <a:rPr lang="en-US" dirty="0"/>
              <a:t> that others do too – please ask!</a:t>
            </a:r>
          </a:p>
          <a:p>
            <a:r>
              <a:rPr lang="en-US" dirty="0"/>
              <a:t>We’re a learning community!</a:t>
            </a:r>
          </a:p>
          <a:p>
            <a:pPr lvl="1"/>
            <a:r>
              <a:rPr lang="en-US" dirty="0"/>
              <a:t>One focus of quiz section tomorrow: </a:t>
            </a:r>
            <a:r>
              <a:rPr lang="en-US" i="1" dirty="0"/>
              <a:t>building</a:t>
            </a:r>
            <a:r>
              <a:rPr lang="en-US" dirty="0"/>
              <a:t> that community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E9458-F920-CFAA-C425-77E5FD289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6E5A-B523-48FA-C9BA-D200A4C2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74B3C-8485-5ACF-CB5F-0B41C5F59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i="1"/>
              <a:t>or, “What will I learn in this class?”</a:t>
            </a:r>
            <a:endParaRPr lang="en-US"/>
          </a:p>
          <a:p>
            <a:pPr marL="114300" indent="0">
              <a:buNone/>
            </a:pPr>
            <a:endParaRPr lang="en-US" i="1"/>
          </a:p>
          <a:p>
            <a:pPr marL="114300" indent="0">
              <a:buNone/>
            </a:pPr>
            <a:r>
              <a:rPr lang="en-US"/>
              <a:t>Bottom line: </a:t>
            </a:r>
            <a:br>
              <a:rPr lang="en-US"/>
            </a:br>
            <a:r>
              <a:rPr lang="en-US" b="1"/>
              <a:t>Intro to Programming, part 1</a:t>
            </a:r>
          </a:p>
          <a:p>
            <a:pPr marL="114300" indent="0">
              <a:buNone/>
            </a:pPr>
            <a:endParaRPr lang="en-US"/>
          </a:p>
          <a:p>
            <a:pPr marL="114300" indent="0">
              <a:buNone/>
            </a:pPr>
            <a:r>
              <a:rPr lang="en-US"/>
              <a:t>Not quite:</a:t>
            </a:r>
          </a:p>
          <a:p>
            <a:r>
              <a:rPr lang="en-US"/>
              <a:t>“How do computers work?”</a:t>
            </a:r>
          </a:p>
          <a:p>
            <a:r>
              <a:rPr lang="en-US"/>
              <a:t>“Intro to Java”</a:t>
            </a:r>
          </a:p>
          <a:p>
            <a:r>
              <a:rPr lang="en-US"/>
              <a:t>“All you need to program”</a:t>
            </a:r>
          </a:p>
          <a:p>
            <a:r>
              <a:rPr lang="en-US"/>
              <a:t>Math!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BCD03-103A-E723-8016-7DCC38428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C3E4EE-2089-CCBE-A688-CEAC92DA1687}"/>
              </a:ext>
            </a:extLst>
          </p:cNvPr>
          <p:cNvSpPr txBox="1">
            <a:spLocks/>
          </p:cNvSpPr>
          <p:nvPr/>
        </p:nvSpPr>
        <p:spPr>
          <a:xfrm>
            <a:off x="6370122" y="1371600"/>
            <a:ext cx="5257800" cy="4805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/>
              <a:t>Learning objectives:</a:t>
            </a:r>
          </a:p>
          <a:p>
            <a:pPr marL="114300" indent="0">
              <a:buNone/>
            </a:pPr>
            <a:endParaRPr lang="en-US"/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/>
              <a:t>Computational Thinking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/>
              <a:t>Code Comprehension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/>
              <a:t>Code Writing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/>
              <a:t>Communication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/>
              <a:t>Testing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/>
              <a:t>Debugging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/>
              <a:t>Ethics &amp; 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2081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E8CE-797A-3FCC-A0C5-A5D3B382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Similar Courses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F2599-5A00-34F5-CD11-37C12747AF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B4037F-458A-3F9E-FE96-A74CB39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40828"/>
              </p:ext>
            </p:extLst>
          </p:nvPr>
        </p:nvGraphicFramePr>
        <p:xfrm>
          <a:off x="838200" y="1337183"/>
          <a:ext cx="10955650" cy="45553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48740">
                  <a:extLst>
                    <a:ext uri="{9D8B030D-6E8A-4147-A177-3AD203B41FA5}">
                      <a16:colId xmlns:a16="http://schemas.microsoft.com/office/drawing/2014/main" val="1461950372"/>
                    </a:ext>
                  </a:extLst>
                </a:gridCol>
                <a:gridCol w="9406910">
                  <a:extLst>
                    <a:ext uri="{9D8B030D-6E8A-4147-A177-3AD203B41FA5}">
                      <a16:colId xmlns:a16="http://schemas.microsoft.com/office/drawing/2014/main" val="6260371"/>
                    </a:ext>
                  </a:extLst>
                </a:gridCol>
              </a:tblGrid>
              <a:tr h="360988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choice if…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557431"/>
                  </a:ext>
                </a:extLst>
              </a:tr>
              <a:tr h="707748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121</a:t>
                      </a:r>
                      <a:b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(this is us!)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never programmed before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749276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done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programming (roughly one course worth) in any programming language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26995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taken CSE 122 (or equivalent)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380771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143X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programmed quite a bit before, but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Java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lots of extra time to put into learning and tend to pick things up quickly</a:t>
                      </a:r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675637"/>
                  </a:ext>
                </a:extLst>
              </a:tr>
              <a:tr h="841079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never programmed before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You’re interested in data science and analysis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You’d rather learn Python than Java*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Physics, Bio, Stat, etc. where your primary goal is analyzing data through programming (rather than building software)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60773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AEF000-8171-CC22-9985-37E7DEB49102}"/>
              </a:ext>
            </a:extLst>
          </p:cNvPr>
          <p:cNvSpPr txBox="1">
            <a:spLocks/>
          </p:cNvSpPr>
          <p:nvPr/>
        </p:nvSpPr>
        <p:spPr>
          <a:xfrm>
            <a:off x="838200" y="6079445"/>
            <a:ext cx="10515600" cy="43248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Also see: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guided self-placement test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CSE page on introductory courses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for more info.</a:t>
            </a:r>
          </a:p>
        </p:txBody>
      </p:sp>
    </p:spTree>
    <p:extLst>
      <p:ext uri="{BB962C8B-B14F-4D97-AF65-F5344CB8AC3E}">
        <p14:creationId xmlns:p14="http://schemas.microsoft.com/office/powerpoint/2010/main" val="29858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/>
              <a:t>Course Components</a:t>
            </a:r>
            <a:endParaRPr/>
          </a:p>
        </p:txBody>
      </p:sp>
      <p:grpSp>
        <p:nvGrpSpPr>
          <p:cNvPr id="177" name="Google Shape;177;p10" descr="Lectur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681440" y="1941148"/>
            <a:ext cx="1745674" cy="427513"/>
            <a:chOff x="0" y="0"/>
            <a:chExt cx="1745673" cy="427512"/>
          </a:xfrm>
        </p:grpSpPr>
        <p:sp>
          <p:nvSpPr>
            <p:cNvPr id="178" name="Google Shape;178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LECTURES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0" name="Google Shape;180;p10"/>
          <p:cNvSpPr txBox="1"/>
          <p:nvPr/>
        </p:nvSpPr>
        <p:spPr>
          <a:xfrm>
            <a:off x="3634428" y="1970236"/>
            <a:ext cx="7324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1" name="Google Shape;181;p10" descr="Section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551462" y="1941147"/>
            <a:ext cx="1745675" cy="427514"/>
            <a:chOff x="0" y="0"/>
            <a:chExt cx="1745673" cy="427512"/>
          </a:xfrm>
        </p:grpSpPr>
        <p:sp>
          <p:nvSpPr>
            <p:cNvPr id="182" name="Google Shape;182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7B7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SECTIONS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4" name="Google Shape;184;p10"/>
          <p:cNvSpPr txBox="1"/>
          <p:nvPr/>
        </p:nvSpPr>
        <p:spPr>
          <a:xfrm>
            <a:off x="8484332" y="1998765"/>
            <a:ext cx="57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(x1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5" name="Google Shape;185;p10" descr="Programming Assignments"/>
          <p:cNvGrpSpPr/>
          <p:nvPr/>
        </p:nvGrpSpPr>
        <p:grpSpPr>
          <a:xfrm>
            <a:off x="339275" y="4753981"/>
            <a:ext cx="1745674" cy="523241"/>
            <a:chOff x="0" y="0"/>
            <a:chExt cx="1745673" cy="523240"/>
          </a:xfrm>
        </p:grpSpPr>
        <p:sp>
          <p:nvSpPr>
            <p:cNvPr id="186" name="Google Shape;186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47864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54A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66589" y="0"/>
              <a:ext cx="1612494" cy="523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ontserrat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Calibri" panose="020F0502020204030204" pitchFamily="34" charset="0"/>
                  <a:sym typeface="Montserrat"/>
                </a:rPr>
                <a:t>PROGRAMMING ASSIGNMENTS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8" name="Google Shape;188;p10" descr="Creative Projec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72468" y="4742782"/>
            <a:ext cx="1745675" cy="523241"/>
            <a:chOff x="0" y="0"/>
            <a:chExt cx="1745673" cy="523240"/>
          </a:xfrm>
        </p:grpSpPr>
        <p:sp>
          <p:nvSpPr>
            <p:cNvPr id="189" name="Google Shape;189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47864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0FB9B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66589" y="0"/>
              <a:ext cx="1612494" cy="523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ontserrat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CREATIVE PROJECTS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1" name="Google Shape;191;p10"/>
          <p:cNvSpPr txBox="1"/>
          <p:nvPr/>
        </p:nvSpPr>
        <p:spPr>
          <a:xfrm>
            <a:off x="2251889" y="4817648"/>
            <a:ext cx="4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(x4)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5585717" y="4819736"/>
            <a:ext cx="4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(x4)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3" name="Google Shape;193;p10" descr="Quizz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581057" y="4788558"/>
            <a:ext cx="1745675" cy="427513"/>
            <a:chOff x="0" y="0"/>
            <a:chExt cx="1745673" cy="427512"/>
          </a:xfrm>
        </p:grpSpPr>
        <p:sp>
          <p:nvSpPr>
            <p:cNvPr id="194" name="Google Shape;194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EF577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QUIZZES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6" name="Google Shape;196;p10"/>
          <p:cNvSpPr txBox="1"/>
          <p:nvPr/>
        </p:nvSpPr>
        <p:spPr>
          <a:xfrm>
            <a:off x="8494305" y="4817648"/>
            <a:ext cx="4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(x3)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1727159" y="2448360"/>
            <a:ext cx="38637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We’re here!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concepts, practice 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ideas, discuss applications.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Pre-class materials to prepare for 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each day. Due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6597181" y="2449036"/>
            <a:ext cx="511769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Held in person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practice, reviews,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 advice, how to be an effective student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Preparation for quizzes / exams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Post-section work done at section or on your own. Due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of section.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6626777" y="5308841"/>
            <a:ext cx="26715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Taken in quiz section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minutes on paper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3718189" y="5298268"/>
            <a:ext cx="267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open-ended assignments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new ideas and applications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84994" y="5305504"/>
            <a:ext cx="309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Structured assignments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Programming in Java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Applying &amp; implementing course concepts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2" name="Google Shape;202;p10" descr="Exa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43986" y="4785221"/>
            <a:ext cx="1745675" cy="427513"/>
            <a:chOff x="0" y="0"/>
            <a:chExt cx="1745673" cy="427512"/>
          </a:xfrm>
        </p:grpSpPr>
        <p:sp>
          <p:nvSpPr>
            <p:cNvPr id="203" name="Google Shape;203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9D90D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EXAM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1257234" y="4814310"/>
            <a:ext cx="457645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(x1)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389706" y="5305504"/>
            <a:ext cx="2671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exam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Friday, August 22</a:t>
            </a:r>
            <a:r>
              <a:rPr lang="en-US" sz="2000" b="1" baseline="3000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latin typeface="Calibri"/>
                <a:cs typeface="Calibri"/>
                <a:sym typeface="Calibri"/>
              </a:rPr>
              <a:t>12:00 – 1:00 PM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384995" y="4296431"/>
            <a:ext cx="2761966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Graded Assessments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384994" y="1264235"/>
            <a:ext cx="990189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C067-B030-2B29-DC48-C956FA3C9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ke" descr="A photo of a bicycle. This is used as a metaphor in the presentation: when you learn a bike, does it suffice to watch a ton of youtube videos of how to ride a bike? No! You need to do it yourself, and practice consistently and regularly!">
            <a:extLst>
              <a:ext uri="{FF2B5EF4-FFF2-40B4-BE49-F238E27FC236}">
                <a16:creationId xmlns:a16="http://schemas.microsoft.com/office/drawing/2014/main" id="{6D94411B-258C-1D04-952F-B61FE4DB8D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9997" y="571484"/>
            <a:ext cx="8572005" cy="5715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AD7FE-E621-1DA4-7484-FD4D30E075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54CE17-BA21-00F2-7F8D-0AA49B44D8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5190" y="-759412"/>
            <a:ext cx="966651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did you learn how to ride a bike?</a:t>
            </a:r>
          </a:p>
        </p:txBody>
      </p:sp>
    </p:spTree>
    <p:extLst>
      <p:ext uri="{BB962C8B-B14F-4D97-AF65-F5344CB8AC3E}">
        <p14:creationId xmlns:p14="http://schemas.microsoft.com/office/powerpoint/2010/main" val="2033905272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2117</Words>
  <Application>Microsoft Office PowerPoint</Application>
  <PresentationFormat>Widescreen</PresentationFormat>
  <Paragraphs>334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Montserrat</vt:lpstr>
      <vt:lpstr>Montserrat ExtraBold</vt:lpstr>
      <vt:lpstr>Montserrat SemiBold</vt:lpstr>
      <vt:lpstr>CSE 12X (adopted from CSE 373)</vt:lpstr>
      <vt:lpstr>Welcome!</vt:lpstr>
      <vt:lpstr>Lecture Outline</vt:lpstr>
      <vt:lpstr>Hi, I’m Hannah! (she/her)</vt:lpstr>
      <vt:lpstr>Meet your 5 awesome TAs!</vt:lpstr>
      <vt:lpstr>Y’all! (the students)</vt:lpstr>
      <vt:lpstr>Learning Objectives</vt:lpstr>
      <vt:lpstr>Other Similar Courses</vt:lpstr>
      <vt:lpstr>Course Components</vt:lpstr>
      <vt:lpstr>How did you learn how to ride a bike?</vt:lpstr>
      <vt:lpstr>How Learning Works</vt:lpstr>
      <vt:lpstr>Learning in CSE 121: Consistent Practice</vt:lpstr>
      <vt:lpstr>Learning in CSE 121: Metacognition</vt:lpstr>
      <vt:lpstr>Learning in CSE 121: Live Support Systems</vt:lpstr>
      <vt:lpstr>Learning in CSE 121: Async Support Systems</vt:lpstr>
      <vt:lpstr>The World Around CSE 121 &amp; Reaching Out</vt:lpstr>
      <vt:lpstr>Resubmissions</vt:lpstr>
      <vt:lpstr>Post-Section Work (PSW)</vt:lpstr>
      <vt:lpstr>Assessment</vt:lpstr>
      <vt:lpstr>Grading Scheme</vt:lpstr>
      <vt:lpstr>Grading Assessments</vt:lpstr>
      <vt:lpstr>Course Grades</vt:lpstr>
      <vt:lpstr>Collaboration Policy</vt:lpstr>
      <vt:lpstr>AI gone wrong?</vt:lpstr>
      <vt:lpstr>Just a bit more on AI…</vt:lpstr>
      <vt:lpstr>Help Us Improve!</vt:lpstr>
      <vt:lpstr>Course Website</vt:lpstr>
      <vt:lpstr>Ed</vt:lpstr>
      <vt:lpstr>Some Other Course Tools</vt:lpstr>
      <vt:lpstr>Switching to Ed: Our First Program!*</vt:lpstr>
      <vt:lpstr>“Homework” 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3</cp:revision>
  <dcterms:modified xsi:type="dcterms:W3CDTF">2025-06-25T18:09:47Z</dcterms:modified>
</cp:coreProperties>
</file>