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6" r:id="rId3"/>
    <p:sldId id="356" r:id="rId4"/>
    <p:sldId id="466" r:id="rId5"/>
    <p:sldId id="462" r:id="rId6"/>
    <p:sldId id="463" r:id="rId7"/>
    <p:sldId id="467" r:id="rId8"/>
    <p:sldId id="439" r:id="rId9"/>
    <p:sldId id="422" r:id="rId10"/>
    <p:sldId id="440" r:id="rId11"/>
    <p:sldId id="441" r:id="rId12"/>
    <p:sldId id="455" r:id="rId13"/>
    <p:sldId id="438" r:id="rId14"/>
    <p:sldId id="451" r:id="rId15"/>
    <p:sldId id="468" r:id="rId16"/>
    <p:sldId id="431" r:id="rId17"/>
    <p:sldId id="444" r:id="rId18"/>
    <p:sldId id="447" r:id="rId19"/>
    <p:sldId id="469" r:id="rId20"/>
    <p:sldId id="453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ExtraBold" panose="00000900000000000000" pitchFamily="2" charset="0"/>
      <p:bold r:id="rId36"/>
      <p:italic r:id="rId37"/>
      <p:boldItalic r:id="rId38"/>
    </p:embeddedFont>
    <p:embeddedFont>
      <p:font typeface="Montserrat SemiBold" panose="000007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5"/>
    <p:restoredTop sz="95143"/>
  </p:normalViewPr>
  <p:slideViewPr>
    <p:cSldViewPr snapToGrid="0">
      <p:cViewPr varScale="1">
        <p:scale>
          <a:sx n="73" d="100"/>
          <a:sy n="73" d="100"/>
        </p:scale>
        <p:origin x="60" y="498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4/24/2025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5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64FC9E9-30EC-7888-C2FC-005ADFCA1B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FD35B-6FC5-420E-ABE3-4123CF1033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8759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864B7B5-D72A-9952-04AF-13626CB742D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517F015-0458-91FB-6A1B-467B6A8257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0E3BFE-172A-4A64-90F9-2A0246FFF6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512" y="221317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1639A693-8116-C20E-BFFA-757EA43A38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1AA27E-D6C7-4383-8E2F-7F1D2DB597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512" y="221317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4A1B8C24-1AF0-38C2-744C-92C63004344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Methods, Parameters, and Returns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in chat: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</a:t>
            </a: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book?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08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75E9280A-E043-48B7-8D4F-8084E2453B3D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17E7E0CA-60F6-484A-BBF2-B082461ACC92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5;p1">
            <a:extLst>
              <a:ext uri="{FF2B5EF4-FFF2-40B4-BE49-F238E27FC236}">
                <a16:creationId xmlns:a16="http://schemas.microsoft.com/office/drawing/2014/main" id="{A7929592-F048-4D63-8F33-50C293A277C8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9D9021D3-AE04-44DF-94A4-40B299FDA571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6BF14-E6F4-4436-B4DF-397E07475E84}"/>
              </a:ext>
            </a:extLst>
          </p:cNvPr>
          <p:cNvSpPr txBox="1"/>
          <p:nvPr/>
        </p:nvSpPr>
        <p:spPr>
          <a:xfrm>
            <a:off x="8180171" y="4640308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Janvi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Julia</a:t>
            </a:r>
            <a:br>
              <a:rPr lang="en-US" sz="1050" dirty="0">
                <a:latin typeface="Montserrat" panose="00000500000000000000" pitchFamily="2" charset="0"/>
              </a:rPr>
            </a:br>
            <a:r>
              <a:rPr lang="en-US" sz="1050" dirty="0" err="1">
                <a:latin typeface="Montserrat" panose="00000500000000000000" pitchFamily="2" charset="0"/>
              </a:rPr>
              <a:t>Sahej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7AB6-FE57-DB68-3F1C-6BC9A50F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String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AB584-796E-7443-A748-73E0E0F0F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372843-D8BA-3D38-D157-B092F4325616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20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2A6D-0308-A75B-5DC5-B477196D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Gumball &amp;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9FCB1-EF9A-B42B-36B3-76D51859B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CAB0B6-09F6-7E17-115E-36D1B6C8F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891746" cy="11276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String s = "bubblegum";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 =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(7, 8).</a:t>
            </a:r>
            <a:r>
              <a:rPr lang="en-US" sz="2400" dirty="0" err="1">
                <a:latin typeface="Consolas" panose="020B0609020204030204" pitchFamily="49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(8) + "ball";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127CD1-5674-33D7-6177-E4E45B5EC77E}"/>
              </a:ext>
            </a:extLst>
          </p:cNvPr>
          <p:cNvGrpSpPr/>
          <p:nvPr/>
        </p:nvGrpSpPr>
        <p:grpSpPr>
          <a:xfrm>
            <a:off x="838200" y="2813741"/>
            <a:ext cx="10760676" cy="910836"/>
            <a:chOff x="838200" y="2813741"/>
            <a:chExt cx="10760676" cy="9108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6075B6-B1C4-4152-11A3-89B399A6151F}"/>
                </a:ext>
              </a:extLst>
            </p:cNvPr>
            <p:cNvSpPr txBox="1"/>
            <p:nvPr/>
          </p:nvSpPr>
          <p:spPr>
            <a:xfrm>
              <a:off x="838200" y="3262912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"g".</a:t>
              </a:r>
              <a:r>
                <a:rPr lang="en-US" sz="2400" dirty="0" err="1">
                  <a:latin typeface="Consolas" panose="020B0609020204030204" pitchFamily="49" charset="0"/>
                </a:rPr>
                <a:t>toUpperCase</a:t>
              </a:r>
              <a:r>
                <a:rPr lang="en-US" sz="2400" dirty="0">
                  <a:latin typeface="Consolas" panose="020B0609020204030204" pitchFamily="49" charset="0"/>
                </a:rPr>
                <a:t>() + </a:t>
              </a:r>
              <a:r>
                <a:rPr lang="en-US" sz="2400" dirty="0" err="1">
                  <a:latin typeface="Consolas" panose="020B0609020204030204" pitchFamily="49" charset="0"/>
                </a:rPr>
                <a:t>s.substring</a:t>
              </a:r>
              <a:r>
                <a:rPr lang="en-US" sz="2400" dirty="0">
                  <a:latin typeface="Consolas" panose="020B0609020204030204" pitchFamily="49" charset="0"/>
                </a:rPr>
                <a:t>(8) + "ball";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E485F4C-7CB8-09B3-B47D-2BACBDBCE315}"/>
                </a:ext>
              </a:extLst>
            </p:cNvPr>
            <p:cNvSpPr/>
            <p:nvPr/>
          </p:nvSpPr>
          <p:spPr>
            <a:xfrm rot="5400000">
              <a:off x="3024995" y="1578380"/>
              <a:ext cx="348714" cy="2819435"/>
            </a:xfrm>
            <a:prstGeom prst="rightBrace">
              <a:avLst>
                <a:gd name="adj1" fmla="val 89363"/>
                <a:gd name="adj2" fmla="val 10117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61FE75-78C0-4BA0-DA87-C298F70106AE}"/>
              </a:ext>
            </a:extLst>
          </p:cNvPr>
          <p:cNvGrpSpPr/>
          <p:nvPr/>
        </p:nvGrpSpPr>
        <p:grpSpPr>
          <a:xfrm>
            <a:off x="838200" y="3747053"/>
            <a:ext cx="10760676" cy="922086"/>
            <a:chOff x="838200" y="3747053"/>
            <a:chExt cx="10760676" cy="9220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F1B9CB-501B-EA3F-0895-0E17AA1891BD}"/>
                </a:ext>
              </a:extLst>
            </p:cNvPr>
            <p:cNvSpPr txBox="1"/>
            <p:nvPr/>
          </p:nvSpPr>
          <p:spPr>
            <a:xfrm>
              <a:off x="838200" y="4207474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              "G" + </a:t>
              </a:r>
              <a:r>
                <a:rPr lang="en-US" sz="2400" dirty="0" err="1">
                  <a:latin typeface="Consolas" panose="020B0609020204030204" pitchFamily="49" charset="0"/>
                </a:rPr>
                <a:t>s.substring</a:t>
              </a:r>
              <a:r>
                <a:rPr lang="en-US" sz="2400" dirty="0">
                  <a:latin typeface="Consolas" panose="020B0609020204030204" pitchFamily="49" charset="0"/>
                </a:rPr>
                <a:t>(8) + "ball";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5112D61C-98A6-5F77-6ABD-2B7D2AC9C6A2}"/>
                </a:ext>
              </a:extLst>
            </p:cNvPr>
            <p:cNvSpPr/>
            <p:nvPr/>
          </p:nvSpPr>
          <p:spPr>
            <a:xfrm rot="5400000">
              <a:off x="5357665" y="2681929"/>
              <a:ext cx="348714" cy="2478962"/>
            </a:xfrm>
            <a:prstGeom prst="rightBrace">
              <a:avLst>
                <a:gd name="adj1" fmla="val 89363"/>
                <a:gd name="adj2" fmla="val 7630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A0C292-A735-DD8E-AED4-90DC5A3F1D51}"/>
              </a:ext>
            </a:extLst>
          </p:cNvPr>
          <p:cNvGrpSpPr/>
          <p:nvPr/>
        </p:nvGrpSpPr>
        <p:grpSpPr>
          <a:xfrm>
            <a:off x="838200" y="4674082"/>
            <a:ext cx="10760676" cy="914174"/>
            <a:chOff x="838200" y="4674082"/>
            <a:chExt cx="10760676" cy="9141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4901B0-EB5A-EEFE-7277-2A79D5172368}"/>
                </a:ext>
              </a:extLst>
            </p:cNvPr>
            <p:cNvSpPr txBox="1"/>
            <p:nvPr/>
          </p:nvSpPr>
          <p:spPr>
            <a:xfrm>
              <a:off x="838200" y="5126591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                        "G" + "um" + "ball";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9B5E5E6F-C1B9-C790-D300-CB1AC8DD7A5B}"/>
                </a:ext>
              </a:extLst>
            </p:cNvPr>
            <p:cNvSpPr/>
            <p:nvPr/>
          </p:nvSpPr>
          <p:spPr>
            <a:xfrm rot="5400000">
              <a:off x="8468147" y="3852673"/>
              <a:ext cx="348714" cy="1991532"/>
            </a:xfrm>
            <a:prstGeom prst="rightBrace">
              <a:avLst>
                <a:gd name="adj1" fmla="val 89363"/>
                <a:gd name="adj2" fmla="val 15254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19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ED5AD06-AC47-9B57-BA74-31BEB074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6529-A29E-01C8-6080-455ADB88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Returns versus Prints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EAA25-59A3-E086-0DF2-55EEA9AA6B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7E5924-9E07-AFDB-A77E-2618A64C1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225349"/>
            <a:ext cx="11458635" cy="4139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 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en-US" sz="2800" dirty="0">
              <a:solidFill>
                <a:srgbClr val="A41514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6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 = </a:t>
            </a:r>
            <a:r>
              <a:rPr lang="en-US" sz="26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6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"Laufey"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</a:t>
            </a: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Prints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600" b="1" u="sng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      						   // "Laufey is the best!" </a:t>
            </a:r>
          </a:p>
        </p:txBody>
      </p:sp>
    </p:spTree>
    <p:extLst>
      <p:ext uri="{BB962C8B-B14F-4D97-AF65-F5344CB8AC3E}">
        <p14:creationId xmlns:p14="http://schemas.microsoft.com/office/powerpoint/2010/main" val="17134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103-D461-9134-4D56-DAB5655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Counting 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2D0A4-E7EE-2333-3289-F5E9D68C0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6C8F7-7A7B-C20C-C089-58D5CE490BA7}"/>
              </a:ext>
            </a:extLst>
          </p:cNvPr>
          <p:cNvSpPr txBox="1"/>
          <p:nvPr/>
        </p:nvSpPr>
        <p:spPr>
          <a:xfrm>
            <a:off x="838200" y="1517290"/>
            <a:ext cx="6705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6C4F6-99C2-B47E-7555-3BBA87C9F482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C4D1-D479-A71E-8C32-8DF408A359AE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50361-871A-8A8B-E349-C0233AD8FE01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021F2-F39E-D203-2E9E-D20BFBA4BC79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6604-C83F-8346-1771-A39D6844B283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EA3EE-D1A4-637D-76E8-F12CF7C7023B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F41B883-722A-1CCF-7CFB-06CDE137EF60}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8E532B1-BE6A-D25C-EB1B-778C82268287}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B2190A-88CB-D223-14A7-440BC6211834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1539B-9035-475B-0DD8-D7AC7921FAAB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006DD-088F-F4A3-F03D-112E762ACDCD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52E5283-FAC2-9ECA-004E-42A3F3FFB816}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E4877B2-786B-D0E5-4AA4-1D84EBCCB804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1E5DBDC-AF89-E603-B3C1-394972578DEA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EF618E2-E64C-F4AF-A7D6-79DED2BCA935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9EB79B1-7398-8E3F-1C01-5E92CE3EB84B}"/>
              </a:ext>
            </a:extLst>
          </p:cNvPr>
          <p:cNvSpPr/>
          <p:nvPr/>
        </p:nvSpPr>
        <p:spPr>
          <a:xfrm>
            <a:off x="291962" y="3726655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0FBF82A-4891-A231-6FC4-769EC3D88FB8}"/>
              </a:ext>
            </a:extLst>
          </p:cNvPr>
          <p:cNvSpPr/>
          <p:nvPr/>
        </p:nvSpPr>
        <p:spPr>
          <a:xfrm>
            <a:off x="291962" y="4040628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78CCC99-E640-E064-233F-31950F6D25E7}"/>
              </a:ext>
            </a:extLst>
          </p:cNvPr>
          <p:cNvSpPr/>
          <p:nvPr/>
        </p:nvSpPr>
        <p:spPr>
          <a:xfrm>
            <a:off x="291962" y="49530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D80B568-21C7-E77D-F3B0-AD204054A036}"/>
              </a:ext>
            </a:extLst>
          </p:cNvPr>
          <p:cNvSpPr/>
          <p:nvPr/>
        </p:nvSpPr>
        <p:spPr>
          <a:xfrm>
            <a:off x="291962" y="524855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C80A98A-0D0D-6562-29C6-A92C027D5D21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ECF33D6-FBCA-F2FE-6F18-8432DD2F84E2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F243ED-AF6E-18EA-5EAE-0C32B4B36E0C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88CAE1-0CA0-F789-3980-900D0FF10296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8828 0.190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6" grpId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/>
      <p:bldP spid="27" grpId="1"/>
      <p:bldP spid="27" grpId="2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7C8FD42-64DA-73AA-F374-F2341DFF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B66F-B79A-5A14-2628-1FABD158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Returning</a:t>
            </a:r>
            <a:r>
              <a:rPr lang="en-US" dirty="0"/>
              <a:t> Counts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C776-2403-E0FC-2517-D00F949C6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1BD5D-1EE4-AEC6-E8F1-C5121F8760B7}"/>
              </a:ext>
            </a:extLst>
          </p:cNvPr>
          <p:cNvSpPr txBox="1"/>
          <p:nvPr/>
        </p:nvSpPr>
        <p:spPr>
          <a:xfrm>
            <a:off x="838200" y="1517290"/>
            <a:ext cx="6705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 =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 count;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D8322-A4AD-8A94-C4C0-2BA0D23F213D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0BA4D3-0833-A55C-C8EC-1C3B8B7EF875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00213E-6497-4DC0-5A85-DDA35D31B8B5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E85C62-5411-55B0-E10A-FF47C175E36A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5DDD9-03C6-C373-A9BD-EADB2EA9D479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3F9EC-6588-469B-0F76-2FBF67A46AC4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B1AD7B50-CE1D-970C-7344-1C3956A1E01F}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12A20727-56A2-B9D3-FCD1-E4242D7D175A}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E437DA-E387-AC4E-59FE-9E2787E02FA1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58BFE6-43F7-D394-0318-2D5472B3BA57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1286FC-C8FA-63FD-0B82-ED41FEFA703C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DDCF1AC1-FC1D-10FF-B346-701EBDAC1C65}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2614F6F-DE07-66B2-611C-2DE7EA9785D0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598EFF4E-8ED6-F161-0375-6AC3E59FF2DA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2FD5641-86FF-E644-DE65-4B704DE5DB57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A0C41D3A-BB29-9EA3-58E9-913567B7A2F4}"/>
              </a:ext>
            </a:extLst>
          </p:cNvPr>
          <p:cNvSpPr/>
          <p:nvPr/>
        </p:nvSpPr>
        <p:spPr>
          <a:xfrm>
            <a:off x="291962" y="3726655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2082A799-4335-AE10-0C8A-94BDB98CB464}"/>
              </a:ext>
            </a:extLst>
          </p:cNvPr>
          <p:cNvSpPr/>
          <p:nvPr/>
        </p:nvSpPr>
        <p:spPr>
          <a:xfrm>
            <a:off x="291962" y="4040628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201893D1-0524-2957-14BC-56035D21CB09}"/>
              </a:ext>
            </a:extLst>
          </p:cNvPr>
          <p:cNvSpPr/>
          <p:nvPr/>
        </p:nvSpPr>
        <p:spPr>
          <a:xfrm>
            <a:off x="291962" y="49530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1BE163A9-C40C-45D9-C23C-84ABF5DD2DC4}"/>
              </a:ext>
            </a:extLst>
          </p:cNvPr>
          <p:cNvSpPr/>
          <p:nvPr/>
        </p:nvSpPr>
        <p:spPr>
          <a:xfrm>
            <a:off x="291962" y="524855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45321D28-2A46-8449-9B6D-7C49819B5F2E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D64D804A-BF5B-652F-B77D-24EAE1C1974A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358740-B04B-DE1F-BFCA-CBB128CA6B88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380379-5D02-9B79-EEDF-BCF602CD7D6C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305539E2-D134-5E80-7C56-3D44D8A50003}"/>
              </a:ext>
            </a:extLst>
          </p:cNvPr>
          <p:cNvSpPr/>
          <p:nvPr/>
        </p:nvSpPr>
        <p:spPr>
          <a:xfrm>
            <a:off x="291962" y="55467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A5CC2FF-B1D7-581F-F33E-DB0F2E2C7B50}"/>
              </a:ext>
            </a:extLst>
          </p:cNvPr>
          <p:cNvSpPr/>
          <p:nvPr/>
        </p:nvSpPr>
        <p:spPr>
          <a:xfrm>
            <a:off x="291962" y="2503420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F89D9F-F34E-0C6F-4A2A-66B218D4600D}"/>
              </a:ext>
            </a:extLst>
          </p:cNvPr>
          <p:cNvSpPr txBox="1"/>
          <p:nvPr/>
        </p:nvSpPr>
        <p:spPr>
          <a:xfrm>
            <a:off x="7962902" y="4484715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7552 0.193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65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234 -0.2937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69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1" grpId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50" grpId="0"/>
      <p:bldP spid="50" grpId="1"/>
      <p:bldP spid="50" grpId="2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/>
      <p:bldP spid="5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Methods &amp; Parameters Warmup </a:t>
            </a:r>
          </a:p>
          <a:p>
            <a:r>
              <a:rPr lang="en-US" dirty="0">
                <a:solidFill>
                  <a:schemeClr val="tx1"/>
                </a:solidFill>
              </a:rPr>
              <a:t>Returns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Temperatures Example</a:t>
            </a:r>
          </a:p>
          <a:p>
            <a:r>
              <a:rPr lang="en-US" dirty="0"/>
              <a:t>Revisiting String Manipulation</a:t>
            </a:r>
          </a:p>
          <a:p>
            <a:pPr marL="114300" indent="0">
              <a:buNone/>
            </a:pPr>
            <a:endParaRPr lang="en-US" b="1" dirty="0">
              <a:solidFill>
                <a:srgbClr val="7028C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001022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3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114300" indent="0">
              <a:buNone/>
            </a:pPr>
            <a:endParaRPr lang="en-US" dirty="0"/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Behavior: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Calculates net profit using monthly income and daily spending.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Parameters: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income: user's income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spending: amount spent each day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Returns: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int: the net profit or loss. Positive if profit, negative if loss.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calculateNetExpenses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income,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spending) { </a:t>
            </a:r>
          </a:p>
          <a:p>
            <a:pPr marL="463550" indent="0">
              <a:buNone/>
            </a:pP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 - (spending * DAYS_IN_MONTH);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1DFD-E19C-9873-E705-5819FD7F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A44E6-C136-5090-C1E0-24CCA8409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80A57-273B-CB76-6B6B-FBC1782E655E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722FF-994A-D618-55A4-6AF6FEC0646A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109F9-83B1-CC8D-DB03-5A60306AD5C8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3DAA30-53AC-0409-6477-908BE1CFDC35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(think)</a:t>
            </a:r>
          </a:p>
        </p:txBody>
      </p:sp>
    </p:spTree>
    <p:extLst>
      <p:ext uri="{BB962C8B-B14F-4D97-AF65-F5344CB8AC3E}">
        <p14:creationId xmlns:p14="http://schemas.microsoft.com/office/powerpoint/2010/main" val="124731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F7859-A071-364E-7A93-61D8D3044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5825-E87F-E77F-0ABD-4165FA62BF15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A92C3-D409-3C9F-65E9-38ED519778C5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A842C-D659-ADC5-5088-16DD8A0AB07C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67F44E-5127-5457-4546-08957D740ACF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(pair)</a:t>
            </a:r>
          </a:p>
        </p:txBody>
      </p:sp>
    </p:spTree>
    <p:extLst>
      <p:ext uri="{BB962C8B-B14F-4D97-AF65-F5344CB8AC3E}">
        <p14:creationId xmlns:p14="http://schemas.microsoft.com/office/powerpoint/2010/main" val="225950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Methods &amp; Parameters Warmup </a:t>
            </a:r>
          </a:p>
          <a:p>
            <a:r>
              <a:rPr lang="en-US" dirty="0">
                <a:solidFill>
                  <a:schemeClr val="tx1"/>
                </a:solidFill>
              </a:rPr>
              <a:t>Returns Review</a:t>
            </a:r>
          </a:p>
          <a:p>
            <a:r>
              <a:rPr lang="en-US" dirty="0"/>
              <a:t>Temperatures Example</a:t>
            </a:r>
          </a:p>
          <a:p>
            <a:r>
              <a:rPr lang="en-US" b="1" dirty="0">
                <a:solidFill>
                  <a:srgbClr val="7028C8"/>
                </a:solidFill>
              </a:rPr>
              <a:t>Revisiting String Manipulation</a:t>
            </a:r>
          </a:p>
          <a:p>
            <a:pPr marL="114300" indent="0">
              <a:buNone/>
            </a:pPr>
            <a:endParaRPr lang="en-US" b="1" dirty="0">
              <a:solidFill>
                <a:srgbClr val="7028C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013393" y="384223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Methods &amp; Parameters Warmup </a:t>
            </a:r>
          </a:p>
          <a:p>
            <a:r>
              <a:rPr lang="en-US" dirty="0"/>
              <a:t>Returns Review</a:t>
            </a:r>
          </a:p>
          <a:p>
            <a:r>
              <a:rPr lang="en-US" dirty="0"/>
              <a:t>Temperatures Example</a:t>
            </a:r>
          </a:p>
          <a:p>
            <a:r>
              <a:rPr lang="en-US" dirty="0"/>
              <a:t>Revisiting String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C2 (Social Network) releasing later today, due </a:t>
            </a:r>
            <a:r>
              <a:rPr lang="en-US" b="1" dirty="0"/>
              <a:t>Thursday</a:t>
            </a:r>
            <a:r>
              <a:rPr lang="en-US" dirty="0"/>
              <a:t> May 8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C2 &amp; P2 will have off-cycle release and/or due dates</a:t>
            </a:r>
          </a:p>
          <a:p>
            <a:pPr lvl="1"/>
            <a:r>
              <a:rPr lang="en-US" dirty="0"/>
              <a:t>for C2, expecting you </a:t>
            </a:r>
            <a:r>
              <a:rPr lang="en-US" i="1" dirty="0"/>
              <a:t>probably</a:t>
            </a:r>
            <a:r>
              <a:rPr lang="en-US" dirty="0"/>
              <a:t> won’t start today;</a:t>
            </a:r>
            <a:br>
              <a:rPr lang="en-US" dirty="0"/>
            </a:br>
            <a:r>
              <a:rPr lang="en-US" dirty="0"/>
              <a:t>involves conditionals (Friday’s topic)</a:t>
            </a:r>
          </a:p>
          <a:p>
            <a:r>
              <a:rPr lang="en-US" dirty="0"/>
              <a:t>R1 due tomorrow; R2 opens tomorrow, due Thursday, May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Friday: guest lecture with Hannah again!</a:t>
            </a:r>
          </a:p>
          <a:p>
            <a:r>
              <a:rPr lang="en-US" dirty="0"/>
              <a:t>Next Wednesday May 7</a:t>
            </a:r>
            <a:r>
              <a:rPr lang="en-US" baseline="30000" dirty="0"/>
              <a:t>th</a:t>
            </a:r>
            <a:r>
              <a:rPr lang="en-US" dirty="0"/>
              <a:t>: in-class mid-quarter formative feedback</a:t>
            </a:r>
          </a:p>
          <a:p>
            <a:r>
              <a:rPr lang="en-US" dirty="0"/>
              <a:t>Quiz 1: Thursday, May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Methods &amp; Parameters Warmup </a:t>
            </a:r>
          </a:p>
          <a:p>
            <a:r>
              <a:rPr lang="en-US" dirty="0"/>
              <a:t>Returns Review</a:t>
            </a:r>
          </a:p>
          <a:p>
            <a:r>
              <a:rPr lang="en-US" dirty="0"/>
              <a:t>Temperatures Example</a:t>
            </a:r>
          </a:p>
          <a:p>
            <a:r>
              <a:rPr lang="en-US" dirty="0"/>
              <a:t>Revisiting String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372503" y="2224789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mystery example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33032-A67D-4156-1F33-46FC8191399C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77D2-502C-FD20-75C5-079A5AB8E5EF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2CE2E-F714-D6E4-24CD-A8E74322468A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lost</a:t>
            </a:r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mystery example (pair)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403D7-BEE3-F2F2-7DD2-E523D8096603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C938B-2930-4909-CC0D-AC0F7F9A9BE6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F1699-ACC3-B31F-E1EE-D9C108B16BD4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lost</a:t>
            </a:r>
          </a:p>
        </p:txBody>
      </p:sp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Methods &amp; Parameters Warmup </a:t>
            </a:r>
          </a:p>
          <a:p>
            <a:r>
              <a:rPr lang="en-US" b="1" dirty="0">
                <a:solidFill>
                  <a:srgbClr val="7028C8"/>
                </a:solidFill>
              </a:rPr>
              <a:t>Returns Review</a:t>
            </a:r>
          </a:p>
          <a:p>
            <a:r>
              <a:rPr lang="en-US" dirty="0"/>
              <a:t>Temperatures Example</a:t>
            </a:r>
          </a:p>
          <a:p>
            <a:r>
              <a:rPr lang="en-US" dirty="0"/>
              <a:t>Revisiting String Manipulation</a:t>
            </a:r>
          </a:p>
          <a:p>
            <a:pPr marL="114300" indent="0">
              <a:buNone/>
            </a:pPr>
            <a:endParaRPr lang="en-US" b="1" dirty="0">
              <a:solidFill>
                <a:srgbClr val="7028C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831896" y="274495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F324-FE09-4948-1F46-4E952F8F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7D1A4-A8AC-A3A6-3261-471CBFC38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4E8DA-52A1-8641-3700-7D1B032C2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515599" cy="4224746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(...)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6" name="Callout: Left Arrow 1">
            <a:extLst>
              <a:ext uri="{FF2B5EF4-FFF2-40B4-BE49-F238E27FC236}">
                <a16:creationId xmlns:a16="http://schemas.microsoft.com/office/drawing/2014/main" id="{805BDD87-5DDC-75D8-60B8-90D5F3725BF0}"/>
              </a:ext>
            </a:extLst>
          </p:cNvPr>
          <p:cNvSpPr/>
          <p:nvPr/>
        </p:nvSpPr>
        <p:spPr>
          <a:xfrm>
            <a:off x="7939362" y="2564072"/>
            <a:ext cx="4100239" cy="1514293"/>
          </a:xfrm>
          <a:prstGeom prst="left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the expression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this value to where the method is called from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immediately exits </a:t>
            </a:r>
          </a:p>
        </p:txBody>
      </p:sp>
    </p:spTree>
    <p:extLst>
      <p:ext uri="{BB962C8B-B14F-4D97-AF65-F5344CB8AC3E}">
        <p14:creationId xmlns:p14="http://schemas.microsoft.com/office/powerpoint/2010/main" val="6449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318779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16564</TotalTime>
  <Words>1554</Words>
  <Application>Microsoft Office PowerPoint</Application>
  <PresentationFormat>Widescreen</PresentationFormat>
  <Paragraphs>288</Paragraphs>
  <Slides>20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Montserrat ExtraBold</vt:lpstr>
      <vt:lpstr>Montserrat SemiBold</vt:lpstr>
      <vt:lpstr>Calibri</vt:lpstr>
      <vt:lpstr>Montserrat</vt:lpstr>
      <vt:lpstr>Consolas</vt:lpstr>
      <vt:lpstr>Arial</vt:lpstr>
      <vt:lpstr>CSE 12X (adopted from CSE 373)</vt:lpstr>
      <vt:lpstr>Methods, Parameters, and Returns</vt:lpstr>
      <vt:lpstr>Agenda</vt:lpstr>
      <vt:lpstr>Announcements, Reminders</vt:lpstr>
      <vt:lpstr>Agenda</vt:lpstr>
      <vt:lpstr>PowerPoint Presentation</vt:lpstr>
      <vt:lpstr>PowerPoint Presentation</vt:lpstr>
      <vt:lpstr>Agenda</vt:lpstr>
      <vt:lpstr>PCM: Returns</vt:lpstr>
      <vt:lpstr>Recall: Math</vt:lpstr>
      <vt:lpstr>Recall: String Methods</vt:lpstr>
      <vt:lpstr>Reminder: Gumball &amp; Strings</vt:lpstr>
      <vt:lpstr>Recall: Returns versus Prints</vt:lpstr>
      <vt:lpstr>Recall: Counting Counts</vt:lpstr>
      <vt:lpstr>Returning Counts</vt:lpstr>
      <vt:lpstr>Agenda</vt:lpstr>
      <vt:lpstr>New: Method Comments</vt:lpstr>
      <vt:lpstr>PowerPoint Presentation</vt:lpstr>
      <vt:lpstr>PowerPoint Presentation</vt:lpstr>
      <vt:lpstr>Agenda</vt:lpstr>
      <vt:lpstr>Common Problem-Solving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398</cp:revision>
  <dcterms:modified xsi:type="dcterms:W3CDTF">2025-04-30T21:37:09Z</dcterms:modified>
</cp:coreProperties>
</file>