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6" r:id="rId3"/>
    <p:sldId id="356" r:id="rId4"/>
    <p:sldId id="425" r:id="rId5"/>
    <p:sldId id="424" r:id="rId6"/>
    <p:sldId id="438" r:id="rId7"/>
    <p:sldId id="429" r:id="rId8"/>
    <p:sldId id="421" r:id="rId9"/>
    <p:sldId id="415" r:id="rId10"/>
    <p:sldId id="416" r:id="rId11"/>
    <p:sldId id="422" r:id="rId12"/>
    <p:sldId id="439" r:id="rId13"/>
    <p:sldId id="430" r:id="rId14"/>
    <p:sldId id="436" r:id="rId15"/>
    <p:sldId id="437" r:id="rId16"/>
    <p:sldId id="432" r:id="rId17"/>
    <p:sldId id="433" r:id="rId18"/>
    <p:sldId id="440" r:id="rId19"/>
    <p:sldId id="431" r:id="rId20"/>
    <p:sldId id="434" r:id="rId21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olas" panose="020B0609020204030204" pitchFamily="49" charset="0"/>
      <p:regular r:id="rId28"/>
      <p:bold r:id="rId29"/>
      <p:italic r:id="rId30"/>
      <p:boldItalic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Montserrat ExtraBold" panose="00000900000000000000" pitchFamily="2" charset="0"/>
      <p:bold r:id="rId36"/>
      <p:italic r:id="rId37"/>
      <p:boldItalic r:id="rId38"/>
    </p:embeddedFont>
    <p:embeddedFont>
      <p:font typeface="Montserrat SemiBold" panose="000007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5134"/>
  </p:normalViewPr>
  <p:slideViewPr>
    <p:cSldViewPr snapToGrid="0">
      <p:cViewPr varScale="1">
        <p:scale>
          <a:sx n="94" d="100"/>
          <a:sy n="94" d="100"/>
        </p:scale>
        <p:origin x="66" y="48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4/22/2025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 &amp; Parameters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A9F0AA-05AC-4A31-94B7-A8BCEA98EC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48759" y="5624764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3A209520-0708-CB8E-4CC9-6709D01ED15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 &amp; Parameters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;p29">
            <a:extLst>
              <a:ext uri="{FF2B5EF4-FFF2-40B4-BE49-F238E27FC236}">
                <a16:creationId xmlns:a16="http://schemas.microsoft.com/office/drawing/2014/main" id="{48238EAE-D87A-F523-79BB-6D6900DF54C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 &amp; Parameters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F6C9F0-5A00-4424-8556-4217E345FE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4037" y="225969"/>
            <a:ext cx="731520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8;p29">
            <a:extLst>
              <a:ext uri="{FF2B5EF4-FFF2-40B4-BE49-F238E27FC236}">
                <a16:creationId xmlns:a16="http://schemas.microsoft.com/office/drawing/2014/main" id="{DF64AFFB-59FE-D68D-9A1F-45E4AB34DAB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 &amp; Parameters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BE85EB-EAB6-44A0-8BC3-9718E1713D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4037" y="2259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4A1B8C24-1AF0-38C2-744C-92C63004344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Methods &amp; Parameters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a9ukvYcySOr4Gn2Gpl7P1?si=NKfpd4f3QJSswA7Znz4z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1/25wi/resources/ed_shortcut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sqrTcuNKu0-_252AYAm93wopQbCLRpWxl_66k23w8Z8/edit?usp=sharing" TargetMode="External"/><Relationship Id="rId2" Type="http://schemas.openxmlformats.org/officeDocument/2006/relationships/hyperlink" Target="https://edstem.org/us/courses/77393/discussion/655922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stem.org/us/courses/77393/discussion/6588168" TargetMode="External"/><Relationship Id="rId4" Type="http://schemas.openxmlformats.org/officeDocument/2006/relationships/hyperlink" Target="https://edstem.org/us/courses/77393/discussion/656459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Methods &amp; Parameters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study spot </a:t>
            </a: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on campus? Off campus?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06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6F6A7909-5161-4783-98C7-E7653039483A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11D8C578-F1D1-4C79-9F60-DC03E7005B26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5;p1">
            <a:extLst>
              <a:ext uri="{FF2B5EF4-FFF2-40B4-BE49-F238E27FC236}">
                <a16:creationId xmlns:a16="http://schemas.microsoft.com/office/drawing/2014/main" id="{6B0E78E1-D4DA-4CAA-B320-4BA869021B1D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🌸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25sp Lecture Tunes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98;p1">
            <a:extLst>
              <a:ext uri="{FF2B5EF4-FFF2-40B4-BE49-F238E27FC236}">
                <a16:creationId xmlns:a16="http://schemas.microsoft.com/office/drawing/2014/main" id="{E863CB1E-5396-4E81-900C-58A865378C07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F8D756-0BCC-4A0E-988F-533855E225E7}"/>
              </a:ext>
            </a:extLst>
          </p:cNvPr>
          <p:cNvSpPr txBox="1"/>
          <p:nvPr/>
        </p:nvSpPr>
        <p:spPr>
          <a:xfrm>
            <a:off x="8180171" y="4640308"/>
            <a:ext cx="3494363" cy="178895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Chlo</a:t>
            </a:r>
            <a:r>
              <a:rPr lang="en-US" sz="1050" i="0" dirty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ë</a:t>
            </a:r>
            <a:endParaRPr lang="en-US" sz="105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Ailsa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Johnathan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Christian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 err="1">
                <a:latin typeface="Montserrat" panose="00000500000000000000" pitchFamily="2" charset="0"/>
              </a:rPr>
              <a:t>Me</a:t>
            </a: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rav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Judy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 err="1">
                <a:latin typeface="Montserrat" panose="00000500000000000000" pitchFamily="2" charset="0"/>
              </a:rPr>
              <a:t>Janvi</a:t>
            </a:r>
            <a:endParaRPr lang="en-US" sz="1050" dirty="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Hibbah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Julia</a:t>
            </a:r>
            <a:br>
              <a:rPr lang="en-US" sz="1050" dirty="0">
                <a:latin typeface="Montserrat" panose="00000500000000000000" pitchFamily="2" charset="0"/>
              </a:rPr>
            </a:br>
            <a:r>
              <a:rPr lang="en-US" sz="1050" dirty="0" err="1">
                <a:latin typeface="Montserrat" panose="00000500000000000000" pitchFamily="2" charset="0"/>
              </a:rPr>
              <a:t>Sahej</a:t>
            </a:r>
            <a:endParaRPr lang="en-US" sz="1050" dirty="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Ruslana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Hanna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 err="1">
                <a:effectLst/>
                <a:latin typeface="Montserrat" panose="00000500000000000000" pitchFamily="2" charset="0"/>
              </a:rPr>
              <a:t>Maitreyi</a:t>
            </a:r>
            <a:endParaRPr lang="en-US" sz="1050" b="0" i="0" u="none" strike="noStrike" dirty="0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Ayesha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Sushma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Kelsey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Shayna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dirty="0"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dirty="0">
                <a:effectLst/>
                <a:latin typeface="Montserrat" panose="00000500000000000000" pitchFamily="2" charset="0"/>
              </a:rPr>
              <a:t>Zach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4CFD4C1-7A11-C53D-CDEB-BB375DE1D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5F7B14-241A-70DE-9AB0-DED2561ED6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93857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cards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FDF70-FD88-35A4-3FA6-A16011DB8B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53C7082-25A3-63A1-20B0-2190FA35E5E2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8723612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rolling a die? (1-6 inclusive)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E8D3C-3932-5EED-5126-D5C0CDC98D8C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(6)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(6)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(7)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3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9294"/>
              </p:ext>
            </p:extLst>
          </p:nvPr>
        </p:nvGraphicFramePr>
        <p:xfrm>
          <a:off x="1107326" y="2116270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D46BA1-E541-423A-5103-0AEA7FD73924}"/>
              </a:ext>
            </a:extLst>
          </p:cNvPr>
          <p:cNvSpPr txBox="1"/>
          <p:nvPr/>
        </p:nvSpPr>
        <p:spPr>
          <a:xfrm>
            <a:off x="6364941" y="613470"/>
            <a:ext cx="449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Calling: </a:t>
            </a:r>
          </a:p>
          <a:p>
            <a:r>
              <a:rPr lang="en-US" sz="3200" b="1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 Math.&lt;method&gt;(…)</a:t>
            </a:r>
          </a:p>
        </p:txBody>
      </p:sp>
    </p:spTree>
    <p:extLst>
      <p:ext uri="{BB962C8B-B14F-4D97-AF65-F5344CB8AC3E}">
        <p14:creationId xmlns:p14="http://schemas.microsoft.com/office/powerpoint/2010/main" val="207411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Practice Problem</a:t>
            </a:r>
          </a:p>
          <a:p>
            <a:r>
              <a:rPr lang="en-US" b="1" dirty="0">
                <a:solidFill>
                  <a:srgbClr val="7028C8"/>
                </a:solidFill>
              </a:rPr>
              <a:t>Method, Parameter Review</a:t>
            </a:r>
          </a:p>
          <a:p>
            <a:r>
              <a:rPr lang="en-US" dirty="0"/>
              <a:t>Code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620116" y="274088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15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C208-1BAF-21A2-6E7D-F85A5DD6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751F9-CEE8-BBC1-144C-4CC331B0A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Writing our own </a:t>
            </a:r>
            <a:r>
              <a:rPr lang="en-US" b="1" dirty="0"/>
              <a:t>methods</a:t>
            </a:r>
            <a:r>
              <a:rPr lang="en-US" dirty="0"/>
              <a:t> allows us to define our own commands!</a:t>
            </a:r>
          </a:p>
          <a:p>
            <a:pPr marL="114300" indent="0">
              <a:buNone/>
            </a:pPr>
            <a:r>
              <a:rPr lang="en-US" dirty="0"/>
              <a:t>(naming conventions for methods are same as variables: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camelCased</a:t>
            </a:r>
            <a:r>
              <a:rPr lang="en-US" dirty="0"/>
              <a:t>)</a:t>
            </a:r>
          </a:p>
          <a:p>
            <a:pPr marL="11430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  <a:tabLst>
                <a:tab pos="1189355" algn="l"/>
                <a:tab pos="2367280" algn="l"/>
                <a:tab pos="3210560" algn="l"/>
                <a:tab pos="5062855" algn="l"/>
              </a:tabLst>
            </a:pPr>
            <a:r>
              <a:rPr lang="en-US" sz="2800" spc="275" dirty="0">
                <a:solidFill>
                  <a:srgbClr val="0000FF"/>
                </a:solidFill>
                <a:latin typeface="Consolas" panose="020B0609020204030204" pitchFamily="49" charset="0"/>
              </a:rPr>
              <a:t>public </a:t>
            </a:r>
            <a:r>
              <a:rPr lang="en-US" sz="2800" spc="390" dirty="0">
                <a:solidFill>
                  <a:srgbClr val="0000FF"/>
                </a:solidFill>
                <a:latin typeface="Consolas" panose="020B0609020204030204" pitchFamily="49" charset="0"/>
              </a:rPr>
              <a:t>static </a:t>
            </a:r>
            <a:r>
              <a:rPr lang="en-US" sz="2800" spc="220" dirty="0">
                <a:solidFill>
                  <a:srgbClr val="257E99"/>
                </a:solidFill>
                <a:latin typeface="Consolas" panose="020B0609020204030204" pitchFamily="49" charset="0"/>
              </a:rPr>
              <a:t>void </a:t>
            </a:r>
            <a:r>
              <a:rPr lang="en-US" sz="2800" spc="40" dirty="0" err="1">
                <a:solidFill>
                  <a:srgbClr val="795E25"/>
                </a:solidFill>
                <a:latin typeface="Consolas" panose="020B0609020204030204" pitchFamily="49" charset="0"/>
              </a:rPr>
              <a:t>myMethod</a:t>
            </a:r>
            <a:r>
              <a:rPr lang="en-US" sz="2800" spc="40" dirty="0">
                <a:latin typeface="Consolas" panose="020B0609020204030204" pitchFamily="49" charset="0"/>
              </a:rPr>
              <a:t>() </a:t>
            </a:r>
            <a:r>
              <a:rPr lang="en-US" sz="2800" spc="515" dirty="0">
                <a:latin typeface="Consolas" panose="020B0609020204030204" pitchFamily="49" charset="0"/>
              </a:rPr>
              <a:t>{</a:t>
            </a:r>
            <a:endParaRPr lang="en-US" sz="2800" dirty="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en-US" sz="2800" spc="450" dirty="0">
                <a:solidFill>
                  <a:srgbClr val="008000"/>
                </a:solidFill>
                <a:latin typeface="Consolas" panose="020B0609020204030204" pitchFamily="49" charset="0"/>
              </a:rPr>
              <a:t>/***</a:t>
            </a:r>
            <a:endParaRPr lang="en-US" sz="2800" dirty="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10"/>
              </a:spcBef>
              <a:buNone/>
              <a:tabLst>
                <a:tab pos="1526540" algn="l"/>
                <a:tab pos="2366010" algn="l"/>
              </a:tabLst>
            </a:pPr>
            <a:r>
              <a:rPr lang="en-US" sz="2800" spc="50" dirty="0">
                <a:solidFill>
                  <a:srgbClr val="008000"/>
                </a:solidFill>
                <a:latin typeface="Consolas" panose="020B0609020204030204" pitchFamily="49" charset="0"/>
              </a:rPr>
              <a:t>Your </a:t>
            </a:r>
            <a:r>
              <a:rPr lang="en-US" sz="2800" spc="20" dirty="0">
                <a:solidFill>
                  <a:srgbClr val="008000"/>
                </a:solidFill>
                <a:latin typeface="Consolas" panose="020B0609020204030204" pitchFamily="49" charset="0"/>
              </a:rPr>
              <a:t>code </a:t>
            </a:r>
            <a:r>
              <a:rPr lang="en-US" sz="2800" spc="120" dirty="0">
                <a:solidFill>
                  <a:srgbClr val="008000"/>
                </a:solidFill>
                <a:latin typeface="Consolas" panose="020B0609020204030204" pitchFamily="49" charset="0"/>
              </a:rPr>
              <a:t>here</a:t>
            </a:r>
            <a:endParaRPr lang="en-US" sz="2800" dirty="0">
              <a:latin typeface="Consolas" panose="020B0609020204030204" pitchFamily="49" charset="0"/>
            </a:endParaRPr>
          </a:p>
          <a:p>
            <a:pPr marL="341630" indent="0">
              <a:lnSpc>
                <a:spcPct val="100000"/>
              </a:lnSpc>
              <a:spcBef>
                <a:spcPts val="710"/>
              </a:spcBef>
              <a:buNone/>
            </a:pPr>
            <a:r>
              <a:rPr lang="en-US" sz="2800" spc="475" dirty="0">
                <a:solidFill>
                  <a:srgbClr val="008000"/>
                </a:solidFill>
                <a:latin typeface="Consolas" panose="020B0609020204030204" pitchFamily="49" charset="0"/>
              </a:rPr>
              <a:t>**/</a:t>
            </a:r>
            <a:endParaRPr lang="en-US" sz="2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720"/>
              </a:spcBef>
              <a:buNone/>
            </a:pPr>
            <a:r>
              <a:rPr lang="en-US" sz="2800" spc="515" dirty="0">
                <a:latin typeface="Consolas" panose="020B0609020204030204" pitchFamily="49" charset="0"/>
              </a:rPr>
              <a:t>}</a:t>
            </a:r>
            <a:endParaRPr lang="en-US" sz="2800" dirty="0">
              <a:latin typeface="Consolas" panose="020B0609020204030204" pitchFamily="49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0289E-09E7-0744-9C43-55704C8329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9F06-C6B6-CC78-CB6C-D3B610B2D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30" y="-1058921"/>
            <a:ext cx="10515601" cy="762636"/>
          </a:xfrm>
        </p:spPr>
        <p:txBody>
          <a:bodyPr/>
          <a:lstStyle/>
          <a:p>
            <a:r>
              <a:rPr lang="en-US" dirty="0"/>
              <a:t>Think Pair Share: Hello Goodbye (Think)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ADC74-6811-A43B-3E73-E63516E394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7F04F-91E9-E391-37E3-724B1F54634A}"/>
              </a:ext>
            </a:extLst>
          </p:cNvPr>
          <p:cNvSpPr txBox="1"/>
          <p:nvPr/>
        </p:nvSpPr>
        <p:spPr>
          <a:xfrm>
            <a:off x="263423" y="1364351"/>
            <a:ext cx="56479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HelloGoodbye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goodbye();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"Goodbye!"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"Welcome!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"Glad you're here."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E5191F69-DB25-2AE0-D2A6-C1458885C987}"/>
              </a:ext>
            </a:extLst>
          </p:cNvPr>
          <p:cNvSpPr txBox="1">
            <a:spLocks/>
          </p:cNvSpPr>
          <p:nvPr/>
        </p:nvSpPr>
        <p:spPr>
          <a:xfrm>
            <a:off x="5392884" y="2229004"/>
            <a:ext cx="6167622" cy="452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/>
              <a:t>What is the </a:t>
            </a:r>
            <a:r>
              <a:rPr lang="en-US" sz="2800" spc="-10" dirty="0"/>
              <a:t>output </a:t>
            </a:r>
            <a:r>
              <a:rPr lang="en-US" sz="2800" spc="-5" dirty="0"/>
              <a:t>of this</a:t>
            </a:r>
            <a:r>
              <a:rPr lang="en-US" sz="2800" spc="50" dirty="0"/>
              <a:t> </a:t>
            </a:r>
            <a:r>
              <a:rPr lang="en-US" sz="2800" spc="-10" dirty="0"/>
              <a:t>program?</a:t>
            </a:r>
            <a:endParaRPr lang="en-US" sz="2800" dirty="0"/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6358CFD1-FA30-4060-99C1-EF00B6C70B5A}"/>
              </a:ext>
            </a:extLst>
          </p:cNvPr>
          <p:cNvSpPr txBox="1"/>
          <p:nvPr/>
        </p:nvSpPr>
        <p:spPr>
          <a:xfrm>
            <a:off x="5404894" y="3387785"/>
            <a:ext cx="4017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5520" algn="l"/>
              </a:tabLst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21">
            <a:extLst>
              <a:ext uri="{FF2B5EF4-FFF2-40B4-BE49-F238E27FC236}">
                <a16:creationId xmlns:a16="http://schemas.microsoft.com/office/drawing/2014/main" id="{BA5FC7FB-674E-467E-01EF-B196A67DCB1F}"/>
              </a:ext>
            </a:extLst>
          </p:cNvPr>
          <p:cNvSpPr txBox="1"/>
          <p:nvPr/>
        </p:nvSpPr>
        <p:spPr>
          <a:xfrm>
            <a:off x="5407420" y="4851049"/>
            <a:ext cx="513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E0A86CD1-64BF-1469-F320-66E81E8DC6E1}"/>
              </a:ext>
            </a:extLst>
          </p:cNvPr>
          <p:cNvSpPr txBox="1"/>
          <p:nvPr/>
        </p:nvSpPr>
        <p:spPr>
          <a:xfrm>
            <a:off x="8920748" y="4851049"/>
            <a:ext cx="554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791B9-B6E2-1EAB-0778-6A4465DF446E}"/>
              </a:ext>
            </a:extLst>
          </p:cNvPr>
          <p:cNvSpPr txBox="1"/>
          <p:nvPr/>
        </p:nvSpPr>
        <p:spPr>
          <a:xfrm flipH="1">
            <a:off x="6065915" y="4874699"/>
            <a:ext cx="2610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1D614E-D275-2193-8898-2B6802ACEF96}"/>
              </a:ext>
            </a:extLst>
          </p:cNvPr>
          <p:cNvSpPr txBox="1"/>
          <p:nvPr/>
        </p:nvSpPr>
        <p:spPr>
          <a:xfrm flipH="1">
            <a:off x="5920500" y="3389881"/>
            <a:ext cx="3022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Glad you’re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 Glad you’re here. 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F0249-CE0E-8656-D42D-92FDA1913FA2}"/>
              </a:ext>
            </a:extLst>
          </p:cNvPr>
          <p:cNvSpPr txBox="1"/>
          <p:nvPr/>
        </p:nvSpPr>
        <p:spPr>
          <a:xfrm flipH="1">
            <a:off x="9620518" y="4735631"/>
            <a:ext cx="2610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8E96F-5441-6BAA-DA00-67BC5BE5A850}"/>
              </a:ext>
            </a:extLst>
          </p:cNvPr>
          <p:cNvSpPr txBox="1"/>
          <p:nvPr/>
        </p:nvSpPr>
        <p:spPr>
          <a:xfrm flipH="1">
            <a:off x="9505477" y="3546094"/>
            <a:ext cx="261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Hello! Goodbye!</a:t>
            </a:r>
          </a:p>
        </p:txBody>
      </p:sp>
    </p:spTree>
    <p:extLst>
      <p:ext uri="{BB962C8B-B14F-4D97-AF65-F5344CB8AC3E}">
        <p14:creationId xmlns:p14="http://schemas.microsoft.com/office/powerpoint/2010/main" val="1715180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B19DA-7CF1-667F-FCA5-F910C45313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C45DA-1449-3D02-4054-CEA881DF3D2B}"/>
              </a:ext>
            </a:extLst>
          </p:cNvPr>
          <p:cNvSpPr txBox="1"/>
          <p:nvPr/>
        </p:nvSpPr>
        <p:spPr>
          <a:xfrm>
            <a:off x="263423" y="1364351"/>
            <a:ext cx="56479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HelloGoodbye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[]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goodbye();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goodbye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"Goodbye!"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welcome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"Welcome! 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glad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"Glad you're here."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object 19">
            <a:extLst>
              <a:ext uri="{FF2B5EF4-FFF2-40B4-BE49-F238E27FC236}">
                <a16:creationId xmlns:a16="http://schemas.microsoft.com/office/drawing/2014/main" id="{EF84A3FB-AEFD-EB1A-3B6A-031CB7B08A10}"/>
              </a:ext>
            </a:extLst>
          </p:cNvPr>
          <p:cNvSpPr txBox="1">
            <a:spLocks/>
          </p:cNvSpPr>
          <p:nvPr/>
        </p:nvSpPr>
        <p:spPr>
          <a:xfrm>
            <a:off x="5392884" y="2229004"/>
            <a:ext cx="6167622" cy="4524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/>
              <a:t>What is the </a:t>
            </a:r>
            <a:r>
              <a:rPr lang="en-US" sz="2800" spc="-10" dirty="0"/>
              <a:t>output </a:t>
            </a:r>
            <a:r>
              <a:rPr lang="en-US" sz="2800" spc="-5" dirty="0"/>
              <a:t>of this</a:t>
            </a:r>
            <a:r>
              <a:rPr lang="en-US" sz="2800" spc="50" dirty="0"/>
              <a:t> </a:t>
            </a:r>
            <a:r>
              <a:rPr lang="en-US" sz="2800" spc="-10" dirty="0"/>
              <a:t>program?</a:t>
            </a:r>
            <a:endParaRPr lang="en-US" sz="2800" dirty="0"/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077077AA-9AA7-EA47-0922-42FE7AC6ACD6}"/>
              </a:ext>
            </a:extLst>
          </p:cNvPr>
          <p:cNvSpPr txBox="1"/>
          <p:nvPr/>
        </p:nvSpPr>
        <p:spPr>
          <a:xfrm>
            <a:off x="5404894" y="3387785"/>
            <a:ext cx="4017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5520" algn="l"/>
              </a:tabLst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	</a:t>
            </a: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1941549F-8A1A-BCC3-82C3-E2057EEB5F69}"/>
              </a:ext>
            </a:extLst>
          </p:cNvPr>
          <p:cNvSpPr txBox="1"/>
          <p:nvPr/>
        </p:nvSpPr>
        <p:spPr>
          <a:xfrm>
            <a:off x="5407420" y="4851049"/>
            <a:ext cx="513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494BBACF-B8BA-76CC-E7C3-8E813A8969A5}"/>
              </a:ext>
            </a:extLst>
          </p:cNvPr>
          <p:cNvSpPr txBox="1"/>
          <p:nvPr/>
        </p:nvSpPr>
        <p:spPr>
          <a:xfrm>
            <a:off x="8920748" y="4851049"/>
            <a:ext cx="5543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DE6B3-447A-A3D7-4D56-0AC5C5996D64}"/>
              </a:ext>
            </a:extLst>
          </p:cNvPr>
          <p:cNvSpPr txBox="1"/>
          <p:nvPr/>
        </p:nvSpPr>
        <p:spPr>
          <a:xfrm flipH="1">
            <a:off x="6065915" y="4874699"/>
            <a:ext cx="2610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EB7A8-84B8-467F-643B-9E6A601C67F8}"/>
              </a:ext>
            </a:extLst>
          </p:cNvPr>
          <p:cNvSpPr txBox="1"/>
          <p:nvPr/>
        </p:nvSpPr>
        <p:spPr>
          <a:xfrm flipH="1">
            <a:off x="5920500" y="3389881"/>
            <a:ext cx="3022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 Glad you're here. 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BB841-D620-0D2A-2F14-39BF634702E6}"/>
              </a:ext>
            </a:extLst>
          </p:cNvPr>
          <p:cNvSpPr txBox="1"/>
          <p:nvPr/>
        </p:nvSpPr>
        <p:spPr>
          <a:xfrm flipH="1">
            <a:off x="9620518" y="4735631"/>
            <a:ext cx="26107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Hello!</a:t>
            </a:r>
          </a:p>
          <a:p>
            <a:r>
              <a:rPr lang="en-US" dirty="0">
                <a:latin typeface="Consolas" panose="020B0609020204030204" pitchFamily="49" charset="0"/>
              </a:rPr>
              <a:t>Glad you're here.</a:t>
            </a:r>
          </a:p>
          <a:p>
            <a:r>
              <a:rPr lang="en-US" dirty="0">
                <a:latin typeface="Consolas" panose="020B0609020204030204" pitchFamily="49" charset="0"/>
              </a:rPr>
              <a:t>Goodbye!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9FD3B-85FE-9CAB-30F1-1A6FA43E77D3}"/>
              </a:ext>
            </a:extLst>
          </p:cNvPr>
          <p:cNvSpPr txBox="1"/>
          <p:nvPr/>
        </p:nvSpPr>
        <p:spPr>
          <a:xfrm flipH="1">
            <a:off x="9505477" y="3546094"/>
            <a:ext cx="261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Welcome! Hello! Goodbye!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B6F4F6-988B-08EB-E6C2-CAEF0FE0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30" y="-1058921"/>
            <a:ext cx="10515601" cy="762636"/>
          </a:xfrm>
        </p:spPr>
        <p:txBody>
          <a:bodyPr/>
          <a:lstStyle/>
          <a:p>
            <a:r>
              <a:rPr lang="en-US" dirty="0"/>
              <a:t>Think Pair Share: Hello Goodbye (Pair)</a:t>
            </a:r>
          </a:p>
        </p:txBody>
      </p:sp>
    </p:spTree>
    <p:extLst>
      <p:ext uri="{BB962C8B-B14F-4D97-AF65-F5344CB8AC3E}">
        <p14:creationId xmlns:p14="http://schemas.microsoft.com/office/powerpoint/2010/main" val="223836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BD9E-B33C-D097-E4AC-C378721A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68C7C-1013-C299-CB46-F1DCB3BB5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Definition: a value passed to a method by its caller. “Like” a variable!</a:t>
            </a:r>
          </a:p>
          <a:p>
            <a:pPr marL="114300" indent="0">
              <a:buNone/>
            </a:pPr>
            <a:endParaRPr lang="en-US" dirty="0"/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rgbClr val="0066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public static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80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008080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800" dirty="0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 {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28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System.out.print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highlight>
                  <a:srgbClr val="CCECFF"/>
                </a:highlight>
                <a:latin typeface="Consolas" panose="020B0609020204030204" pitchFamily="49" charset="0"/>
                <a:cs typeface="Calibri" panose="020F0502020204030204" pitchFamily="34" charset="0"/>
              </a:rPr>
              <a:t>musicalAct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 is the best!"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...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Calling a method with a parameter…</a:t>
            </a:r>
          </a:p>
          <a:p>
            <a:pPr marL="571500" lvl="1" indent="0">
              <a:buNone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myMethod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A41514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"Laufey"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prints: Laufey is the best!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793A2-291C-A5A9-1049-72665ED91D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8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C2CEB-8856-BCF1-F712-C372ECAA9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D26D-67DE-D595-B226-39462C91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Scope, Redux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DBFD9-CB58-71D5-8A19-36AD07588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Our scope rules also apply to methods and parameters!</a:t>
            </a:r>
          </a:p>
          <a:p>
            <a:pPr marL="579437" indent="-457200">
              <a:spcBef>
                <a:spcPts val="380"/>
              </a:spcBef>
            </a:pPr>
            <a:r>
              <a:rPr lang="en-US" spc="-5" dirty="0"/>
              <a:t>General rule: f</a:t>
            </a:r>
            <a:r>
              <a:rPr lang="en-US" sz="2800" spc="-5" dirty="0"/>
              <a:t>rom </a:t>
            </a:r>
            <a:r>
              <a:rPr lang="en-US" sz="2800" dirty="0"/>
              <a:t>its </a:t>
            </a:r>
            <a:r>
              <a:rPr lang="en-US" sz="2800" b="1" dirty="0"/>
              <a:t>declaration to the next closing brace, }</a:t>
            </a:r>
            <a:endParaRPr lang="en-US" b="1" spc="-5" dirty="0">
              <a:latin typeface="Arial"/>
              <a:cs typeface="Arial"/>
            </a:endParaRPr>
          </a:p>
          <a:p>
            <a:pPr marL="579437" indent="-457200">
              <a:spcBef>
                <a:spcPts val="380"/>
              </a:spcBef>
            </a:pPr>
            <a:r>
              <a:rPr lang="en-US" sz="2800" dirty="0"/>
              <a:t>a variable </a:t>
            </a:r>
            <a:r>
              <a:rPr lang="en-US" sz="2800" spc="-5" dirty="0"/>
              <a:t>declared </a:t>
            </a:r>
            <a:r>
              <a:rPr lang="en-US" sz="2800" dirty="0"/>
              <a:t>in a method </a:t>
            </a:r>
            <a:r>
              <a:rPr lang="en-US" sz="2800" spc="-5" dirty="0"/>
              <a:t>only </a:t>
            </a:r>
            <a:r>
              <a:rPr lang="en-US" sz="2800" dirty="0"/>
              <a:t>exists </a:t>
            </a:r>
            <a:r>
              <a:rPr lang="en-US" sz="2800" u="sng" dirty="0"/>
              <a:t>in that</a:t>
            </a:r>
            <a:r>
              <a:rPr lang="en-US" sz="2800" u="sng" spc="-125" dirty="0"/>
              <a:t> </a:t>
            </a:r>
            <a:r>
              <a:rPr lang="en-US" sz="2800" u="sng" spc="-5" dirty="0"/>
              <a:t>method</a:t>
            </a:r>
            <a:r>
              <a:rPr lang="en-US" sz="2800" spc="-5" dirty="0"/>
              <a:t>!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8108B-0A74-DE95-ADBF-12DDEBD7F5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B4257E77-35FA-B0C0-664F-77BD5D847499}"/>
              </a:ext>
            </a:extLst>
          </p:cNvPr>
          <p:cNvSpPr txBox="1"/>
          <p:nvPr/>
        </p:nvSpPr>
        <p:spPr>
          <a:xfrm>
            <a:off x="2743200" y="3581400"/>
            <a:ext cx="5486400" cy="267445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example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 dirty="0">
                <a:solidFill>
                  <a:srgbClr val="A41514"/>
                </a:solidFill>
                <a:effectLst/>
                <a:latin typeface="Consolas" panose="020B0609020204030204" pitchFamily="49" charset="0"/>
              </a:rPr>
              <a:t>hello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0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(x);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F6CFF690-716D-EC42-7E9B-B7EA779A2D28}"/>
              </a:ext>
            </a:extLst>
          </p:cNvPr>
          <p:cNvSpPr txBox="1"/>
          <p:nvPr/>
        </p:nvSpPr>
        <p:spPr>
          <a:xfrm>
            <a:off x="8412711" y="4694293"/>
            <a:ext cx="13601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40" dirty="0">
                <a:solidFill>
                  <a:srgbClr val="9933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sz="2800" spc="4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7D818ECB-72B2-B05A-4AF4-EDE9041A61FF}"/>
              </a:ext>
            </a:extLst>
          </p:cNvPr>
          <p:cNvSpPr txBox="1"/>
          <p:nvPr/>
        </p:nvSpPr>
        <p:spPr>
          <a:xfrm>
            <a:off x="1178169" y="4884365"/>
            <a:ext cx="159897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00" dirty="0">
                <a:solidFill>
                  <a:srgbClr val="3399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sz="2800" spc="30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10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0B1A079-189C-4C81-C5F4-CCF50E0D5AAC}"/>
              </a:ext>
            </a:extLst>
          </p:cNvPr>
          <p:cNvSpPr/>
          <p:nvPr/>
        </p:nvSpPr>
        <p:spPr>
          <a:xfrm>
            <a:off x="2906899" y="4694293"/>
            <a:ext cx="251927" cy="832264"/>
          </a:xfrm>
          <a:prstGeom prst="leftBrace">
            <a:avLst/>
          </a:prstGeom>
          <a:noFill/>
          <a:ln w="3810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57E4518-DBF4-5528-D10B-96B927547619}"/>
              </a:ext>
            </a:extLst>
          </p:cNvPr>
          <p:cNvSpPr/>
          <p:nvPr/>
        </p:nvSpPr>
        <p:spPr>
          <a:xfrm rot="10800000">
            <a:off x="7891947" y="4359829"/>
            <a:ext cx="391005" cy="1166728"/>
          </a:xfrm>
          <a:prstGeom prst="leftBrace">
            <a:avLst/>
          </a:prstGeom>
          <a:noFill/>
          <a:ln w="38100">
            <a:solidFill>
              <a:srgbClr val="993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FF"/>
              </a:solidFill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2F8549BB-9842-6B87-908B-01FA287BEF70}"/>
              </a:ext>
            </a:extLst>
          </p:cNvPr>
          <p:cNvSpPr txBox="1"/>
          <p:nvPr/>
        </p:nvSpPr>
        <p:spPr>
          <a:xfrm>
            <a:off x="10456608" y="4537209"/>
            <a:ext cx="13601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4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sz="2800" spc="4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sz="2800" spc="-6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endParaRPr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5531A7EF-D88E-92FE-4DBD-17861C259C8C}"/>
              </a:ext>
            </a:extLst>
          </p:cNvPr>
          <p:cNvSpPr/>
          <p:nvPr/>
        </p:nvSpPr>
        <p:spPr>
          <a:xfrm rot="10800000">
            <a:off x="9919242" y="3773510"/>
            <a:ext cx="391005" cy="1970467"/>
          </a:xfrm>
          <a:prstGeom prst="leftBrac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97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Practice Problem</a:t>
            </a:r>
          </a:p>
          <a:p>
            <a:r>
              <a:rPr lang="en-US" dirty="0"/>
              <a:t>Method, Parameter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Code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3643996" y="3306262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5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B05D-FCCB-68EC-2BCE-C75CE2C0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Method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82E47-87C4-D41F-EA81-DADE1F1B8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/>
              <a:t>Each method you write (except main) should have a short comment!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Randomly generates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an addition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 problem where the 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// operands are in the range 1-10 (inclusive), </a:t>
            </a:r>
          </a:p>
          <a:p>
            <a:pPr marL="463550" indent="0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and prints the result, </a:t>
            </a:r>
            <a:r>
              <a:rPr lang="en-US" sz="2800" b="0" dirty="0"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</a:rPr>
              <a:t>rounded to two decimal places.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addTwoRandomNumbers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 {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num2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randy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nextInt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463550" indent="0">
              <a:buNone/>
            </a:pP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sum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num1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+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num2</a:t>
            </a: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;</a:t>
            </a:r>
            <a:endParaRPr lang="en-US" sz="28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marL="463550" indent="0">
              <a:buNone/>
            </a:pPr>
            <a:r>
              <a:rPr lang="en-US" sz="2800" dirty="0">
                <a:solidFill>
                  <a:srgbClr val="3B3B3B"/>
                </a:solidFill>
                <a:latin typeface="Consolas" panose="020B0609020204030204" pitchFamily="49" charset="0"/>
              </a:rPr>
              <a:t>    ...</a:t>
            </a:r>
            <a:endParaRPr lang="en-US" sz="28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 marL="463550" indent="0">
              <a:buNone/>
            </a:pP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0047-BD04-E782-6F19-12EF485E29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5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Practice Problem</a:t>
            </a:r>
          </a:p>
          <a:p>
            <a:r>
              <a:rPr lang="en-US" dirty="0"/>
              <a:t>Method, Parameter Review</a:t>
            </a:r>
          </a:p>
          <a:p>
            <a:r>
              <a:rPr lang="en-US" dirty="0"/>
              <a:t>Code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9701-2233-17AC-B2DC-B743CBAB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Class Constants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ECAF8-468F-E04A-F5A4-18639FD3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150038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 fixed value visible (in-scope) to the whole program (the entire </a:t>
            </a:r>
            <a:r>
              <a:rPr lang="en-US" b="1" i="1" dirty="0"/>
              <a:t>class</a:t>
            </a:r>
            <a:r>
              <a:rPr lang="en-US" dirty="0"/>
              <a:t>).</a:t>
            </a:r>
          </a:p>
          <a:p>
            <a:pPr marL="114300" indent="0">
              <a:buNone/>
            </a:pPr>
            <a:r>
              <a:rPr lang="en-US" dirty="0"/>
              <a:t>Value is set at declaration, </a:t>
            </a:r>
            <a:r>
              <a:rPr lang="en-US" b="1" dirty="0"/>
              <a:t>cannot</a:t>
            </a:r>
            <a:r>
              <a:rPr lang="en-US" dirty="0"/>
              <a:t> be reassigned – value is </a:t>
            </a:r>
            <a:r>
              <a:rPr lang="en-US" b="1" i="1" dirty="0"/>
              <a:t>constant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A3FF1-5B88-0728-C7D7-CAF0F25CE4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AFC3D56-ACCF-C796-A385-E6E12FF1C12A}"/>
              </a:ext>
            </a:extLst>
          </p:cNvPr>
          <p:cNvSpPr txBox="1"/>
          <p:nvPr/>
        </p:nvSpPr>
        <p:spPr>
          <a:xfrm>
            <a:off x="533400" y="3986012"/>
            <a:ext cx="111251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final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NAME_OF_CONSTANT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5518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Resubmission Cycle 0 (R0) due tomorrow, Thursday April 24</a:t>
            </a:r>
          </a:p>
          <a:p>
            <a:r>
              <a:rPr lang="en-US" dirty="0"/>
              <a:t>P1: Election Simulator out today, due Tuesday April 29</a:t>
            </a:r>
          </a:p>
          <a:p>
            <a:r>
              <a:rPr lang="en-US" dirty="0"/>
              <a:t>Quiz 0 is on Thursday, April 24 (in your registered quiz section)</a:t>
            </a:r>
          </a:p>
          <a:p>
            <a:pPr lvl="1"/>
            <a:r>
              <a:rPr lang="en-US" dirty="0"/>
              <a:t>can’t make it? email Miya </a:t>
            </a:r>
            <a:r>
              <a:rPr lang="en-US" u="sng" dirty="0"/>
              <a:t>ASAP</a:t>
            </a:r>
          </a:p>
          <a:p>
            <a:r>
              <a:rPr lang="en-US" dirty="0"/>
              <a:t>Reminder: </a:t>
            </a:r>
            <a:r>
              <a:rPr lang="en-US" dirty="0">
                <a:hlinkClick r:id="rId2"/>
              </a:rPr>
              <a:t>Ed Shortcuts page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C0ED-86E1-13EA-24C6-E8445D3E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Quiz 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D2E4C-0809-7EF1-27BE-425E4A164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Taken </a:t>
            </a:r>
            <a:r>
              <a:rPr lang="en-US" u="sng" dirty="0"/>
              <a:t>on paper</a:t>
            </a:r>
            <a:r>
              <a:rPr lang="en-US" dirty="0"/>
              <a:t>, </a:t>
            </a:r>
            <a:r>
              <a:rPr lang="en-US" u="sng" dirty="0"/>
              <a:t>in your registered quiz section</a:t>
            </a:r>
          </a:p>
          <a:p>
            <a:pPr lvl="1"/>
            <a:r>
              <a:rPr lang="en-US" dirty="0">
                <a:hlinkClick r:id="rId2"/>
              </a:rPr>
              <a:t>Quiz logistics in detail</a:t>
            </a:r>
            <a:endParaRPr lang="en-US" dirty="0"/>
          </a:p>
          <a:p>
            <a:r>
              <a:rPr lang="en-US" dirty="0"/>
              <a:t>Broadly: focused on concepts, reading, writing, and debugging code</a:t>
            </a:r>
          </a:p>
          <a:p>
            <a:r>
              <a:rPr lang="en-US" dirty="0"/>
              <a:t>Main topics: printing, datatypes, expressions, variables, Strings, for loops</a:t>
            </a:r>
          </a:p>
          <a:p>
            <a:r>
              <a:rPr lang="en-US" dirty="0"/>
              <a:t>You get to bring one sheet of notes (8.5x11in, or standard A4)</a:t>
            </a:r>
          </a:p>
          <a:p>
            <a:pPr lvl="1"/>
            <a:r>
              <a:rPr lang="en-US" dirty="0"/>
              <a:t>We are also providing a </a:t>
            </a:r>
            <a:r>
              <a:rPr lang="en-US" dirty="0">
                <a:hlinkClick r:id="rId3"/>
              </a:rPr>
              <a:t>reference sheet</a:t>
            </a:r>
            <a:r>
              <a:rPr lang="en-US" dirty="0"/>
              <a:t> on the exam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Resources:</a:t>
            </a:r>
          </a:p>
          <a:p>
            <a:r>
              <a:rPr lang="en-US" dirty="0">
                <a:hlinkClick r:id="rId4"/>
              </a:rPr>
              <a:t>Practice quizzes</a:t>
            </a:r>
            <a:endParaRPr lang="en-US" dirty="0"/>
          </a:p>
          <a:p>
            <a:r>
              <a:rPr lang="en-US" dirty="0">
                <a:hlinkClick r:id="rId5"/>
              </a:rPr>
              <a:t>Review session recording</a:t>
            </a:r>
            <a:endParaRPr lang="en-US" dirty="0"/>
          </a:p>
          <a:p>
            <a:r>
              <a:rPr lang="en-US" dirty="0"/>
              <a:t>Quiz section problems!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542A4-8BB5-3050-2B47-F2453991FF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9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D296-31D0-2E2D-237E-9493E45D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P1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4A6B4-9949-DA32-3D0F-B04A07F48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this is a big jump from C1. </a:t>
            </a:r>
            <a:r>
              <a:rPr lang="en-US" b="1" u="sng" dirty="0"/>
              <a:t>Start early!</a:t>
            </a: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P1 does </a:t>
            </a:r>
            <a:r>
              <a:rPr lang="en-US" i="1" dirty="0"/>
              <a:t>not</a:t>
            </a:r>
            <a:r>
              <a:rPr lang="en-US" dirty="0"/>
              <a:t> require you to use methods (though you can!). </a:t>
            </a:r>
          </a:p>
          <a:p>
            <a:pPr lvl="1"/>
            <a:r>
              <a:rPr lang="en-US" dirty="0"/>
              <a:t>advice: feeling shaky on writing methods? don’t do it for P1 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advice: don’t put off P1 to study for Quiz 0</a:t>
            </a:r>
          </a:p>
          <a:p>
            <a:pPr lvl="1"/>
            <a:r>
              <a:rPr lang="en-US" dirty="0"/>
              <a:t>easy way to fall behind in </a:t>
            </a:r>
            <a:r>
              <a:rPr lang="en-US"/>
              <a:t>the class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4BF46-4F60-28AA-0B29-A968915C70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Practice Problem</a:t>
            </a:r>
          </a:p>
          <a:p>
            <a:r>
              <a:rPr lang="en-US" dirty="0"/>
              <a:t>Method, Parameter Review</a:t>
            </a:r>
          </a:p>
          <a:p>
            <a:r>
              <a:rPr lang="en-US" dirty="0"/>
              <a:t>Code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055476" y="218716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2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A9F3-98A3-8807-9410-299921C3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Random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AFBAB-C460-E21F-472C-F305AEF10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</a:t>
            </a:r>
            <a:r>
              <a:rPr lang="en-US" b="1" dirty="0"/>
              <a:t>object</a:t>
            </a:r>
            <a:r>
              <a:rPr lang="en-US" dirty="0"/>
              <a:t> generates </a:t>
            </a:r>
            <a:r>
              <a:rPr lang="en-US" i="1" dirty="0"/>
              <a:t>pseudo-random</a:t>
            </a:r>
            <a:r>
              <a:rPr lang="en-US" dirty="0"/>
              <a:t> numbers.</a:t>
            </a:r>
          </a:p>
          <a:p>
            <a:pPr marL="114300" indent="0">
              <a:buNone/>
            </a:pPr>
            <a:r>
              <a:rPr lang="en-US" sz="2800" dirty="0" err="1">
                <a:solidFill>
                  <a:srgbClr val="9933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nextInt</a:t>
            </a:r>
            <a:r>
              <a:rPr lang="en-US" sz="2800" dirty="0">
                <a:solidFill>
                  <a:srgbClr val="9933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2800" dirty="0">
                <a:solidFill>
                  <a:srgbClr val="9933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returns a pseudo-random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/>
              <a:t> value from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[0, </a:t>
            </a:r>
            <a:r>
              <a:rPr lang="en-US" sz="2800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max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US" dirty="0"/>
            </a:br>
            <a:r>
              <a:rPr lang="en-US" dirty="0"/>
              <a:t>i.e. between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/>
              <a:t> and </a:t>
            </a:r>
            <a:r>
              <a:rPr lang="en-US" sz="2800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max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C2502-B6B6-530F-DC0E-24C11975D2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object 3" descr="The line of code “Random rand = new Random();”. It is split into three parts: the type Random, the name rand, and the Random creation code new Random();">
            <a:extLst>
              <a:ext uri="{FF2B5EF4-FFF2-40B4-BE49-F238E27FC236}">
                <a16:creationId xmlns:a16="http://schemas.microsoft.com/office/drawing/2014/main" id="{34AB9F83-272E-E672-3312-EEFDD8CC0754}"/>
              </a:ext>
            </a:extLst>
          </p:cNvPr>
          <p:cNvSpPr/>
          <p:nvPr/>
        </p:nvSpPr>
        <p:spPr>
          <a:xfrm>
            <a:off x="3252147" y="3750052"/>
            <a:ext cx="5632080" cy="80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01679-5B32-146D-B44C-580D43B8511B}"/>
              </a:ext>
            </a:extLst>
          </p:cNvPr>
          <p:cNvSpPr txBox="1"/>
          <p:nvPr/>
        </p:nvSpPr>
        <p:spPr>
          <a:xfrm>
            <a:off x="3357473" y="501680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3600" dirty="0">
                <a:solidFill>
                  <a:srgbClr val="3399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) + </a:t>
            </a:r>
            <a:r>
              <a:rPr lang="en-US" sz="3600" dirty="0">
                <a:solidFill>
                  <a:srgbClr val="33996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sz="3600" dirty="0">
              <a:solidFill>
                <a:srgbClr val="3399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E864-1D1D-E699-8E3E-102773D4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Random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9B806-C218-BBC5-5B0B-66F548A40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7779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</a:t>
            </a:r>
            <a:r>
              <a:rPr lang="en-US" b="1" dirty="0"/>
              <a:t>object</a:t>
            </a:r>
            <a:r>
              <a:rPr lang="en-US" dirty="0"/>
              <a:t> generates pseudo-random numbers.</a:t>
            </a:r>
          </a:p>
          <a:p>
            <a:r>
              <a:rPr lang="en-US" dirty="0"/>
              <a:t>the Random </a:t>
            </a:r>
            <a:r>
              <a:rPr lang="en-US" b="1" dirty="0"/>
              <a:t>class</a:t>
            </a:r>
            <a:r>
              <a:rPr lang="en-US" dirty="0"/>
              <a:t> is found in the </a:t>
            </a:r>
            <a:r>
              <a:rPr lang="en-US" dirty="0" err="1"/>
              <a:t>java.util</a:t>
            </a:r>
            <a:r>
              <a:rPr lang="en-US" dirty="0"/>
              <a:t> </a:t>
            </a:r>
            <a:r>
              <a:rPr lang="en-US" b="1" dirty="0"/>
              <a:t>package</a:t>
            </a:r>
            <a:r>
              <a:rPr lang="en-US" dirty="0"/>
              <a:t>; to use, need</a:t>
            </a:r>
            <a:br>
              <a:rPr lang="en-US" dirty="0"/>
            </a:br>
            <a:r>
              <a:rPr lang="en-US" dirty="0"/>
              <a:t>import </a:t>
            </a:r>
            <a:r>
              <a:rPr lang="en-US" dirty="0" err="1"/>
              <a:t>java.util</a:t>
            </a:r>
            <a:r>
              <a:rPr lang="en-US" dirty="0"/>
              <a:t>.*;</a:t>
            </a:r>
          </a:p>
          <a:p>
            <a:r>
              <a:rPr lang="en-US" dirty="0"/>
              <a:t>we can “seed” the generator to make it behave deterministically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891D0-829B-1E4E-8AD7-52FDDCB7DA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21A9F2-EC22-29D7-0B49-A97C8313BD13}"/>
              </a:ext>
            </a:extLst>
          </p:cNvPr>
          <p:cNvGraphicFramePr>
            <a:graphicFrameLocks noGrp="1"/>
          </p:cNvGraphicFramePr>
          <p:nvPr/>
        </p:nvGraphicFramePr>
        <p:xfrm>
          <a:off x="1107326" y="3949392"/>
          <a:ext cx="9977348" cy="263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625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5417723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6443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 in the range [0,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or in other words, 0 to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inclusive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double in the range [0.0, 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3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62D715F-02DA-2D51-F85A-2255C7B9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42AB-0339-057A-238B-BACAAA9E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lang="en-US" dirty="0"/>
              <a:t>cards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4DDAE-A892-22FB-6AF3-DD0E16FD34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A4191C-4ADD-3E9D-295A-07E9C1A1DB4C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8723612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rolling a die? (1-6 inclusive)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018B2B-5FD8-F448-ABF3-D7F20B2DC942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(6)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(6)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(7)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5250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6977</TotalTime>
  <Words>1623</Words>
  <Application>Microsoft Office PowerPoint</Application>
  <PresentationFormat>Widescreen</PresentationFormat>
  <Paragraphs>267</Paragraphs>
  <Slides>20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Montserrat ExtraBold</vt:lpstr>
      <vt:lpstr>Montserrat SemiBold</vt:lpstr>
      <vt:lpstr>Calibri</vt:lpstr>
      <vt:lpstr>Montserrat</vt:lpstr>
      <vt:lpstr>Consolas</vt:lpstr>
      <vt:lpstr>Arial</vt:lpstr>
      <vt:lpstr>CSE 12X (adopted from CSE 373)</vt:lpstr>
      <vt:lpstr>Methods &amp; Parameters</vt:lpstr>
      <vt:lpstr>Agenda</vt:lpstr>
      <vt:lpstr>Announcements, Reminders</vt:lpstr>
      <vt:lpstr>A bit more on Quiz 0</vt:lpstr>
      <vt:lpstr>A bit more on P1</vt:lpstr>
      <vt:lpstr>Agenda</vt:lpstr>
      <vt:lpstr>Last Time: Random</vt:lpstr>
      <vt:lpstr>Last Time: Random</vt:lpstr>
      <vt:lpstr>Think Pair Share: cards (Think)</vt:lpstr>
      <vt:lpstr>Think Pair Share: cards (Pair)</vt:lpstr>
      <vt:lpstr>Last Time: Math</vt:lpstr>
      <vt:lpstr>Agenda</vt:lpstr>
      <vt:lpstr>PCM: Methods</vt:lpstr>
      <vt:lpstr>Think Pair Share: Hello Goodbye (Think)</vt:lpstr>
      <vt:lpstr>Think Pair Share: Hello Goodbye (Pair)</vt:lpstr>
      <vt:lpstr>PCM: Parameters</vt:lpstr>
      <vt:lpstr>PCM: Scope, Redux</vt:lpstr>
      <vt:lpstr>Agenda</vt:lpstr>
      <vt:lpstr>New: Method Comments</vt:lpstr>
      <vt:lpstr>New: Class Constants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340</cp:revision>
  <dcterms:modified xsi:type="dcterms:W3CDTF">2025-04-24T00:53:33Z</dcterms:modified>
</cp:coreProperties>
</file>