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6" r:id="rId3"/>
    <p:sldId id="356" r:id="rId4"/>
    <p:sldId id="425" r:id="rId5"/>
    <p:sldId id="406" r:id="rId6"/>
    <p:sldId id="405" r:id="rId7"/>
    <p:sldId id="410" r:id="rId8"/>
    <p:sldId id="411" r:id="rId9"/>
    <p:sldId id="426" r:id="rId10"/>
    <p:sldId id="412" r:id="rId11"/>
    <p:sldId id="413" r:id="rId12"/>
    <p:sldId id="414" r:id="rId13"/>
    <p:sldId id="397" r:id="rId14"/>
    <p:sldId id="398" r:id="rId15"/>
    <p:sldId id="417" r:id="rId16"/>
    <p:sldId id="418" r:id="rId17"/>
    <p:sldId id="424" r:id="rId18"/>
    <p:sldId id="427" r:id="rId19"/>
    <p:sldId id="419" r:id="rId20"/>
    <p:sldId id="420" r:id="rId21"/>
    <p:sldId id="421" r:id="rId22"/>
    <p:sldId id="415" r:id="rId23"/>
    <p:sldId id="416" r:id="rId24"/>
    <p:sldId id="422" r:id="rId25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ExtraBold" panose="00000900000000000000" pitchFamily="2" charset="0"/>
      <p:bold r:id="rId40"/>
      <p:italic r:id="rId41"/>
      <p:boldItalic r:id="rId42"/>
    </p:embeddedFont>
    <p:embeddedFont>
      <p:font typeface="Montserrat SemiBold" panose="000007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/>
    <p:restoredTop sz="95086"/>
  </p:normalViewPr>
  <p:slideViewPr>
    <p:cSldViewPr snapToGrid="0">
      <p:cViewPr varScale="1">
        <p:scale>
          <a:sx n="94" d="100"/>
          <a:sy n="94" d="100"/>
        </p:scale>
        <p:origin x="102" y="4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4/17/2025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F4ECE-2BB2-40E6-8CC6-83312BB22A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8759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8C088F79-9C50-E64E-1C11-984A985E447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C6A67D9F-EB6C-9881-9524-6F1B56C5270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5D81E-BBF5-4F5A-8A2A-DB4B322544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512" y="220793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A1B43FF-3D1C-C58E-060A-05CE13DE128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AF436B-4EA1-49A4-B2DD-8F846AFBEC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512" y="220793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48B4F1A0-77E7-3F45-5DAB-E65C1A074F9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05: Nested Loops, Random, Math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randomness-101-lavarand-in-production/" TargetMode="External"/><Relationship Id="rId2" Type="http://schemas.openxmlformats.org/officeDocument/2006/relationships/hyperlink" Target="https://www.random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loudflare.com/randomness-101-lavarand-in-producti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Nested loops, </a:t>
            </a:r>
            <a:b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Random, Math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dessert?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05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2CCDEC4F-3406-4055-A9F9-624485E423D6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118D4030-42E9-44B3-B259-6D5418D16549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54497185-C889-4939-91D7-72C9B3760FBE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DD075964-268A-400B-8810-CAF0ECF80E6C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2DB86-A955-416C-A559-EA8767A312A0}"/>
              </a:ext>
            </a:extLst>
          </p:cNvPr>
          <p:cNvSpPr txBox="1"/>
          <p:nvPr/>
        </p:nvSpPr>
        <p:spPr>
          <a:xfrm>
            <a:off x="8180171" y="4640308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Janvi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Julia</a:t>
            </a:r>
            <a:br>
              <a:rPr lang="en-US" sz="1050" dirty="0">
                <a:latin typeface="Montserrat" panose="00000500000000000000" pitchFamily="2" charset="0"/>
              </a:rPr>
            </a:br>
            <a:r>
              <a:rPr lang="en-US" sz="1050" dirty="0" err="1">
                <a:latin typeface="Montserrat" panose="00000500000000000000" pitchFamily="2" charset="0"/>
              </a:rPr>
              <a:t>Sahej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5C9-D883-4B50-836A-0CF5033B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FE12-1E99-63F9-748B-17056A778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DE6E54-D164-9368-68EA-BA27AD08B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28020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626C-2ADA-DED3-0206-D8210871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loops, “outer loop”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2308C-DA36-10CE-AA23-8BC3EE82B7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1AF10E-84A7-0E4A-068D-345036CBE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586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32926-BC7F-5FC0-849B-D489F9F8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BD4D6-2D7F-116B-7716-86AF852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Nested for loops, “inner loop”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6DE2-B7A5-3FB8-6E3B-4DD96B5F6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31B2DB-4CC9-D8F2-BD83-6C64E81AA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sz="200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; outerLoop &lt;= </a:t>
            </a:r>
            <a:r>
              <a:rPr lang="en-US" sz="200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; outerLoop++) {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 + outerLoop);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; innerLoop &lt;= </a:t>
            </a:r>
            <a:r>
              <a:rPr lang="en-US" sz="200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; innerLoop++) {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 + innerLoop);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Font typeface="Arial"/>
              <a:buNone/>
            </a:pPr>
            <a:r>
              <a:rPr lang="en-US" sz="2000">
                <a:latin typeface="Consolas" panose="020B0609020204030204" pitchFamily="49" charset="0"/>
              </a:rPr>
              <a:t>    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(outerLoop);</a:t>
            </a:r>
          </a:p>
          <a:p>
            <a:pPr marL="114300" indent="0">
              <a:buFont typeface="Arial"/>
              <a:buNone/>
            </a:pPr>
            <a:r>
              <a:rPr lang="en-US" sz="2000"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  <a:endParaRPr lang="en-US" sz="2000" dirty="0">
              <a:highlight>
                <a:srgbClr val="FFFFCC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7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A27E6-FCA4-9480-F657-D13C913E1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AA1C3-8F25-06D5-B208-F53B5941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788F2-6272-1E31-DB50-EB797FDAA5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6FBF1-51DE-79D7-BA40-E6010E7AACAE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913F1-6C58-D148-F029-DD46E8B23317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F75260-6EB5-BC38-C680-1E1F64C5E88C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62D46-9734-A7BE-8C6B-9E19EF9D266E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8D4A6-D3C6-1FAF-8F73-A9173EB14742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31F62-FD4B-1197-253D-AFEB1814474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D00F9-9971-0D62-40A6-4ADE03321D21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</p:spTree>
    <p:extLst>
      <p:ext uri="{BB962C8B-B14F-4D97-AF65-F5344CB8AC3E}">
        <p14:creationId xmlns:p14="http://schemas.microsoft.com/office/powerpoint/2010/main" val="155984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3846-770C-B7F0-8AA8-C9932306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32643-93EE-9397-0D13-146DCB9CB6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86739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nested triangle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8C475-8408-C15F-0F2C-D813461DE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041F70C-B0D4-BB09-65CE-DC8D8CA96560}"/>
              </a:ext>
            </a:extLst>
          </p:cNvPr>
          <p:cNvSpPr txBox="1">
            <a:spLocks/>
          </p:cNvSpPr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output is produced by the following code?</a:t>
            </a:r>
            <a:endParaRPr lang="en-US" sz="28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45069-5B13-84C0-92A1-59E8D2BF273B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     B. 		  C.              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9B0A4D-BBB8-1813-44D0-EECBC191CCC9}"/>
              </a:ext>
            </a:extLst>
          </p:cNvPr>
          <p:cNvSpPr txBox="1"/>
          <p:nvPr/>
        </p:nvSpPr>
        <p:spPr>
          <a:xfrm>
            <a:off x="937697" y="1999859"/>
            <a:ext cx="7044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20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6A726-8119-22BB-BF43-6C6C710BA245}"/>
              </a:ext>
            </a:extLst>
          </p:cNvPr>
          <p:cNvSpPr txBox="1"/>
          <p:nvPr/>
        </p:nvSpPr>
        <p:spPr>
          <a:xfrm>
            <a:off x="1362530" y="4005554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1E4BF-597E-E8F3-EA34-807AD2F7F700}"/>
              </a:ext>
            </a:extLst>
          </p:cNvPr>
          <p:cNvSpPr txBox="1"/>
          <p:nvPr/>
        </p:nvSpPr>
        <p:spPr>
          <a:xfrm>
            <a:off x="4038600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iii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iiiii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75D73-CDC0-E320-ABB5-43E9D3AE0BB7}"/>
              </a:ext>
            </a:extLst>
          </p:cNvPr>
          <p:cNvSpPr txBox="1"/>
          <p:nvPr/>
        </p:nvSpPr>
        <p:spPr>
          <a:xfrm>
            <a:off x="6287531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333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4444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55555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9591BF-35F2-B29B-3319-C9044BECF6B6}"/>
              </a:ext>
            </a:extLst>
          </p:cNvPr>
          <p:cNvSpPr txBox="1"/>
          <p:nvPr/>
        </p:nvSpPr>
        <p:spPr>
          <a:xfrm>
            <a:off x="8654767" y="4004748"/>
            <a:ext cx="18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</a:p>
        </p:txBody>
      </p:sp>
    </p:spTree>
    <p:extLst>
      <p:ext uri="{BB962C8B-B14F-4D97-AF65-F5344CB8AC3E}">
        <p14:creationId xmlns:p14="http://schemas.microsoft.com/office/powerpoint/2010/main" val="156590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ECED-7443-9E35-78FC-AFA3A768F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D91F-0060-A905-EE66-FBDB192A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2 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CFEA8-218A-8A3B-47C2-A39972D439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077C3CF-ADD7-3394-C464-4461492E3529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66D6F-2508-2BF6-1A34-82031C6C6E53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3C22B-D3F7-3498-EC49-BBAA9717FB8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B6B88-5708-4DA1-353A-7955E4264A6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741C5-8A3C-C59C-4039-EA3575050825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E3D75-9070-960D-9DD8-E9656E050F27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D6974-64CC-1FD6-EB35-2203D22D8651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911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18E13-CD1A-4862-93C2-B119CD33D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8D2A35-5FA7-A185-64BA-4E5F10AC20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6089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nested triangle 2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BBAA83-2F1B-77DA-057A-D65A37B73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A22836F-21E5-7DE7-954F-A1EA3FF967EB}"/>
              </a:ext>
            </a:extLst>
          </p:cNvPr>
          <p:cNvSpPr txBox="1">
            <a:spLocks/>
          </p:cNvSpPr>
          <p:nvPr/>
        </p:nvSpPr>
        <p:spPr>
          <a:xfrm>
            <a:off x="3197488" y="1332852"/>
            <a:ext cx="659421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26199-D8BD-CE8C-F91F-5C743F196032}"/>
              </a:ext>
            </a:extLst>
          </p:cNvPr>
          <p:cNvSpPr txBox="1"/>
          <p:nvPr/>
        </p:nvSpPr>
        <p:spPr>
          <a:xfrm>
            <a:off x="165100" y="1479034"/>
            <a:ext cx="9532199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070DE3-2A9E-0C2C-5DD0-0F22D397F6A9}"/>
              </a:ext>
            </a:extLst>
          </p:cNvPr>
          <p:cNvSpPr txBox="1"/>
          <p:nvPr/>
        </p:nvSpPr>
        <p:spPr>
          <a:xfrm>
            <a:off x="10255444" y="2691104"/>
            <a:ext cx="142746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39296B-A74A-C40A-F7BE-B101FA983471}"/>
              </a:ext>
            </a:extLst>
          </p:cNvPr>
          <p:cNvSpPr txBox="1"/>
          <p:nvPr/>
        </p:nvSpPr>
        <p:spPr>
          <a:xfrm>
            <a:off x="850900" y="2266352"/>
            <a:ext cx="46120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55BD7-9053-06E4-4507-F52F8FEE2392}"/>
              </a:ext>
            </a:extLst>
          </p:cNvPr>
          <p:cNvSpPr txBox="1"/>
          <p:nvPr/>
        </p:nvSpPr>
        <p:spPr>
          <a:xfrm>
            <a:off x="874218" y="4203353"/>
            <a:ext cx="4415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4FD788-AD78-78D5-A268-50B457C772D5}"/>
              </a:ext>
            </a:extLst>
          </p:cNvPr>
          <p:cNvSpPr txBox="1"/>
          <p:nvPr/>
        </p:nvSpPr>
        <p:spPr>
          <a:xfrm>
            <a:off x="5778520" y="2263332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DAE4F-5A2C-9A7A-18A0-09EF999BECF4}"/>
              </a:ext>
            </a:extLst>
          </p:cNvPr>
          <p:cNvSpPr txBox="1"/>
          <p:nvPr/>
        </p:nvSpPr>
        <p:spPr>
          <a:xfrm>
            <a:off x="5778519" y="4175974"/>
            <a:ext cx="47497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j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(j);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7037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8701-1C16-E51B-E591-7609F661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36A-E179-1BC4-AC08-1385E38E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1AAF-9FD8-DE69-9223-9F5A67E51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AF4F08D8-A7FD-A92E-83D7-B0B8272852E1}"/>
              </a:ext>
            </a:extLst>
          </p:cNvPr>
          <p:cNvSpPr txBox="1"/>
          <p:nvPr/>
        </p:nvSpPr>
        <p:spPr>
          <a:xfrm>
            <a:off x="1472681" y="4165496"/>
            <a:ext cx="9246637" cy="24590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D99FE41E-172C-0C53-7DA5-08CB1C22A5C3}"/>
              </a:ext>
            </a:extLst>
          </p:cNvPr>
          <p:cNvSpPr txBox="1"/>
          <p:nvPr/>
        </p:nvSpPr>
        <p:spPr>
          <a:xfrm>
            <a:off x="287205" y="4951929"/>
            <a:ext cx="1358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innerloop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8068072-5125-3641-D275-6E5FDD513084}"/>
              </a:ext>
            </a:extLst>
          </p:cNvPr>
          <p:cNvSpPr/>
          <p:nvPr/>
        </p:nvSpPr>
        <p:spPr>
          <a:xfrm>
            <a:off x="1726163" y="4831737"/>
            <a:ext cx="251927" cy="832264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F38A40D-7757-2909-2A05-3C0C7B939954}"/>
              </a:ext>
            </a:extLst>
          </p:cNvPr>
          <p:cNvSpPr/>
          <p:nvPr/>
        </p:nvSpPr>
        <p:spPr>
          <a:xfrm rot="10800000">
            <a:off x="10184362" y="4235087"/>
            <a:ext cx="505409" cy="1854069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8277F3-4A3E-E25C-7F24-7AE4B5AE035D}"/>
              </a:ext>
            </a:extLst>
          </p:cNvPr>
          <p:cNvSpPr txBox="1"/>
          <p:nvPr/>
        </p:nvSpPr>
        <p:spPr>
          <a:xfrm>
            <a:off x="10784890" y="4879031"/>
            <a:ext cx="1358900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outerloop</a:t>
            </a:r>
            <a:r>
              <a:rPr lang="en-US" sz="18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B77BA2-49C0-F841-1A1C-EF5978C0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68987"/>
          </a:xfrm>
        </p:spPr>
        <p:txBody>
          <a:bodyPr>
            <a:normAutofit/>
          </a:bodyPr>
          <a:lstStyle/>
          <a:p>
            <a:pPr marL="122237" indent="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b="1" spc="-5" dirty="0"/>
              <a:t>Scope: </a:t>
            </a:r>
            <a:r>
              <a:rPr lang="en-US" spc="-5" dirty="0"/>
              <a:t>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</a:t>
            </a:r>
            <a:br>
              <a:rPr lang="en-US" spc="-5" dirty="0"/>
            </a:br>
            <a:r>
              <a:rPr lang="en-US" spc="-5" dirty="0"/>
              <a:t>(and can thus be referenced, modified, or used).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to the next closing brace, }</a:t>
            </a:r>
            <a:endParaRPr lang="en-US" b="1" spc="-5" dirty="0">
              <a:latin typeface="Arial"/>
              <a:cs typeface="Arial"/>
            </a:endParaRPr>
          </a:p>
          <a:p>
            <a:pPr marL="579437" indent="-457200">
              <a:spcBef>
                <a:spcPts val="380"/>
              </a:spcBef>
            </a:pPr>
            <a:r>
              <a:rPr lang="en-US" sz="2800" dirty="0"/>
              <a:t>a variable </a:t>
            </a:r>
            <a:r>
              <a:rPr lang="en-US" sz="2800" spc="-5" dirty="0"/>
              <a:t>declared </a:t>
            </a:r>
            <a:r>
              <a:rPr lang="en-US" sz="2800" dirty="0"/>
              <a:t>in a </a:t>
            </a:r>
            <a:r>
              <a:rPr lang="en-US" sz="2800" spc="-5" dirty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2800" spc="-5" dirty="0"/>
              <a:t> loop only </a:t>
            </a:r>
            <a:r>
              <a:rPr lang="en-US" sz="2800" dirty="0"/>
              <a:t>exists </a:t>
            </a:r>
            <a:r>
              <a:rPr lang="en-US" sz="2800" u="sng" dirty="0"/>
              <a:t>in that</a:t>
            </a:r>
            <a:r>
              <a:rPr lang="en-US" sz="2800" u="sng" spc="-125" dirty="0"/>
              <a:t> </a:t>
            </a:r>
            <a:r>
              <a:rPr lang="en-US" sz="2800" u="sng" spc="-5" dirty="0"/>
              <a:t>loop</a:t>
            </a:r>
            <a:r>
              <a:rPr lang="en-US" sz="2800" spc="-5" dirty="0"/>
              <a:t>!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exception: a loop variable’s scope ends at that loop’s closing brace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/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Follow-up on Wednesday…</a:t>
            </a:r>
          </a:p>
          <a:p>
            <a:r>
              <a:rPr lang="en-US" dirty="0"/>
              <a:t>Nested for Loop Practice</a:t>
            </a:r>
          </a:p>
          <a:p>
            <a:r>
              <a:rPr lang="en-US" b="1" dirty="0">
                <a:solidFill>
                  <a:srgbClr val="7028C8"/>
                </a:solidFill>
              </a:rPr>
              <a:t>Random, Math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046076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2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9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877C-0291-F9D8-0D63-10EFFE4A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Pseudo-randomness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FA974-C9C7-C7F8-5C81-315BB396D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Having a computer generate truly random numbers is hard!</a:t>
            </a:r>
          </a:p>
          <a:p>
            <a:pPr marL="114300" indent="0">
              <a:buNone/>
            </a:pPr>
            <a:r>
              <a:rPr lang="en-US" dirty="0"/>
              <a:t>(CS folks use natural processes, e.g. </a:t>
            </a:r>
            <a:r>
              <a:rPr lang="en-US" dirty="0">
                <a:hlinkClick r:id="rId2"/>
              </a:rPr>
              <a:t>atmospheric noise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lava lamps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Instead, computers generate numbers that “look random” in a predictable way, using mathematical formulas</a:t>
            </a:r>
          </a:p>
          <a:p>
            <a:r>
              <a:rPr lang="en-US" dirty="0"/>
              <a:t>can use “external” variables like time, mouse position, etc.</a:t>
            </a:r>
          </a:p>
          <a:p>
            <a:r>
              <a:rPr lang="en-US" dirty="0"/>
              <a:t>if we “fix” these variables, we can reproduce the same </a:t>
            </a:r>
            <a:r>
              <a:rPr lang="en-US" dirty="0" err="1"/>
              <a:t>behaviour</a:t>
            </a:r>
            <a:r>
              <a:rPr lang="en-US" dirty="0"/>
              <a:t> – very important for testing!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3F1FA-4F84-1E6D-A8D8-6EC2E9F2C0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Follow-up on Wednesday…</a:t>
            </a:r>
          </a:p>
          <a:p>
            <a:r>
              <a:rPr lang="en-US" dirty="0"/>
              <a:t>Nested for Loop Practice</a:t>
            </a:r>
          </a:p>
          <a:p>
            <a:r>
              <a:rPr lang="en-US" dirty="0"/>
              <a:t>Random, Math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A24E-E43B-E95A-69DC-B37FAD35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why randomness?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974FE-B151-4BE1-026E-73FA1818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Randomness is core to computer science. It powers (among others):</a:t>
            </a:r>
          </a:p>
          <a:p>
            <a:r>
              <a:rPr lang="en-US" dirty="0"/>
              <a:t>cryptography </a:t>
            </a:r>
          </a:p>
          <a:p>
            <a:r>
              <a:rPr lang="en-US" dirty="0"/>
              <a:t>computer security</a:t>
            </a:r>
          </a:p>
          <a:p>
            <a:r>
              <a:rPr lang="en-US" dirty="0"/>
              <a:t>machine learning (ChatGPT!!)</a:t>
            </a:r>
          </a:p>
          <a:p>
            <a:pPr marL="114300" indent="0">
              <a:buNone/>
            </a:pPr>
            <a:br>
              <a:rPr lang="en-US" u="sng" dirty="0"/>
            </a:br>
            <a:r>
              <a:rPr lang="en-US" u="sng" dirty="0"/>
              <a:t>True</a:t>
            </a:r>
            <a:r>
              <a:rPr lang="en-US" dirty="0"/>
              <a:t> randomness is important: if we just use math, someone can “reverse” the formula.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171C-8ABE-11DB-DBE7-E277FF8047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 descr="A shelf with colorful lava lamps at CloudFlare's lobby in San Francisco">
            <a:extLst>
              <a:ext uri="{FF2B5EF4-FFF2-40B4-BE49-F238E27FC236}">
                <a16:creationId xmlns:a16="http://schemas.microsoft.com/office/drawing/2014/main" id="{DA97A63B-DEF4-1528-622D-BFA7A14F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73" y="1955932"/>
            <a:ext cx="5237575" cy="2946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1C902-0B02-BD52-E271-75E31134BBB2}"/>
              </a:ext>
            </a:extLst>
          </p:cNvPr>
          <p:cNvSpPr txBox="1"/>
          <p:nvPr/>
        </p:nvSpPr>
        <p:spPr>
          <a:xfrm>
            <a:off x="7263100" y="5089397"/>
            <a:ext cx="386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hlinkClick r:id="rId3"/>
              </a:rPr>
              <a:t>LavaRand</a:t>
            </a:r>
            <a:r>
              <a:rPr lang="en-US" dirty="0"/>
              <a:t>: </a:t>
            </a:r>
            <a:r>
              <a:rPr lang="en-US" dirty="0" err="1"/>
              <a:t>CloudFlare’s</a:t>
            </a:r>
            <a:r>
              <a:rPr lang="en-US" dirty="0"/>
              <a:t> Wall of Lava Lamps</a:t>
            </a:r>
          </a:p>
        </p:txBody>
      </p:sp>
    </p:spTree>
    <p:extLst>
      <p:ext uri="{BB962C8B-B14F-4D97-AF65-F5344CB8AC3E}">
        <p14:creationId xmlns:p14="http://schemas.microsoft.com/office/powerpoint/2010/main" val="40092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 generates pseudo-random numbers.</a:t>
            </a:r>
          </a:p>
          <a:p>
            <a:r>
              <a:rPr lang="en-US" dirty="0"/>
              <a:t>the Random </a:t>
            </a:r>
            <a:r>
              <a:rPr lang="en-US" b="1" dirty="0"/>
              <a:t>class</a:t>
            </a:r>
            <a:r>
              <a:rPr lang="en-US" dirty="0"/>
              <a:t> is found in the </a:t>
            </a:r>
            <a:r>
              <a:rPr lang="en-US" dirty="0" err="1"/>
              <a:t>java.util</a:t>
            </a:r>
            <a:r>
              <a:rPr lang="en-US" dirty="0"/>
              <a:t> </a:t>
            </a:r>
            <a:r>
              <a:rPr lang="en-US" b="1" dirty="0"/>
              <a:t>package</a:t>
            </a:r>
            <a:r>
              <a:rPr lang="en-US" dirty="0"/>
              <a:t>; to use, need</a:t>
            </a:r>
            <a:br>
              <a:rPr lang="en-US" dirty="0"/>
            </a:br>
            <a:r>
              <a:rPr lang="en-US" dirty="0"/>
              <a:t>import </a:t>
            </a:r>
            <a:r>
              <a:rPr lang="en-US" dirty="0" err="1"/>
              <a:t>java.util</a:t>
            </a:r>
            <a:r>
              <a:rPr lang="en-US" dirty="0"/>
              <a:t>.*;</a:t>
            </a:r>
          </a:p>
          <a:p>
            <a:r>
              <a:rPr lang="en-US" dirty="0"/>
              <a:t>we can “seed” the generator to make it behave deterministically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92797"/>
              </p:ext>
            </p:extLst>
          </p:nvPr>
        </p:nvGraphicFramePr>
        <p:xfrm>
          <a:off x="1107326" y="394939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F7B14-241A-70DE-9AB0-DED2561ED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3857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3C7082-25A3-63A1-20B0-2190FA35E5E2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(1-13 inclusive)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E8D3C-3932-5EED-5126-D5C0CDC98D8C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(14)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9294"/>
              </p:ext>
            </p:extLst>
          </p:nvPr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C1 is out, due Tuesday April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Resubmission Cycle 0 (R0) released, due Thursday April 24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Eligible for resubmission: C0 &amp; P0</a:t>
            </a:r>
          </a:p>
          <a:p>
            <a:r>
              <a:rPr lang="en-US" dirty="0"/>
              <a:t>Quiz 0 is on Thursday, April 24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Miya </a:t>
            </a:r>
            <a:r>
              <a:rPr lang="en-US" u="sng" dirty="0"/>
              <a:t>ASAP</a:t>
            </a:r>
          </a:p>
          <a:p>
            <a:r>
              <a:rPr lang="en-US" dirty="0"/>
              <a:t>Observation: the course picks up pace a bit in this next week!</a:t>
            </a:r>
          </a:p>
          <a:p>
            <a:pPr lvl="1"/>
            <a:r>
              <a:rPr lang="en-US" dirty="0"/>
              <a:t>Go to section! </a:t>
            </a:r>
          </a:p>
          <a:p>
            <a:r>
              <a:rPr lang="en-US" dirty="0"/>
              <a:t>Support reminders:</a:t>
            </a:r>
          </a:p>
          <a:p>
            <a:pPr lvl="1"/>
            <a:r>
              <a:rPr lang="en-US" dirty="0"/>
              <a:t>Miya's OHs: Mon 11:30am – 12:20pm, Fri 1:00pm – 2:20pm</a:t>
            </a:r>
          </a:p>
          <a:p>
            <a:pPr lvl="1"/>
            <a:r>
              <a:rPr lang="en-US" dirty="0"/>
              <a:t>IPL: Mon-Thu 12:30 – 9:30, Fri 12:30 – 5:30</a:t>
            </a:r>
          </a:p>
          <a:p>
            <a:pPr lvl="1"/>
            <a:r>
              <a:rPr lang="en-US" dirty="0"/>
              <a:t>Async via Ed &amp; email!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30A0"/>
                </a:solidFill>
              </a:rPr>
              <a:t>Follow-up on Wednesday…</a:t>
            </a:r>
          </a:p>
          <a:p>
            <a:r>
              <a:rPr lang="en-US" dirty="0"/>
              <a:t>Nested for Loop Practice</a:t>
            </a:r>
          </a:p>
          <a:p>
            <a:r>
              <a:rPr lang="en-US" dirty="0"/>
              <a:t>Random, Math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519130" y="219732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D3B8-93AD-C9AB-90AC-6C8A811C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PCM Review: for loops!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0C69F-90E4-E09E-E501-DB717FA4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839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For loops are our first </a:t>
            </a:r>
            <a:r>
              <a:rPr lang="en-US" b="1" dirty="0"/>
              <a:t>control structure</a:t>
            </a:r>
            <a:r>
              <a:rPr lang="en-US" dirty="0"/>
              <a:t>: a syntax </a:t>
            </a:r>
            <a:r>
              <a:rPr lang="en-US" i="1" dirty="0"/>
              <a:t>structure</a:t>
            </a:r>
            <a:r>
              <a:rPr lang="en-US" dirty="0"/>
              <a:t> that </a:t>
            </a:r>
            <a:r>
              <a:rPr lang="en-US" i="1" dirty="0"/>
              <a:t>controls</a:t>
            </a:r>
            <a:r>
              <a:rPr lang="en-US" dirty="0"/>
              <a:t> the execution of other statements.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9307-9E61-A838-FDC8-8DABE3006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D76418A1-DE2A-071E-38F0-0BA0769D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E3CF-E207-1D93-FA07-C8FEE3A9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 PCM Review: String Traversals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ADEE-FF9C-F0B0-AC67-1102C88A0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0D85AD-CA34-BCBA-F7CC-9DF28F5FE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416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B9AC-AFD2-F021-7978-11BEEB48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Huskies?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B515-0A27-6BF9-DC1B-DC80266FF0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B8E8-F82F-7C16-5682-D19BE52937C1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h-u-s-k-</a:t>
            </a:r>
            <a:r>
              <a:rPr lang="en-US" sz="6000" b="1" dirty="0" err="1">
                <a:latin typeface="Consolas" panose="020B0609020204030204" pitchFamily="49" charset="0"/>
              </a:rPr>
              <a:t>i</a:t>
            </a:r>
            <a:r>
              <a:rPr lang="en-US" sz="6000" b="1" dirty="0">
                <a:latin typeface="Consolas" panose="020B0609020204030204" pitchFamily="49" charset="0"/>
              </a:rPr>
              <a:t>-e-s</a:t>
            </a:r>
          </a:p>
        </p:txBody>
      </p:sp>
    </p:spTree>
    <p:extLst>
      <p:ext uri="{BB962C8B-B14F-4D97-AF65-F5344CB8AC3E}">
        <p14:creationId xmlns:p14="http://schemas.microsoft.com/office/powerpoint/2010/main" val="8260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903FD-FD3C-382E-8A2F-393B1AC4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C90D0-FF19-82FB-1747-1A787DC4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7A932-33EC-F382-9545-8E3C337E7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87902-6E55-AEF5-EB32-E72C7DF00730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h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k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 err="1">
                <a:solidFill>
                  <a:srgbClr val="990033"/>
                </a:solidFill>
                <a:latin typeface="Consolas" panose="020B0609020204030204" pitchFamily="49" charset="0"/>
              </a:rPr>
              <a:t>i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4565FC-BF9E-48BD-3265-57BCD82A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6BF8D1D1-92F9-8EC4-C8C7-02217758B5A5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5" name="Equals 4">
              <a:extLst>
                <a:ext uri="{FF2B5EF4-FFF2-40B4-BE49-F238E27FC236}">
                  <a16:creationId xmlns:a16="http://schemas.microsoft.com/office/drawing/2014/main" id="{A5990C50-0B85-08B2-67E7-D85C8D4F3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Equals 14">
              <a:extLst>
                <a:ext uri="{FF2B5EF4-FFF2-40B4-BE49-F238E27FC236}">
                  <a16:creationId xmlns:a16="http://schemas.microsoft.com/office/drawing/2014/main" id="{351042D0-A9D6-3F44-68B2-27F3CF9D1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8E00A9DA-D051-B581-E780-898F981BE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6A3ACA1C-ECFB-DDDC-A68C-6125A6099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45C2062A-E241-E692-CB95-05CE832C6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62614364-ED19-0062-E9BA-C132BC37D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7822B498-3071-BB7B-B48D-51CCEF4C7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5D94B35C-61F0-0352-C5CE-DACCE6BC6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1F331F0-CBE7-3106-1E32-A5A37D23A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5DE1BAE7-C0FA-A531-1384-6834CBC58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50179BC1-FCBF-5206-8699-EAE0F204A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C1B21747-7760-F789-66F2-36D9446A8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8201E144-7DF2-326A-CA44-CAAC9E7A0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86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Follow-up on Wednesday…</a:t>
            </a:r>
          </a:p>
          <a:p>
            <a:r>
              <a:rPr lang="en-US" b="1" dirty="0">
                <a:solidFill>
                  <a:srgbClr val="7030A0"/>
                </a:solidFill>
              </a:rPr>
              <a:t>Nested for Loop Practice</a:t>
            </a:r>
          </a:p>
          <a:p>
            <a:r>
              <a:rPr lang="en-US" dirty="0"/>
              <a:t>Random, Math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254356" y="274088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79898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6820</TotalTime>
  <Words>1907</Words>
  <Application>Microsoft Office PowerPoint</Application>
  <PresentationFormat>Widescreen</PresentationFormat>
  <Paragraphs>322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Montserrat ExtraBold</vt:lpstr>
      <vt:lpstr>Montserrat SemiBold</vt:lpstr>
      <vt:lpstr>Calibri</vt:lpstr>
      <vt:lpstr>Montserrat</vt:lpstr>
      <vt:lpstr>Consolas</vt:lpstr>
      <vt:lpstr>Arial</vt:lpstr>
      <vt:lpstr>CSE 12X (adopted from CSE 373)</vt:lpstr>
      <vt:lpstr>Nested loops,  Random, Math</vt:lpstr>
      <vt:lpstr>Agenda</vt:lpstr>
      <vt:lpstr>Announcements, Reminders</vt:lpstr>
      <vt:lpstr>Agenda</vt:lpstr>
      <vt:lpstr>Wed PCM Review: for loops!</vt:lpstr>
      <vt:lpstr>Wed PCM Review: String Traversals</vt:lpstr>
      <vt:lpstr>Go Huskies?</vt:lpstr>
      <vt:lpstr>The Fencepost Pattern</vt:lpstr>
      <vt:lpstr>Agenda</vt:lpstr>
      <vt:lpstr>PCM: Nested for loops</vt:lpstr>
      <vt:lpstr>PCM: Nested for loops, “outer loop”</vt:lpstr>
      <vt:lpstr>PCM: Nested for loops, “inner loop”</vt:lpstr>
      <vt:lpstr>Think Pair Share: nested triangle (Think)</vt:lpstr>
      <vt:lpstr>Think Pair Share: nested triangle (Pair)</vt:lpstr>
      <vt:lpstr>Think Pair Share: nested triangle 2 (Think)</vt:lpstr>
      <vt:lpstr>Think Pair Share: nested triangle 2 (Pair)</vt:lpstr>
      <vt:lpstr>New: Scope</vt:lpstr>
      <vt:lpstr>Agenda</vt:lpstr>
      <vt:lpstr>Pseudo-randomness</vt:lpstr>
      <vt:lpstr>Aside: why randomness?</vt:lpstr>
      <vt:lpstr>PCM Review: Random</vt:lpstr>
      <vt:lpstr>Think Pair Share: cards (Think)</vt:lpstr>
      <vt:lpstr>Think Pair Share: cards (Pair)</vt:lpstr>
      <vt:lpstr>PCM Review: Math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306</cp:revision>
  <dcterms:modified xsi:type="dcterms:W3CDTF">2025-04-18T21:26:19Z</dcterms:modified>
</cp:coreProperties>
</file>