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56" r:id="rId3"/>
    <p:sldId id="392" r:id="rId4"/>
    <p:sldId id="393" r:id="rId5"/>
    <p:sldId id="414" r:id="rId6"/>
    <p:sldId id="397" r:id="rId7"/>
    <p:sldId id="398" r:id="rId8"/>
    <p:sldId id="413" r:id="rId9"/>
    <p:sldId id="403" r:id="rId10"/>
    <p:sldId id="406" r:id="rId11"/>
    <p:sldId id="412" r:id="rId12"/>
    <p:sldId id="407" r:id="rId13"/>
    <p:sldId id="408" r:id="rId14"/>
    <p:sldId id="409" r:id="rId15"/>
    <p:sldId id="399" r:id="rId16"/>
    <p:sldId id="400" r:id="rId17"/>
    <p:sldId id="405" r:id="rId18"/>
    <p:sldId id="410" r:id="rId19"/>
    <p:sldId id="411" r:id="rId20"/>
  </p:sldIdLst>
  <p:sldSz cx="12192000" cy="6858000"/>
  <p:notesSz cx="6858000" cy="9144000"/>
  <p:embeddedFontLst>
    <p:embeddedFont>
      <p:font typeface="Cascadia Code Light" panose="020B0609020000020004" pitchFamily="49" charset="0"/>
      <p:regular r:id="rId23"/>
      <p:italic r:id="rId24"/>
    </p:embeddedFon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ExtraBold" panose="00000900000000000000" pitchFamily="2" charset="0"/>
      <p:bold r:id="rId33"/>
      <p:italic r:id="rId34"/>
      <p:boldItalic r:id="rId35"/>
    </p:embeddedFont>
    <p:embeddedFont>
      <p:font typeface="Montserrat SemiBold" panose="000007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8dWrwCSJhu53tQRppDdHoobhiM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7781A1-A2C5-42D0-06E9-8AED046F1B1D}" name="Hannah Swoffer" initials="HS" userId="2d1b4be5bb37386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57E"/>
    <a:srgbClr val="C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A0D71-42BA-4008-B092-3453B59E6545}" v="511" dt="2025-04-16T20:00:21.612"/>
    <p1510:client id="{BBAFB2FB-30C8-4C37-90FB-6471F75DC4C7}" v="6" dt="2025-04-16T22:00:21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75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6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4/16/2025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52793" y="434040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227293" y="562476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DDA7F-1C5E-C54A-0CE5-C0941C04D9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954" y="5596477"/>
            <a:ext cx="1167020" cy="1167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B41F9C52-9595-7063-5F17-0D0F6167E853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Thi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B76CE4EC-4372-E582-9ACB-BBC5E5823C9E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D1C66-5CB1-9840-1F43-B39004AAD4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0702" y="208718"/>
            <a:ext cx="742475" cy="742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ti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1F7C18B4-4AA8-2287-2ED4-9209823181AA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734EC-C34E-5542-F278-3862F2D8F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63368" y="219946"/>
            <a:ext cx="730267" cy="7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2025</a:t>
            </a:r>
            <a:endParaRPr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18;p29">
            <a:extLst>
              <a:ext uri="{FF2B5EF4-FFF2-40B4-BE49-F238E27FC236}">
                <a16:creationId xmlns:a16="http://schemas.microsoft.com/office/drawing/2014/main" id="{3464CA4F-B2BA-4EB6-D97A-7A3537AE46CD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04: for Loops</a:t>
            </a:r>
            <a:endParaRPr lang="en-US" sz="900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5a9ukvYcySOr4Gn2Gpl7P1?si=NKfpd4f3QJSswA7Znz4zd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36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 Loops</a:t>
            </a:r>
            <a:endParaRPr sz="360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b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Have you heard of corgi yoga?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165459" y="3770034"/>
            <a:ext cx="45398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>
              <a:buClr>
                <a:srgbClr val="404040"/>
              </a:buClr>
              <a:buSzPts val="2200"/>
            </a:pPr>
            <a:r>
              <a:rPr lang="en-US"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🌸</a:t>
            </a:r>
            <a:r>
              <a:rPr lang="fr-FR" sz="20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CSE 121 25sp Lecture Tunes 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🌸</a:t>
            </a:r>
            <a:endParaRPr lang="fr-FR" sz="200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04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3D18A3FE-931C-4AC6-9C72-362C4C416FF4}"/>
              </a:ext>
            </a:extLst>
          </p:cNvPr>
          <p:cNvSpPr txBox="1"/>
          <p:nvPr/>
        </p:nvSpPr>
        <p:spPr>
          <a:xfrm>
            <a:off x="7054587" y="4286031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" name="Google Shape;97;p1">
            <a:extLst>
              <a:ext uri="{FF2B5EF4-FFF2-40B4-BE49-F238E27FC236}">
                <a16:creationId xmlns:a16="http://schemas.microsoft.com/office/drawing/2014/main" id="{8430AE7F-634F-482C-B5CF-5C4983D90889}"/>
              </a:ext>
            </a:extLst>
          </p:cNvPr>
          <p:cNvSpPr txBox="1"/>
          <p:nvPr/>
        </p:nvSpPr>
        <p:spPr>
          <a:xfrm>
            <a:off x="7054587" y="4546643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1C02A6C7-72B1-4560-8E17-DEA6B556F8FB}"/>
              </a:ext>
            </a:extLst>
          </p:cNvPr>
          <p:cNvSpPr txBox="1"/>
          <p:nvPr/>
        </p:nvSpPr>
        <p:spPr>
          <a:xfrm>
            <a:off x="8207486" y="4286031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120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sz="12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5799552-12A7-4BAF-9284-8C9BFF1066C2}"/>
              </a:ext>
            </a:extLst>
          </p:cNvPr>
          <p:cNvSpPr txBox="1"/>
          <p:nvPr/>
        </p:nvSpPr>
        <p:spPr>
          <a:xfrm>
            <a:off x="8238308" y="4546643"/>
            <a:ext cx="3494363" cy="178895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Chlo</a:t>
            </a:r>
            <a:r>
              <a:rPr lang="en-US" sz="1050" i="0">
                <a:solidFill>
                  <a:srgbClr val="202122"/>
                </a:solidFill>
                <a:effectLst/>
                <a:latin typeface="Montserrat" panose="00000500000000000000" pitchFamily="2" charset="0"/>
              </a:rPr>
              <a:t>ë</a:t>
            </a:r>
            <a:endParaRPr lang="en-US" sz="105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Ailsa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Johnathan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Christian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err="1">
                <a:latin typeface="Montserrat" panose="00000500000000000000" pitchFamily="2" charset="0"/>
              </a:rPr>
              <a:t>Me</a:t>
            </a: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rav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Judy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err="1">
                <a:latin typeface="Montserrat" panose="00000500000000000000" pitchFamily="2" charset="0"/>
              </a:rPr>
              <a:t>Janvi</a:t>
            </a: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Hibbah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Julia</a:t>
            </a:r>
            <a:br>
              <a:rPr lang="en-US" sz="1050">
                <a:latin typeface="Montserrat" panose="00000500000000000000" pitchFamily="2" charset="0"/>
              </a:rPr>
            </a:br>
            <a:r>
              <a:rPr lang="en-US" sz="1050" err="1">
                <a:latin typeface="Montserrat" panose="00000500000000000000" pitchFamily="2" charset="0"/>
              </a:rPr>
              <a:t>Sahej</a:t>
            </a: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Ruslana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Hanna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Maitreyi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Ayesha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Sushma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Kelsey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Shayna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Hannah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Zach</a:t>
            </a:r>
          </a:p>
        </p:txBody>
      </p:sp>
      <p:pic>
        <p:nvPicPr>
          <p:cNvPr id="11" name="Picture 10" descr="A group of orange and black corgis at corgi yoga">
            <a:extLst>
              <a:ext uri="{FF2B5EF4-FFF2-40B4-BE49-F238E27FC236}">
                <a16:creationId xmlns:a16="http://schemas.microsoft.com/office/drawing/2014/main" id="{EABC7DAA-D83E-7A8A-0744-2AEDC477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95" y="1757973"/>
            <a:ext cx="2045011" cy="2726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D3B8-93AD-C9AB-90AC-6C8A811C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C69F-90E4-E09E-E501-DB717FA47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1"/>
            <a:ext cx="10515600" cy="1283918"/>
          </a:xfrm>
        </p:spPr>
        <p:txBody>
          <a:bodyPr/>
          <a:lstStyle/>
          <a:p>
            <a:pPr marL="114300" indent="0">
              <a:buNone/>
            </a:pPr>
            <a:r>
              <a:rPr lang="en-US"/>
              <a:t>For loops are our first </a:t>
            </a:r>
            <a:r>
              <a:rPr lang="en-US" b="1"/>
              <a:t>control structure</a:t>
            </a:r>
            <a:r>
              <a:rPr lang="en-US"/>
              <a:t>: a syntax </a:t>
            </a:r>
            <a:r>
              <a:rPr lang="en-US" i="1"/>
              <a:t>structure</a:t>
            </a:r>
            <a:r>
              <a:rPr lang="en-US"/>
              <a:t> that </a:t>
            </a:r>
            <a:r>
              <a:rPr lang="en-US" i="1"/>
              <a:t>controls</a:t>
            </a:r>
            <a:r>
              <a:rPr lang="en-US"/>
              <a:t> the execution of other statements.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29307-9E61-A838-FDC8-8DABE30061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2" descr="Text showing the syntax for a for-loop. The first line of the for-loop contains text that says &quot;for (initialization; test; update) {&quot;. The next line is indented by one tab and says &quot;body (statements to be repeated)&quot;. The third and last line just contains the closing curly brace &quot;{&quot;.">
            <a:extLst>
              <a:ext uri="{FF2B5EF4-FFF2-40B4-BE49-F238E27FC236}">
                <a16:creationId xmlns:a16="http://schemas.microsoft.com/office/drawing/2014/main" id="{D76418A1-DE2A-071E-38F0-0BA0769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32" y="3098110"/>
            <a:ext cx="8210135" cy="27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A6322CF-880D-2DF9-96BA-C8B41F28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98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48F043-8259-0EDF-E487-CCA627F00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D6D-5AD2-78AA-9B9C-F64B21D4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🐞 Debugging – Live!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E4D07-C859-3F1E-327C-A8B8B4C9C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C0 &amp; P0, we asked you to do some debugging.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is arguably the </a:t>
            </a:r>
            <a:r>
              <a:rPr kumimoji="0" lang="en-US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most important</a:t>
            </a:r>
            <a:r>
              <a:rPr kumimoji="0" lang="en-US" altLang="en-US" sz="28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skill when programming – especially because programming is a social activity!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 u="non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800" b="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Let’s do some live debugging :)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F6A5-2C4B-DAB2-9303-8D087B05E6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36EC-CE14-188D-8652-3F58962F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9507-A100-51EF-2656-7EFFDFFB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 (example)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E774-08A0-F813-DCE8-7CA9BD2A9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CED2D9-B92F-2FC5-5CC7-5214E9FA0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474893"/>
            <a:ext cx="11582399" cy="190821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320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>
                <a:solidFill>
                  <a:srgbClr val="001080"/>
                </a:solidFill>
                <a:latin typeface="Consolas" panose="020B0609020204030204" pitchFamily="49" charset="0"/>
              </a:rPr>
              <a:t>counter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; counter &lt;= </a:t>
            </a:r>
            <a:r>
              <a:rPr lang="en-US" sz="320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; counter++) {</a:t>
            </a: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System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err="1">
                <a:solidFill>
                  <a:srgbClr val="001080"/>
                </a:solidFill>
                <a:latin typeface="Consolas" panose="020B0609020204030204" pitchFamily="49" charset="0"/>
              </a:rPr>
              <a:t>out</a:t>
            </a:r>
            <a:r>
              <a:rPr lang="en-US" sz="32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err="1">
                <a:solidFill>
                  <a:srgbClr val="795E26"/>
                </a:solidFill>
                <a:latin typeface="Consolas" panose="020B0609020204030204" pitchFamily="49" charset="0"/>
              </a:rPr>
              <a:t>println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>
                <a:solidFill>
                  <a:srgbClr val="A31515"/>
                </a:solidFill>
                <a:latin typeface="Consolas" panose="020B0609020204030204" pitchFamily="49" charset="0"/>
              </a:rPr>
              <a:t>"I love CSE 121!"</a:t>
            </a: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114300" indent="0">
              <a:buNone/>
            </a:pPr>
            <a:r>
              <a:rPr lang="en-US" sz="32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EF9324-E596-E16A-E04B-F60A3DA6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3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4E480-4C4E-1C2B-2C71-47DE15C1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FF13-278E-6965-EDA2-BD704AC0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for loops (a helpful flowchart)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0CF21-86F7-F825-5CB7-EC02B9A183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Flow chart of for loop control flow. Starting point's text says &quot;Perform the initialization once at the beginning.&quot; Gray rectangle background with a blue &quot;1&quot; on the top right corner. This box points to another box with test that says &quot;Is the test true?&quot; with a red &quot;2&quot; at the top right corner. On the right side of the box is an arrow indicating &quot;YES&quot; to the question. This arrow points to a box that says &quot;Execute the statements inside the for loop body.&quot; with a dark green three at the top right corner. This box points to another box that says &quot;Perform the update.&quot; with an orange &quot;4&quot; at the top right of the box. This box points back to the box with the red &quot;2&quot; in the corner. On the left side of that box is an arrow that indicating &quot;NO&quot; to the question. This arrow points to a box that says &quot;Execute the statements that are immediately after the for loop body.&quot; with a green &quot;5&quot; at the top right of the box.">
            <a:extLst>
              <a:ext uri="{FF2B5EF4-FFF2-40B4-BE49-F238E27FC236}">
                <a16:creationId xmlns:a16="http://schemas.microsoft.com/office/drawing/2014/main" id="{F2FD606D-B0C3-974C-1621-7E11DDAF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25" y="1392427"/>
            <a:ext cx="6968549" cy="50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710F69-D8C7-5869-6A34-68108ABE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306C-402C-5208-7F5D-34F5D91D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Thinking about for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683C5-9F15-5ADD-6056-CEC3BEED2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19F2F-836B-3610-BEB4-BC0D4892E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5153" y="1645372"/>
            <a:ext cx="8686800" cy="146963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240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>
                <a:solidFill>
                  <a:srgbClr val="001080"/>
                </a:solidFill>
                <a:latin typeface="Consolas" panose="020B0609020204030204" pitchFamily="49" charset="0"/>
              </a:rPr>
              <a:t>counter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; counter &lt;= </a:t>
            </a:r>
            <a:r>
              <a:rPr lang="en-US" sz="240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; counter++) {</a:t>
            </a:r>
          </a:p>
          <a:p>
            <a:pPr marL="114300" indent="0">
              <a:buNone/>
            </a:pP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2400" err="1">
                <a:solidFill>
                  <a:srgbClr val="001080"/>
                </a:solidFill>
                <a:latin typeface="Consolas" panose="020B0609020204030204" pitchFamily="49" charset="0"/>
              </a:rPr>
              <a:t>System</a:t>
            </a:r>
            <a:r>
              <a:rPr lang="en-US" sz="24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err="1">
                <a:solidFill>
                  <a:srgbClr val="001080"/>
                </a:solidFill>
                <a:latin typeface="Consolas" panose="020B0609020204030204" pitchFamily="49" charset="0"/>
              </a:rPr>
              <a:t>out</a:t>
            </a:r>
            <a:r>
              <a:rPr lang="en-US" sz="240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2400" err="1">
                <a:solidFill>
                  <a:srgbClr val="795E26"/>
                </a:solidFill>
                <a:latin typeface="Consolas" panose="020B0609020204030204" pitchFamily="49" charset="0"/>
              </a:rPr>
              <a:t>println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>
                <a:solidFill>
                  <a:srgbClr val="A31515"/>
                </a:solidFill>
                <a:latin typeface="Consolas" panose="020B0609020204030204" pitchFamily="49" charset="0"/>
              </a:rPr>
              <a:t>"I love CSE 121!"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114300" indent="0">
              <a:buNone/>
            </a:pP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211480-648F-793F-2661-2869F9AC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649" y="739336"/>
            <a:ext cx="1752599" cy="50680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400">
                <a:solidFill>
                  <a:schemeClr val="tx1"/>
                </a:solidFill>
                <a:latin typeface="Consolas" panose="020B0609020204030204" pitchFamily="49" charset="0"/>
              </a:rPr>
              <a:t>counter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5A9C4-FC4F-9C43-6231-32E3032DA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1635" y="3284538"/>
            <a:ext cx="6113929" cy="266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11A381-54E8-1CEF-CA90-4AF3BD51C081}"/>
              </a:ext>
            </a:extLst>
          </p:cNvPr>
          <p:cNvSpPr/>
          <p:nvPr/>
        </p:nvSpPr>
        <p:spPr>
          <a:xfrm>
            <a:off x="2299448" y="1268649"/>
            <a:ext cx="502023" cy="506805"/>
          </a:xfrm>
          <a:prstGeom prst="ellipse">
            <a:avLst/>
          </a:prstGeom>
          <a:solidFill>
            <a:srgbClr val="3652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F2ACF5-0129-A8CD-74E6-03CC215E1BE5}"/>
              </a:ext>
            </a:extLst>
          </p:cNvPr>
          <p:cNvSpPr/>
          <p:nvPr/>
        </p:nvSpPr>
        <p:spPr>
          <a:xfrm>
            <a:off x="5096437" y="1287102"/>
            <a:ext cx="502023" cy="506806"/>
          </a:xfrm>
          <a:prstGeom prst="ellipse">
            <a:avLst/>
          </a:prstGeom>
          <a:solidFill>
            <a:srgbClr val="C61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  <a:endParaRPr lang="en-US" sz="11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4702D2-CCB8-B18F-9A7C-118372251BD5}"/>
              </a:ext>
            </a:extLst>
          </p:cNvPr>
          <p:cNvSpPr/>
          <p:nvPr/>
        </p:nvSpPr>
        <p:spPr>
          <a:xfrm>
            <a:off x="479612" y="2149444"/>
            <a:ext cx="502023" cy="506805"/>
          </a:xfrm>
          <a:prstGeom prst="ellipse">
            <a:avLst/>
          </a:prstGeom>
          <a:solidFill>
            <a:srgbClr val="146A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F52FF-A812-78DB-63B3-D7D1BB5EE9BC}"/>
              </a:ext>
            </a:extLst>
          </p:cNvPr>
          <p:cNvSpPr txBox="1"/>
          <p:nvPr/>
        </p:nvSpPr>
        <p:spPr>
          <a:xfrm>
            <a:off x="1044389" y="3307804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0F1E4-69D3-99C2-4FB7-6BCDEA6D84BB}"/>
              </a:ext>
            </a:extLst>
          </p:cNvPr>
          <p:cNvSpPr txBox="1"/>
          <p:nvPr/>
        </p:nvSpPr>
        <p:spPr>
          <a:xfrm>
            <a:off x="1044389" y="3612673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B58F5-4799-8263-BD10-BB59B9C09FB2}"/>
              </a:ext>
            </a:extLst>
          </p:cNvPr>
          <p:cNvSpPr txBox="1"/>
          <p:nvPr/>
        </p:nvSpPr>
        <p:spPr>
          <a:xfrm>
            <a:off x="1044389" y="3917542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3A6A3-C1AE-ABCA-E672-A4CA189E8E1B}"/>
              </a:ext>
            </a:extLst>
          </p:cNvPr>
          <p:cNvSpPr txBox="1"/>
          <p:nvPr/>
        </p:nvSpPr>
        <p:spPr>
          <a:xfrm>
            <a:off x="1044389" y="4213726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76E934-479C-6703-5037-4947567953B9}"/>
              </a:ext>
            </a:extLst>
          </p:cNvPr>
          <p:cNvSpPr txBox="1"/>
          <p:nvPr/>
        </p:nvSpPr>
        <p:spPr>
          <a:xfrm>
            <a:off x="1044389" y="4507699"/>
            <a:ext cx="351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Consolas" panose="020B0609020204030204" pitchFamily="49" charset="0"/>
              </a:rPr>
              <a:t>I love CSE 121!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0C744E-67DE-E6CE-745C-49A992C185AF}"/>
              </a:ext>
            </a:extLst>
          </p:cNvPr>
          <p:cNvSpPr/>
          <p:nvPr/>
        </p:nvSpPr>
        <p:spPr>
          <a:xfrm>
            <a:off x="7039152" y="1268649"/>
            <a:ext cx="502023" cy="506805"/>
          </a:xfrm>
          <a:prstGeom prst="ellipse">
            <a:avLst/>
          </a:prstGeom>
          <a:solidFill>
            <a:srgbClr val="BD5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613943-DCE8-566D-C226-51A5BF7FC8BD}"/>
              </a:ext>
            </a:extLst>
          </p:cNvPr>
          <p:cNvSpPr/>
          <p:nvPr/>
        </p:nvSpPr>
        <p:spPr>
          <a:xfrm>
            <a:off x="81803" y="3112272"/>
            <a:ext cx="502023" cy="506805"/>
          </a:xfrm>
          <a:prstGeom prst="ellipse">
            <a:avLst/>
          </a:prstGeom>
          <a:solidFill>
            <a:srgbClr val="02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5B7D10-ACE6-A455-AB73-69646C57F5BA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B42B47-3C44-36F9-0502-EE3C32183B38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182AE4-330F-94C1-C68B-0F6965A251A8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EB3AF8-0770-843D-35F0-B16AA254F51E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4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A00D7-2FC2-C8CF-A143-FDAB45D823F9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52F41D-0CED-7900-22F4-E9119DA41273}"/>
              </a:ext>
            </a:extLst>
          </p:cNvPr>
          <p:cNvSpPr/>
          <p:nvPr/>
        </p:nvSpPr>
        <p:spPr>
          <a:xfrm>
            <a:off x="9694928" y="1287102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</a:rPr>
              <a:t>6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" descr="Flow chart of for loop control flow. Starting point's text says &quot;Perform the initialization once at the beginning.&quot; Gray rectangle background with a blue &quot;1&quot; on the top right corner. This box points to another box with test that says &quot;Is the test true?&quot; with a red &quot;2&quot; at the top right corner. On the right side of the box is an arrow indicating &quot;YES&quot; to the question. This arrow points to a box that says &quot;Execute the statements inside the for loop body.&quot; with a dark green three at the top right corner. This box points to another box that says &quot;Perform the update.&quot; with an orange &quot;4&quot; at the top right of the box. This box points back to the box with the red &quot;2&quot; in the corner. On the left side of that box is an arrow that indicating &quot;NO&quot; to the question. This arrow points to a box that says &quot;Execute the statements that are immediately after the for loop body.&quot; with a green &quot;5&quot; at the top right of the box.">
            <a:extLst>
              <a:ext uri="{FF2B5EF4-FFF2-40B4-BE49-F238E27FC236}">
                <a16:creationId xmlns:a16="http://schemas.microsoft.com/office/drawing/2014/main" id="{F605DA97-8DB3-E7B7-6504-E9121CA9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07" y="2753011"/>
            <a:ext cx="4707699" cy="33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85EBC82-6FBC-B9F1-89A4-28BA3494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1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1E70-ACE9-A6DD-86FD-963954E2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E724-CD81-2F93-9279-640EE24C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39" y="-826815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squared loops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(Think)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19574D-436F-EF97-1A2B-1E22AE64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88469-CA7E-9251-E469-EA8F59FAE5C9}"/>
              </a:ext>
            </a:extLst>
          </p:cNvPr>
          <p:cNvSpPr txBox="1"/>
          <p:nvPr/>
        </p:nvSpPr>
        <p:spPr>
          <a:xfrm>
            <a:off x="555170" y="1361339"/>
            <a:ext cx="90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What output does the following code produce?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7524B-44AD-0FEE-965F-F8BC2FAD514F}"/>
              </a:ext>
            </a:extLst>
          </p:cNvPr>
          <p:cNvSpPr txBox="1"/>
          <p:nvPr/>
        </p:nvSpPr>
        <p:spPr>
          <a:xfrm>
            <a:off x="555170" y="2115134"/>
            <a:ext cx="96242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System.out.</a:t>
            </a:r>
            <a:r>
              <a:rPr lang="en-US" sz="2800" b="0" err="1">
                <a:solidFill>
                  <a:srgbClr val="6F42C1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println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>
                <a:solidFill>
                  <a:srgbClr val="032F62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800" b="0">
                <a:solidFill>
                  <a:srgbClr val="032F62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squared = "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C7F48-8F9C-DC72-CC79-89C5FF3D0E51}"/>
              </a:ext>
            </a:extLst>
          </p:cNvPr>
          <p:cNvSpPr txBox="1"/>
          <p:nvPr/>
        </p:nvSpPr>
        <p:spPr>
          <a:xfrm>
            <a:off x="555170" y="3429000"/>
            <a:ext cx="2437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889C-E0C1-DE54-2473-B8E348217B61}"/>
              </a:ext>
            </a:extLst>
          </p:cNvPr>
          <p:cNvSpPr txBox="1"/>
          <p:nvPr/>
        </p:nvSpPr>
        <p:spPr>
          <a:xfrm>
            <a:off x="3904693" y="3429000"/>
            <a:ext cx="23579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DC19C-66C0-60B7-3855-6387CA72C791}"/>
              </a:ext>
            </a:extLst>
          </p:cNvPr>
          <p:cNvSpPr txBox="1"/>
          <p:nvPr/>
        </p:nvSpPr>
        <p:spPr>
          <a:xfrm>
            <a:off x="6845490" y="3429000"/>
            <a:ext cx="2041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5FA2-700D-C88B-030B-42D768FB6204}"/>
              </a:ext>
            </a:extLst>
          </p:cNvPr>
          <p:cNvSpPr txBox="1"/>
          <p:nvPr/>
        </p:nvSpPr>
        <p:spPr>
          <a:xfrm>
            <a:off x="9470052" y="3429000"/>
            <a:ext cx="20417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7 squared = 49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479F600-925C-EBDB-156D-864C953F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42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48DA0-DE7D-33BF-0C55-A13AC495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9EDD-5C3D-30C8-FEB1-429008A1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29" y="-965044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squared loops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(Pair)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F1C9C-0156-C8D6-FC20-9C3A9060C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06D12-02BB-D451-23E1-1345031C93C5}"/>
              </a:ext>
            </a:extLst>
          </p:cNvPr>
          <p:cNvSpPr txBox="1"/>
          <p:nvPr/>
        </p:nvSpPr>
        <p:spPr>
          <a:xfrm>
            <a:off x="555170" y="1361339"/>
            <a:ext cx="902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What output does the following code produce?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DCED6-4598-57C4-6F8B-C0B534CE70F5}"/>
              </a:ext>
            </a:extLst>
          </p:cNvPr>
          <p:cNvSpPr txBox="1"/>
          <p:nvPr/>
        </p:nvSpPr>
        <p:spPr>
          <a:xfrm>
            <a:off x="555170" y="2115134"/>
            <a:ext cx="96242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&lt;=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005CC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System.out.</a:t>
            </a:r>
            <a:r>
              <a:rPr lang="en-US" sz="2800" b="0" err="1">
                <a:solidFill>
                  <a:srgbClr val="6F42C1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println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>
                <a:solidFill>
                  <a:srgbClr val="032F62"/>
                </a:solidFill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800" b="0">
                <a:solidFill>
                  <a:srgbClr val="032F62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squared = "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>
                <a:solidFill>
                  <a:srgbClr val="D73A4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b="0" err="1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800" b="0">
                <a:solidFill>
                  <a:srgbClr val="24292E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7CB81-DDCE-150E-F8E7-B3F9D0613B47}"/>
              </a:ext>
            </a:extLst>
          </p:cNvPr>
          <p:cNvSpPr txBox="1"/>
          <p:nvPr/>
        </p:nvSpPr>
        <p:spPr>
          <a:xfrm>
            <a:off x="555170" y="3429000"/>
            <a:ext cx="24374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22C2F-EB5C-AD7F-F895-D397CE6EF8C0}"/>
              </a:ext>
            </a:extLst>
          </p:cNvPr>
          <p:cNvSpPr txBox="1"/>
          <p:nvPr/>
        </p:nvSpPr>
        <p:spPr>
          <a:xfrm>
            <a:off x="3904693" y="3429000"/>
            <a:ext cx="23579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squared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endParaRPr lang="en-US" sz="18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68405-CB46-4854-1A4F-C5B5AEF721B2}"/>
              </a:ext>
            </a:extLst>
          </p:cNvPr>
          <p:cNvSpPr txBox="1"/>
          <p:nvPr/>
        </p:nvSpPr>
        <p:spPr>
          <a:xfrm>
            <a:off x="6845490" y="3429000"/>
            <a:ext cx="2041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367DB-D73B-51B2-AC78-E9271351618A}"/>
              </a:ext>
            </a:extLst>
          </p:cNvPr>
          <p:cNvSpPr txBox="1"/>
          <p:nvPr/>
        </p:nvSpPr>
        <p:spPr>
          <a:xfrm>
            <a:off x="9470052" y="3429000"/>
            <a:ext cx="20417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endParaRPr lang="en-US" sz="48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1 squared = 1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2 squared = 4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3 squared = 9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4 squared = 16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5 squared = 25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6 squared = 36</a:t>
            </a:r>
          </a:p>
          <a:p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7 squared = 49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C8DD10-98CC-FBF9-2CE0-99000565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81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E3CF-E207-1D93-FA07-C8FEE3A9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PCM Review: String Traversals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CADEE-FF9C-F0B0-AC67-1102C88A03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0D85AD-CA34-BCBA-F7CC-9DF28F5FE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706449"/>
            <a:ext cx="10515599" cy="2331920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buNone/>
            </a:pPr>
            <a:r>
              <a:rPr lang="en-US" sz="3200" i="1" dirty="0">
                <a:solidFill>
                  <a:srgbClr val="267F99"/>
                </a:solidFill>
                <a:latin typeface="Consolas" panose="020B0609020204030204" pitchFamily="49" charset="0"/>
              </a:rPr>
              <a:t>// For some String s</a:t>
            </a:r>
            <a:endParaRPr lang="en-US" sz="3200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114300" indent="0">
              <a:buNone/>
            </a:pP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for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 dirty="0">
                <a:solidFill>
                  <a:srgbClr val="267F99"/>
                </a:solidFill>
                <a:latin typeface="Consolas" panose="020B0609020204030204" pitchFamily="49" charset="0"/>
              </a:rPr>
              <a:t>int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s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3200" dirty="0" err="1">
                <a:solidFill>
                  <a:srgbClr val="795E26"/>
                </a:solidFill>
                <a:latin typeface="Consolas" panose="020B0609020204030204" pitchFamily="49" charset="0"/>
              </a:rPr>
              <a:t>length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++) {</a:t>
            </a:r>
          </a:p>
          <a:p>
            <a:pPr marL="11430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3200" dirty="0">
                <a:solidFill>
                  <a:srgbClr val="001080"/>
                </a:solidFill>
                <a:latin typeface="Consolas" panose="020B0609020204030204" pitchFamily="49" charset="0"/>
              </a:rPr>
              <a:t>// do something with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s.charAt</a:t>
            </a:r>
            <a:r>
              <a:rPr lang="en-US" sz="3200" dirty="0">
                <a:solidFill>
                  <a:srgbClr val="00108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i</a:t>
            </a:r>
            <a:r>
              <a:rPr lang="en-US" sz="3200" dirty="0">
                <a:solidFill>
                  <a:srgbClr val="001080"/>
                </a:solidFill>
                <a:latin typeface="Consolas" panose="020B0609020204030204" pitchFamily="49" charset="0"/>
              </a:rPr>
              <a:t>)</a:t>
            </a:r>
            <a:endParaRPr lang="en-US" sz="3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114300" indent="0">
              <a:buNone/>
            </a:pP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011FF-CCF4-F7E0-EB18-BF9A791C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58555F-0DFF-2FB8-DDCE-24F7A1855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045246"/>
              </p:ext>
            </p:extLst>
          </p:nvPr>
        </p:nvGraphicFramePr>
        <p:xfrm>
          <a:off x="3466879" y="4636304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6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B9AC-AFD2-F021-7978-11BEEB48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 Huskies?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AB515-0A27-6BF9-DC1B-DC80266FF0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B8E8-F82F-7C16-5682-D19BE52937C1}"/>
              </a:ext>
            </a:extLst>
          </p:cNvPr>
          <p:cNvSpPr txBox="1"/>
          <p:nvPr/>
        </p:nvSpPr>
        <p:spPr>
          <a:xfrm>
            <a:off x="2627810" y="3515687"/>
            <a:ext cx="693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Consolas" panose="020B0609020204030204" pitchFamily="49" charset="0"/>
              </a:rPr>
              <a:t>h-u-s-k-</a:t>
            </a:r>
            <a:r>
              <a:rPr lang="en-US" sz="6000" b="1" err="1">
                <a:latin typeface="Consolas" panose="020B0609020204030204" pitchFamily="49" charset="0"/>
              </a:rPr>
              <a:t>i</a:t>
            </a:r>
            <a:r>
              <a:rPr lang="en-US" sz="6000" b="1">
                <a:latin typeface="Consolas" panose="020B0609020204030204" pitchFamily="49" charset="0"/>
              </a:rPr>
              <a:t>-e-s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52D3-6114-F7F8-95C2-25D23744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90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03FD-FD3C-382E-8A2F-393B1AC4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90D0-FF19-82FB-1747-1A787DC4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Fencepost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7A932-33EC-F382-9545-8E3C337E79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7902-6E55-AEF5-EB32-E72C7DF00730}"/>
              </a:ext>
            </a:extLst>
          </p:cNvPr>
          <p:cNvSpPr txBox="1"/>
          <p:nvPr/>
        </p:nvSpPr>
        <p:spPr>
          <a:xfrm>
            <a:off x="2627810" y="3515687"/>
            <a:ext cx="693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h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u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s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k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err="1">
                <a:solidFill>
                  <a:srgbClr val="990033"/>
                </a:solidFill>
                <a:latin typeface="Consolas" panose="020B0609020204030204" pitchFamily="49" charset="0"/>
              </a:rPr>
              <a:t>i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e</a:t>
            </a:r>
            <a:r>
              <a:rPr lang="en-US" sz="6000" b="1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>
                <a:solidFill>
                  <a:srgbClr val="990033"/>
                </a:solidFill>
                <a:latin typeface="Consolas" panose="020B0609020204030204" pitchFamily="49" charset="0"/>
              </a:rPr>
              <a:t>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4565FC-BF9E-48BD-3265-57BCD82A7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72044"/>
            <a:ext cx="10515599" cy="117160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task where one piece is repeated </a:t>
            </a:r>
            <a:r>
              <a:rPr lang="en-US" sz="36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times, and another piece is repeated </a:t>
            </a:r>
            <a:r>
              <a:rPr lang="en-US" sz="36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n-1 </a:t>
            </a:r>
            <a:r>
              <a:rPr lang="en-U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and they alternate</a:t>
            </a:r>
          </a:p>
        </p:txBody>
      </p:sp>
      <p:grpSp>
        <p:nvGrpSpPr>
          <p:cNvPr id="20" name="Group 19" descr="A fencepost with 7 posts with 6 bars between them. The core idea is to highlight a task with n items (the posts), with n - 1 alternating items “between” them (the bars).">
            <a:extLst>
              <a:ext uri="{FF2B5EF4-FFF2-40B4-BE49-F238E27FC236}">
                <a16:creationId xmlns:a16="http://schemas.microsoft.com/office/drawing/2014/main" id="{6BF8D1D1-92F9-8EC4-C8C7-02217758B5A5}"/>
              </a:ext>
            </a:extLst>
          </p:cNvPr>
          <p:cNvGrpSpPr/>
          <p:nvPr/>
        </p:nvGrpSpPr>
        <p:grpSpPr>
          <a:xfrm>
            <a:off x="3442063" y="4735282"/>
            <a:ext cx="5384079" cy="1015667"/>
            <a:chOff x="3442063" y="4735282"/>
            <a:chExt cx="5384079" cy="1015667"/>
          </a:xfrm>
        </p:grpSpPr>
        <p:sp>
          <p:nvSpPr>
            <p:cNvPr id="5" name="Equals 4">
              <a:extLst>
                <a:ext uri="{FF2B5EF4-FFF2-40B4-BE49-F238E27FC236}">
                  <a16:creationId xmlns:a16="http://schemas.microsoft.com/office/drawing/2014/main" id="{A5990C50-0B85-08B2-67E7-D85C8D4F3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79473" y="4972060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Equals 14">
              <a:extLst>
                <a:ext uri="{FF2B5EF4-FFF2-40B4-BE49-F238E27FC236}">
                  <a16:creationId xmlns:a16="http://schemas.microsoft.com/office/drawing/2014/main" id="{351042D0-A9D6-3F44-68B2-27F3CF9D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630387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Equals 15">
              <a:extLst>
                <a:ext uri="{FF2B5EF4-FFF2-40B4-BE49-F238E27FC236}">
                  <a16:creationId xmlns:a16="http://schemas.microsoft.com/office/drawing/2014/main" id="{8E00A9DA-D051-B581-E780-898F981BE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8664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quals 16">
              <a:extLst>
                <a:ext uri="{FF2B5EF4-FFF2-40B4-BE49-F238E27FC236}">
                  <a16:creationId xmlns:a16="http://schemas.microsoft.com/office/drawing/2014/main" id="{6A3ACA1C-ECFB-DDDC-A68C-6125A6099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11831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quals 17">
              <a:extLst>
                <a:ext uri="{FF2B5EF4-FFF2-40B4-BE49-F238E27FC236}">
                  <a16:creationId xmlns:a16="http://schemas.microsoft.com/office/drawing/2014/main" id="{45C2062A-E241-E692-CB95-05CE832C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79922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Equals 18">
              <a:extLst>
                <a:ext uri="{FF2B5EF4-FFF2-40B4-BE49-F238E27FC236}">
                  <a16:creationId xmlns:a16="http://schemas.microsoft.com/office/drawing/2014/main" id="{62614364-ED19-0062-E9BA-C132BC37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54591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7822B498-3071-BB7B-B48D-51CCEF4C7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42063" y="4735286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5D94B35C-61F0-0352-C5CE-DACCE6BC6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54137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81F331F0-CBE7-3106-1E32-A5A37D23A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079274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5DE1BAE7-C0FA-A531-1384-6834CBC58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91349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50179BC1-FCBF-5206-8699-EAE0F204A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73094" y="4735284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1">
              <a:extLst>
                <a:ext uri="{FF2B5EF4-FFF2-40B4-BE49-F238E27FC236}">
                  <a16:creationId xmlns:a16="http://schemas.microsoft.com/office/drawing/2014/main" id="{C1B21747-7760-F789-66F2-36D9446A8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17825" y="4735283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8201E144-7DF2-326A-CA44-CAAC9E7A0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479976" y="4735282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BD3F8F9-6B0A-C7EA-E906-E95624F0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6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Announcements,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5108-D326-A3E1-1010-648875F9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71600"/>
            <a:ext cx="10631557" cy="4805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Feedback for C0 released yesterday!</a:t>
            </a:r>
          </a:p>
          <a:p>
            <a:pPr lvl="1"/>
            <a:r>
              <a:rPr lang="en-US" dirty="0"/>
              <a:t>Please view your feedback – </a:t>
            </a:r>
            <a:r>
              <a:rPr lang="en-US" u="sng" dirty="0"/>
              <a:t>crucial</a:t>
            </a:r>
            <a:r>
              <a:rPr lang="en-US" dirty="0"/>
              <a:t> part of learning process</a:t>
            </a:r>
          </a:p>
          <a:p>
            <a:pPr lvl="1"/>
            <a:r>
              <a:rPr lang="en-US" dirty="0"/>
              <a:t>For regrades (</a:t>
            </a:r>
            <a:r>
              <a:rPr lang="en-US" u="sng" dirty="0"/>
              <a:t>not</a:t>
            </a:r>
            <a:r>
              <a:rPr lang="en-US" dirty="0"/>
              <a:t> resubs), please make a private Ed post</a:t>
            </a:r>
          </a:p>
          <a:p>
            <a:r>
              <a:rPr lang="en-US" dirty="0"/>
              <a:t>Grade calculator</a:t>
            </a:r>
          </a:p>
          <a:p>
            <a:r>
              <a:rPr lang="en-US" dirty="0"/>
              <a:t>C1 releasing later today, due Tuesday, April 22</a:t>
            </a:r>
            <a:r>
              <a:rPr lang="en-US" baseline="30000" dirty="0"/>
              <a:t>nd</a:t>
            </a:r>
            <a:r>
              <a:rPr lang="en-US" dirty="0"/>
              <a:t>  </a:t>
            </a:r>
          </a:p>
          <a:p>
            <a:r>
              <a:rPr lang="en-US" dirty="0"/>
              <a:t>Quiz 0 is on Thursday, April 24</a:t>
            </a:r>
            <a:r>
              <a:rPr lang="en-US" baseline="30000" dirty="0"/>
              <a:t>th</a:t>
            </a:r>
            <a:r>
              <a:rPr lang="en-US" dirty="0"/>
              <a:t> (in your registered quiz section)</a:t>
            </a:r>
          </a:p>
          <a:p>
            <a:pPr lvl="1"/>
            <a:r>
              <a:rPr lang="en-US" dirty="0"/>
              <a:t>Can’t make it? Email Miya </a:t>
            </a:r>
            <a:r>
              <a:rPr lang="en-US" u="sng" dirty="0"/>
              <a:t>ASAP</a:t>
            </a:r>
            <a:endParaRPr lang="en-US" dirty="0"/>
          </a:p>
          <a:p>
            <a:r>
              <a:rPr lang="en-US" dirty="0"/>
              <a:t>Resubmission Cycle 0 (R0) opening tomorrow, due Thursday April 24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08CFAA-BF6A-BFD4-D117-A42DE0AC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4D66-220A-3B3E-67AC-98BDF8E9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Resubmissions (or “resubs”)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008B0-DBF1-EA00-24E8-BCE40537F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Each week, you may resubmit one Programming Assignment or Creative Project with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penalty</a:t>
            </a:r>
            <a:r>
              <a:rPr kumimoji="0" lang="en-US" altLang="en-US" sz="2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The grade of your resubmission will </a:t>
            </a:r>
            <a:r>
              <a:rPr kumimoji="0" lang="en-US" altLang="en-US" sz="280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completely replace</a:t>
            </a:r>
            <a:r>
              <a:rPr kumimoji="0" lang="en-US" altLang="en-US" sz="2800" i="0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your previous grade.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huge opportunity: you get to resubmit your work </a:t>
            </a:r>
            <a:r>
              <a:rPr lang="en-US" altLang="en-US" sz="2800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en-US" alt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grade it and give you feedback! Please take advantage of this :)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miss an assignment and/or only finish it late – use a resub!</a:t>
            </a:r>
            <a:endParaRPr lang="en-US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E0D14-7F8B-531E-424D-87D4FA7259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409ED4-4560-0634-5D4D-FDB1BCBF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1B4C6-C059-8D6B-EA21-61CB388E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CEBC-37F2-904C-A67D-89CDA13A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Resub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4E580-2962-7113-7FD1-87A2A3A29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logistics:</a:t>
            </a: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8 total resub cycles this quarter (and 8 assignments)</a:t>
            </a: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Assignments eligible to resubmit for 3 cycles </a:t>
            </a:r>
            <a:r>
              <a:rPr lang="en-US" altLang="en-US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feedback is out</a:t>
            </a: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resubmit: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ake and </a:t>
            </a:r>
            <a:r>
              <a:rPr lang="en-US" altLang="en-US" sz="2800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</a:t>
            </a:r>
            <a:r>
              <a:rPr lang="en-US" alt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changes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submission you want graded as “Final”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 a Google Form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a reflection, to confirm your resub</a:t>
            </a:r>
          </a:p>
          <a:p>
            <a:pPr marL="971550" lvl="1" indent="-5143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altLang="en-US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submit the form before the deadline for resub to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CAE82-E23D-55DC-A674-63C8C3D9C0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C7A6E6-AEEF-D7C4-91F6-7D16574F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8BAA6-CA7C-6150-7B4A-4871156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0102-3CEA-27D3-1EA6-3CC79E4B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701C6-0C0A-DA79-D8D9-C48537FCA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Variables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that stores a specific data type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Must declare and initialize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400" dirty="0">
                <a:solidFill>
                  <a:srgbClr val="7030A0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int</a:t>
            </a:r>
            <a:r>
              <a:rPr lang="en-US" altLang="en-US" sz="2400" dirty="0">
                <a:solidFill>
                  <a:schemeClr val="tx1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 version = </a:t>
            </a:r>
            <a:r>
              <a:rPr lang="en-US" altLang="en-US" sz="2400" dirty="0">
                <a:solidFill>
                  <a:schemeClr val="accent5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5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 of characters treated as one, yet can be indexed as individual parts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400" dirty="0">
                <a:solidFill>
                  <a:srgbClr val="7030A0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char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represents a single character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0052-42EB-F171-7996-7F4F4D79E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1396B6-BF7A-D5BC-7B7C-F3FD3E1F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654C9D-A828-BC15-5E5A-EB57F49B43EC}"/>
              </a:ext>
            </a:extLst>
          </p:cNvPr>
          <p:cNvSpPr/>
          <p:nvPr/>
        </p:nvSpPr>
        <p:spPr>
          <a:xfrm>
            <a:off x="10108102" y="1783287"/>
            <a:ext cx="596152" cy="581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E65BA-CE8B-D749-87B4-1A1CDE0C7EA9}"/>
              </a:ext>
            </a:extLst>
          </p:cNvPr>
          <p:cNvSpPr txBox="1"/>
          <p:nvPr/>
        </p:nvSpPr>
        <p:spPr>
          <a:xfrm>
            <a:off x="9824729" y="1371600"/>
            <a:ext cx="1162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1"/>
                </a:solidFill>
                <a:latin typeface="Cascadia Code Light" panose="020B0609020000020004" pitchFamily="49" charset="0"/>
                <a:ea typeface="Cascadia Code Light" panose="020B0609020000020004" pitchFamily="49" charset="0"/>
                <a:cs typeface="Cascadia Code Light" panose="020B0609020000020004" pitchFamily="49" charset="0"/>
              </a:rPr>
              <a:t>version</a:t>
            </a:r>
            <a:endParaRPr lang="en-US" sz="18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4BFE2AF-D82E-D0C7-B316-BC70A3D84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857362"/>
              </p:ext>
            </p:extLst>
          </p:nvPr>
        </p:nvGraphicFramePr>
        <p:xfrm>
          <a:off x="3466879" y="500073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3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A27E6-FCA4-9480-F657-D13C913E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A1C3-8F25-06D5-B208-F53B5941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39" y="-826815"/>
            <a:ext cx="10515601" cy="76263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gumball Variables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(Think)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788F2-6272-1E31-DB50-EB797FDAA5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0EA19E-CB22-E114-3956-7E03A524EFB1}"/>
              </a:ext>
            </a:extLst>
          </p:cNvPr>
          <p:cNvSpPr/>
          <p:nvPr/>
        </p:nvSpPr>
        <p:spPr>
          <a:xfrm>
            <a:off x="371475" y="1408133"/>
            <a:ext cx="11010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the String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"bubble gum"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statement would result in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"Gumball"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instead?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4CAFA3-E7FC-DCBF-37E5-7F8009292392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400505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3DEFE4-4236-180A-FDCB-71860F488F6D}"/>
              </a:ext>
            </a:extLst>
          </p:cNvPr>
          <p:cNvSpPr txBox="1"/>
          <p:nvPr/>
        </p:nvSpPr>
        <p:spPr>
          <a:xfrm>
            <a:off x="5915026" y="3212797"/>
            <a:ext cx="612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(7, 9)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("" +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s.charAt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(7)).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()    </a:t>
            </a:r>
            <a:b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   +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(8) + "ball";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5837AA-B2CF-7F11-3F7B-A758C809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4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F3846-770C-B7F0-8AA8-C99323061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732643-93EE-9397-0D13-146DCB9CB6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-867392"/>
            <a:ext cx="10515601" cy="7626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/>
              <a:t>gumball Variables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(Pair)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8C475-8408-C15F-0F2C-D813461D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244E3A-9337-2C56-7369-4E199B8669D0}"/>
              </a:ext>
            </a:extLst>
          </p:cNvPr>
          <p:cNvSpPr/>
          <p:nvPr/>
        </p:nvSpPr>
        <p:spPr>
          <a:xfrm>
            <a:off x="371475" y="1408133"/>
            <a:ext cx="11010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the String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"bubble gum"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statement would result in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containing </a:t>
            </a:r>
            <a:r>
              <a:rPr lang="en-US" sz="260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"Gumball"</a:t>
            </a: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instead?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0EF038-1295-7AC3-10F2-295630E77CE7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4005055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BF8B8C-9253-AF02-B2F5-68E74592BF37}"/>
              </a:ext>
            </a:extLst>
          </p:cNvPr>
          <p:cNvSpPr txBox="1"/>
          <p:nvPr/>
        </p:nvSpPr>
        <p:spPr>
          <a:xfrm>
            <a:off x="5915026" y="3212797"/>
            <a:ext cx="612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(7, 9)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("" +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s.charAt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(7)).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() + "ball";</a:t>
            </a:r>
          </a:p>
          <a:p>
            <a:pPr marL="342900" indent="-342900">
              <a:spcAft>
                <a:spcPts val="1200"/>
              </a:spcAft>
              <a:buClr>
                <a:srgbClr val="7030A0"/>
              </a:buClr>
              <a:buFont typeface="+mj-lt"/>
              <a:buAutoNum type="alphaUcPeriod"/>
            </a:pP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s =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()    </a:t>
            </a:r>
            <a:b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   + </a:t>
            </a:r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(8) + "ball";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905F4F-14BB-4057-6BEF-4FB07BD39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0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B97A-EBBC-90D0-61E8-AB031BCCF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5267-46CE-D2A5-DA93-03FEE498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Chaining methods in expressions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D5133-8D0E-83E6-5B00-E7BEFC9618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0BC6-EC32-F015-8A4B-0FFF6AFD429C}"/>
              </a:ext>
            </a:extLst>
          </p:cNvPr>
          <p:cNvSpPr txBox="1"/>
          <p:nvPr/>
        </p:nvSpPr>
        <p:spPr>
          <a:xfrm>
            <a:off x="838195" y="2946310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(7, 8).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()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46D31-7135-CC2B-92E4-17CDCD57738F}"/>
              </a:ext>
            </a:extLst>
          </p:cNvPr>
          <p:cNvSpPr txBox="1"/>
          <p:nvPr/>
        </p:nvSpPr>
        <p:spPr>
          <a:xfrm>
            <a:off x="838192" y="3732654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"g".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toUpperCase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()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C5C022-3B66-EBBA-54F1-A64B5C827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15518"/>
              </p:ext>
            </p:extLst>
          </p:nvPr>
        </p:nvGraphicFramePr>
        <p:xfrm>
          <a:off x="3369225" y="1543879"/>
          <a:ext cx="5453550" cy="100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355">
                  <a:extLst>
                    <a:ext uri="{9D8B030D-6E8A-4147-A177-3AD203B41FA5}">
                      <a16:colId xmlns:a16="http://schemas.microsoft.com/office/drawing/2014/main" val="3874129439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9037766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073113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208589544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47393315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043576983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731264172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2397371736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143654077"/>
                    </a:ext>
                  </a:extLst>
                </a:gridCol>
                <a:gridCol w="545355">
                  <a:extLst>
                    <a:ext uri="{9D8B030D-6E8A-4147-A177-3AD203B41FA5}">
                      <a16:colId xmlns:a16="http://schemas.microsoft.com/office/drawing/2014/main" val="3808435129"/>
                    </a:ext>
                  </a:extLst>
                </a:gridCol>
              </a:tblGrid>
              <a:tr h="5449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onsolas" panose="020B0609020204030204" pitchFamily="49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276"/>
                  </a:ext>
                </a:extLst>
              </a:tr>
              <a:tr h="42168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990033"/>
                          </a:solidFill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510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1579783-B876-416D-086C-BB9376D61C72}"/>
              </a:ext>
            </a:extLst>
          </p:cNvPr>
          <p:cNvSpPr txBox="1"/>
          <p:nvPr/>
        </p:nvSpPr>
        <p:spPr>
          <a:xfrm>
            <a:off x="838192" y="4482937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              "G" + </a:t>
            </a:r>
            <a:r>
              <a:rPr lang="en-US" sz="2400" err="1">
                <a:latin typeface="Consolas" panose="020B0609020204030204" pitchFamily="49" charset="0"/>
                <a:cs typeface="Calibri" panose="020F0502020204030204" pitchFamily="34" charset="0"/>
              </a:rPr>
              <a:t>s.substring</a:t>
            </a:r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(8) + "ball"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B9621-CC38-1E35-891D-5C5F045C5502}"/>
              </a:ext>
            </a:extLst>
          </p:cNvPr>
          <p:cNvSpPr txBox="1"/>
          <p:nvPr/>
        </p:nvSpPr>
        <p:spPr>
          <a:xfrm>
            <a:off x="838192" y="5233220"/>
            <a:ext cx="10349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alibri" panose="020F0502020204030204" pitchFamily="34" charset="0"/>
              </a:rPr>
              <a:t>                            "G" +      "um"      + "ball"</a:t>
            </a:r>
            <a:endParaRPr lang="en-US" sz="24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787A8F-BE6E-265A-F568-6B534849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096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4D9CF-29D2-C6CD-0E86-E45500642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703E-B315-3008-0579-75A9947B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Gumball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2D860-FF39-2A4C-07AC-FD45EEC9C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 descr="Miya's corgi, Gumball, lying down belly-up on a soft-looking rug">
            <a:extLst>
              <a:ext uri="{FF2B5EF4-FFF2-40B4-BE49-F238E27FC236}">
                <a16:creationId xmlns:a16="http://schemas.microsoft.com/office/drawing/2014/main" id="{2E41297B-CA7E-CB56-16C8-DD9D39B0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4" y="4210596"/>
            <a:ext cx="3827929" cy="193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iya's corgi, Gumball, looking a little tired/grumpy">
            <a:extLst>
              <a:ext uri="{FF2B5EF4-FFF2-40B4-BE49-F238E27FC236}">
                <a16:creationId xmlns:a16="http://schemas.microsoft.com/office/drawing/2014/main" id="{7B2C12BD-8DC3-D6E4-C126-C37889EC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5" y="1339649"/>
            <a:ext cx="3827929" cy="28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ya's gorgeous corgi, Gumball, with a rainbow scarf on a tennis court; his tongue is sticking out and he's smiling!">
            <a:extLst>
              <a:ext uri="{FF2B5EF4-FFF2-40B4-BE49-F238E27FC236}">
                <a16:creationId xmlns:a16="http://schemas.microsoft.com/office/drawing/2014/main" id="{25CFB01E-B7AF-5AB4-43DB-AEBE028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4" y="1339650"/>
            <a:ext cx="3602141" cy="48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iya's corgi, Gumball, smiling with a Pumpkin scarf">
            <a:extLst>
              <a:ext uri="{FF2B5EF4-FFF2-40B4-BE49-F238E27FC236}">
                <a16:creationId xmlns:a16="http://schemas.microsoft.com/office/drawing/2014/main" id="{98D8549D-3C87-0AF5-2FF0-87C368E6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82" y="1339649"/>
            <a:ext cx="3602141" cy="48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34699"/>
      </p:ext>
    </p:extLst>
  </p:cSld>
  <p:clrMapOvr>
    <a:masterClrMapping/>
  </p:clrMapOvr>
</p:sld>
</file>

<file path=ppt/theme/theme1.xml><?xml version="1.0" encoding="utf-8"?>
<a:theme xmlns:a="http://schemas.openxmlformats.org/drawingml/2006/main" name="CSE 12X (adopted from CSE 373)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1330</Words>
  <Application>Microsoft Office PowerPoint</Application>
  <PresentationFormat>Widescreen</PresentationFormat>
  <Paragraphs>309</Paragraphs>
  <Slides>19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Montserrat</vt:lpstr>
      <vt:lpstr>Consolas</vt:lpstr>
      <vt:lpstr>Cascadia Code Light</vt:lpstr>
      <vt:lpstr>Montserrat ExtraBold</vt:lpstr>
      <vt:lpstr>Montserrat SemiBold</vt:lpstr>
      <vt:lpstr>Arial</vt:lpstr>
      <vt:lpstr>CSE 12X (adopted from CSE 373)</vt:lpstr>
      <vt:lpstr>for Loops</vt:lpstr>
      <vt:lpstr>Announcements, Reminders</vt:lpstr>
      <vt:lpstr>Reminder: Resubmissions (or “resubs”)</vt:lpstr>
      <vt:lpstr>Resub Logistics</vt:lpstr>
      <vt:lpstr>Last Time…</vt:lpstr>
      <vt:lpstr>Think Pair Share: gumball Variables (Think)</vt:lpstr>
      <vt:lpstr>Think Pair Share: gumball Variables (Pair)</vt:lpstr>
      <vt:lpstr>Chaining methods in expressions</vt:lpstr>
      <vt:lpstr>Aside: Gumball</vt:lpstr>
      <vt:lpstr>PCM Review: for loops!</vt:lpstr>
      <vt:lpstr>🐞 Debugging – Live!</vt:lpstr>
      <vt:lpstr>PCM Review: for loops (example)</vt:lpstr>
      <vt:lpstr>PCM Review: for loops (a helpful flowchart)</vt:lpstr>
      <vt:lpstr>Thinking about for loops</vt:lpstr>
      <vt:lpstr>Think Pair Share: squared loops (Think)</vt:lpstr>
      <vt:lpstr>Think Pair Share: squared loops (Pair)</vt:lpstr>
      <vt:lpstr>PCM Review: String Traversals</vt:lpstr>
      <vt:lpstr>Go Huskies?</vt:lpstr>
      <vt:lpstr>The Fencepost Pattern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Hannah Swoffer</dc:creator>
  <cp:lastModifiedBy>Hannah Swoffer</cp:lastModifiedBy>
  <cp:revision>2</cp:revision>
  <dcterms:modified xsi:type="dcterms:W3CDTF">2025-04-16T22:00:21Z</dcterms:modified>
</cp:coreProperties>
</file>