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handoutMasterIdLst>
    <p:handoutMasterId r:id="rId25"/>
  </p:handoutMasterIdLst>
  <p:sldIdLst>
    <p:sldId id="256" r:id="rId2"/>
    <p:sldId id="386" r:id="rId3"/>
    <p:sldId id="356" r:id="rId4"/>
    <p:sldId id="392" r:id="rId5"/>
    <p:sldId id="374" r:id="rId6"/>
    <p:sldId id="387" r:id="rId7"/>
    <p:sldId id="375" r:id="rId8"/>
    <p:sldId id="393" r:id="rId9"/>
    <p:sldId id="397" r:id="rId10"/>
    <p:sldId id="396" r:id="rId11"/>
    <p:sldId id="376" r:id="rId12"/>
    <p:sldId id="377" r:id="rId13"/>
    <p:sldId id="390" r:id="rId14"/>
    <p:sldId id="391" r:id="rId15"/>
    <p:sldId id="355" r:id="rId16"/>
    <p:sldId id="353" r:id="rId17"/>
    <p:sldId id="394" r:id="rId18"/>
    <p:sldId id="395" r:id="rId19"/>
    <p:sldId id="381" r:id="rId20"/>
    <p:sldId id="378" r:id="rId21"/>
    <p:sldId id="379" r:id="rId22"/>
    <p:sldId id="380" r:id="rId23"/>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onsolas" panose="020B0609020204030204" pitchFamily="49" charset="0"/>
      <p:regular r:id="rId30"/>
      <p:bold r:id="rId31"/>
      <p:italic r:id="rId32"/>
      <p:boldItalic r:id="rId33"/>
    </p:embeddedFont>
    <p:embeddedFont>
      <p:font typeface="Montserrat" panose="00000500000000000000" pitchFamily="2" charset="0"/>
      <p:regular r:id="rId34"/>
      <p:bold r:id="rId35"/>
      <p:italic r:id="rId36"/>
      <p:boldItalic r:id="rId37"/>
    </p:embeddedFont>
    <p:embeddedFont>
      <p:font typeface="Montserrat ExtraBold" panose="00000900000000000000" pitchFamily="2" charset="0"/>
      <p:bold r:id="rId38"/>
      <p:italic r:id="rId39"/>
      <p:boldItalic r:id="rId40"/>
    </p:embeddedFont>
    <p:embeddedFont>
      <p:font typeface="Montserrat SemiBold" panose="000007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i8dWrwCSJhu53tQRppDdHoobhi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28C8"/>
    <a:srgbClr val="F7D57E"/>
    <a:srgbClr val="CF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8"/>
    <p:restoredTop sz="94815"/>
  </p:normalViewPr>
  <p:slideViewPr>
    <p:cSldViewPr snapToGrid="0">
      <p:cViewPr varScale="1">
        <p:scale>
          <a:sx n="88" d="100"/>
          <a:sy n="88" d="100"/>
        </p:scale>
        <p:origin x="75" y="177"/>
      </p:cViewPr>
      <p:guideLst/>
    </p:cSldViewPr>
  </p:slideViewPr>
  <p:outlineViewPr>
    <p:cViewPr>
      <p:scale>
        <a:sx n="33" d="100"/>
        <a:sy n="33" d="100"/>
      </p:scale>
      <p:origin x="0" y="-7176"/>
    </p:cViewPr>
  </p:outlineViewPr>
  <p:notesTextViewPr>
    <p:cViewPr>
      <p:scale>
        <a:sx n="1" d="1"/>
        <a:sy n="1" d="1"/>
      </p:scale>
      <p:origin x="0" y="0"/>
    </p:cViewPr>
  </p:notesTextViewPr>
  <p:notesViewPr>
    <p:cSldViewPr snapToGrid="0">
      <p:cViewPr varScale="1">
        <p:scale>
          <a:sx n="75" d="100"/>
          <a:sy n="75" d="100"/>
        </p:scale>
        <p:origin x="2649"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65BF56-4A4D-4DEA-BF4B-8ED38A61B5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Calibri" panose="020F0502020204030204" pitchFamily="34" charset="0"/>
              <a:cs typeface="Calibri" panose="020F0502020204030204" pitchFamily="34" charset="0"/>
            </a:endParaRPr>
          </a:p>
        </p:txBody>
      </p:sp>
      <p:sp>
        <p:nvSpPr>
          <p:cNvPr id="3" name="Date Placeholder 2">
            <a:extLst>
              <a:ext uri="{FF2B5EF4-FFF2-40B4-BE49-F238E27FC236}">
                <a16:creationId xmlns:a16="http://schemas.microsoft.com/office/drawing/2014/main" id="{D6DE3BD0-CCFC-4760-AAF3-CF9B94D18C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E50203-2B6C-4376-BFEA-B4E212133564}" type="datetimeFigureOut">
              <a:rPr lang="en-US" smtClean="0">
                <a:latin typeface="Calibri" panose="020F0502020204030204" pitchFamily="34" charset="0"/>
                <a:cs typeface="Calibri" panose="020F0502020204030204" pitchFamily="34" charset="0"/>
              </a:rPr>
              <a:t>4/10/2025</a:t>
            </a:fld>
            <a:endParaRPr lang="en-US"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99C70846-9548-41CC-857D-BF91CA71D9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B666BCD5-B21F-45B8-9F34-078703248D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182362-2E36-4DA0-BABD-FE59F686457C}" type="slidenum">
              <a:rPr lang="en-US" smtClean="0">
                <a:latin typeface="Calibri" panose="020F0502020204030204" pitchFamily="34" charset="0"/>
                <a:cs typeface="Calibri" panose="020F0502020204030204" pitchFamily="34" charset="0"/>
              </a:r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4614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_AND_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9"/>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6" name="Google Shape;16;p29" descr="University of Washington"/>
          <p:cNvPicPr preferRelativeResize="0"/>
          <p:nvPr/>
        </p:nvPicPr>
        <p:blipFill rotWithShape="1">
          <a:blip r:embed="rId3">
            <a:alphaModFix/>
          </a:blip>
          <a:srcRect/>
          <a:stretch/>
        </p:blipFill>
        <p:spPr>
          <a:xfrm>
            <a:off x="29762" y="29971"/>
            <a:ext cx="2150723" cy="169039"/>
          </a:xfrm>
          <a:prstGeom prst="rect">
            <a:avLst/>
          </a:prstGeom>
          <a:noFill/>
          <a:ln>
            <a:noFill/>
          </a:ln>
        </p:spPr>
      </p:pic>
      <p:sp>
        <p:nvSpPr>
          <p:cNvPr id="17" name="Google Shape;17;p29"/>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Spring 2025</a:t>
            </a:r>
            <a:endParaRPr b="0" i="0" dirty="0">
              <a:latin typeface="Calibri" panose="020F0502020204030204" pitchFamily="34" charset="0"/>
              <a:cs typeface="Calibri" panose="020F0502020204030204" pitchFamily="34" charset="0"/>
            </a:endParaRPr>
          </a:p>
        </p:txBody>
      </p:sp>
      <p:sp>
        <p:nvSpPr>
          <p:cNvPr id="18" name="Google Shape;18;p29"/>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03: Characters, Strings, Variables, Debugging</a:t>
            </a:r>
            <a:endParaRPr lang="en-US" sz="900" b="0" i="0" dirty="0">
              <a:latin typeface="Calibri" panose="020F0502020204030204" pitchFamily="34" charset="0"/>
              <a:cs typeface="Calibri" panose="020F0502020204030204" pitchFamily="34" charset="0"/>
            </a:endParaRPr>
          </a:p>
        </p:txBody>
      </p:sp>
      <p:sp>
        <p:nvSpPr>
          <p:cNvPr id="20" name="Google Shape;20;p29"/>
          <p:cNvSpPr txBox="1"/>
          <p:nvPr/>
        </p:nvSpPr>
        <p:spPr>
          <a:xfrm>
            <a:off x="338697" y="3182199"/>
            <a:ext cx="3062976"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0F0F0"/>
              </a:buClr>
              <a:buSzPts val="3600"/>
              <a:buFont typeface="Montserrat ExtraBold"/>
              <a:buNone/>
            </a:pPr>
            <a:r>
              <a:rPr lang="en-US" sz="3600" b="1" i="0" u="none" strike="noStrike" cap="none" dirty="0">
                <a:solidFill>
                  <a:srgbClr val="F0F0F0"/>
                </a:solidFill>
                <a:latin typeface="Montserrat ExtraBold"/>
                <a:ea typeface="Montserrat ExtraBold"/>
                <a:cs typeface="Montserrat ExtraBold"/>
                <a:sym typeface="Montserrat ExtraBold"/>
              </a:rPr>
              <a:t>CSE 121</a:t>
            </a:r>
            <a:endParaRPr b="0" i="0" dirty="0">
              <a:latin typeface="Calibri" panose="020F0502020204030204" pitchFamily="34" charset="0"/>
              <a:cs typeface="Calibri" panose="020F0502020204030204" pitchFamily="34" charset="0"/>
            </a:endParaRPr>
          </a:p>
        </p:txBody>
      </p:sp>
      <p:sp>
        <p:nvSpPr>
          <p:cNvPr id="22" name="Google Shape;22;p29">
            <a:extLst>
              <a:ext uri="{C183D7F6-B498-43B3-948B-1728B52AA6E4}">
                <adec:decorative xmlns:adec="http://schemas.microsoft.com/office/drawing/2017/decorative" val="1"/>
              </a:ext>
            </a:extLst>
          </p:cNvPr>
          <p:cNvSpPr/>
          <p:nvPr/>
        </p:nvSpPr>
        <p:spPr>
          <a:xfrm>
            <a:off x="420127" y="2753847"/>
            <a:ext cx="1269525" cy="420132"/>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 name="Google Shape;24;p29">
            <a:extLst>
              <a:ext uri="{C183D7F6-B498-43B3-948B-1728B52AA6E4}">
                <adec:decorative xmlns:adec="http://schemas.microsoft.com/office/drawing/2017/decorative" val="1"/>
              </a:ext>
            </a:extLst>
          </p:cNvPr>
          <p:cNvSpPr/>
          <p:nvPr/>
        </p:nvSpPr>
        <p:spPr>
          <a:xfrm>
            <a:off x="6714463" y="1251642"/>
            <a:ext cx="5250244" cy="5153776"/>
          </a:xfrm>
          <a:prstGeom prst="roundRect">
            <a:avLst>
              <a:gd name="adj" fmla="val 1114"/>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5" name="Google Shape;25;p29">
            <a:extLst>
              <a:ext uri="{C183D7F6-B498-43B3-948B-1728B52AA6E4}">
                <adec:decorative xmlns:adec="http://schemas.microsoft.com/office/drawing/2017/decorative" val="1"/>
              </a:ext>
            </a:extLst>
          </p:cNvPr>
          <p:cNvCxnSpPr/>
          <p:nvPr/>
        </p:nvCxnSpPr>
        <p:spPr>
          <a:xfrm>
            <a:off x="7452793" y="4340405"/>
            <a:ext cx="4468306" cy="1"/>
          </a:xfrm>
          <a:prstGeom prst="straightConnector1">
            <a:avLst/>
          </a:prstGeom>
          <a:noFill/>
          <a:ln w="9525" cap="flat" cmpd="sng">
            <a:solidFill>
              <a:srgbClr val="BFBFBF"/>
            </a:solidFill>
            <a:prstDash val="solid"/>
            <a:miter lim="8000"/>
            <a:headEnd type="none" w="sm" len="sm"/>
            <a:tailEnd type="none" w="sm" len="sm"/>
          </a:ln>
        </p:spPr>
      </p:cxnSp>
      <p:sp>
        <p:nvSpPr>
          <p:cNvPr id="26" name="Google Shape;26;p29">
            <a:extLst>
              <a:ext uri="{C183D7F6-B498-43B3-948B-1728B52AA6E4}">
                <adec:decorative xmlns:adec="http://schemas.microsoft.com/office/drawing/2017/decorative" val="1"/>
              </a:ext>
            </a:extLst>
          </p:cNvPr>
          <p:cNvSpPr/>
          <p:nvPr/>
        </p:nvSpPr>
        <p:spPr>
          <a:xfrm>
            <a:off x="6931" y="5505568"/>
            <a:ext cx="4514270"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 name="Google Shape;28;p29"/>
          <p:cNvSpPr txBox="1"/>
          <p:nvPr/>
        </p:nvSpPr>
        <p:spPr>
          <a:xfrm>
            <a:off x="227293" y="5624764"/>
            <a:ext cx="2154864" cy="1138733"/>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200"/>
              <a:buFont typeface="Montserrat SemiBold"/>
              <a:buNone/>
              <a:tabLst/>
              <a:defRPr/>
            </a:pPr>
            <a:r>
              <a:rPr lang="en-US" sz="1200" b="1" i="0" u="none" strike="noStrike" cap="none" dirty="0">
                <a:solidFill>
                  <a:schemeClr val="tx1"/>
                </a:solidFill>
                <a:latin typeface="Montserrat" pitchFamily="2" charset="77"/>
                <a:ea typeface="Montserrat"/>
                <a:cs typeface="Montserrat"/>
                <a:sym typeface="Montserrat"/>
              </a:rPr>
              <a:t>Questions during Class?</a:t>
            </a:r>
            <a:endParaRPr lang="en-US" sz="1200" b="0" i="0" dirty="0">
              <a:solidFill>
                <a:schemeClr val="tx1"/>
              </a:solidFill>
              <a:latin typeface="Montserrat" pitchFamily="2" charset="77"/>
              <a:cs typeface="Calibri" panose="020F0502020204030204" pitchFamily="34" charset="0"/>
            </a:endParaRPr>
          </a:p>
          <a:p>
            <a:pPr marL="0" marR="0" lvl="0" indent="0" algn="l" rtl="0">
              <a:lnSpc>
                <a:spcPct val="100000"/>
              </a:lnSpc>
              <a:spcBef>
                <a:spcPts val="0"/>
              </a:spcBef>
              <a:spcAft>
                <a:spcPts val="0"/>
              </a:spcAft>
              <a:buClr>
                <a:srgbClr val="595959"/>
              </a:buClr>
              <a:buSzPts val="1200"/>
              <a:buFont typeface="Montserrat SemiBold"/>
              <a:buNone/>
            </a:pPr>
            <a:endParaRPr lang="en-US" sz="1200" b="1" i="0" u="none" strike="noStrike" cap="none" dirty="0">
              <a:solidFill>
                <a:schemeClr val="tx1"/>
              </a:solidFill>
              <a:latin typeface="Montserrat" pitchFamily="2" charset="77"/>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1200"/>
              <a:buFont typeface="Montserrat SemiBold"/>
              <a:buNone/>
            </a:pPr>
            <a:r>
              <a:rPr lang="en-US" sz="1200" b="1" i="0" u="none" strike="noStrike" cap="none" dirty="0">
                <a:solidFill>
                  <a:schemeClr val="tx1"/>
                </a:solidFill>
                <a:latin typeface="Montserrat" pitchFamily="2" charset="77"/>
                <a:ea typeface="Montserrat SemiBold"/>
                <a:cs typeface="Montserrat SemiBold"/>
                <a:sym typeface="Montserrat SemiBold"/>
              </a:rPr>
              <a:t>Raise hand or send here</a:t>
            </a:r>
            <a:endParaRPr b="0" i="0" dirty="0">
              <a:solidFill>
                <a:schemeClr val="tx1"/>
              </a:solidFill>
              <a:latin typeface="Montserrat" pitchFamily="2" charset="77"/>
              <a:cs typeface="Calibri" panose="020F0502020204030204" pitchFamily="34" charset="0"/>
            </a:endParaRPr>
          </a:p>
          <a:p>
            <a:pPr marL="0" marR="0" lvl="0" indent="0" algn="l" rtl="0">
              <a:lnSpc>
                <a:spcPct val="100000"/>
              </a:lnSpc>
              <a:spcBef>
                <a:spcPts val="0"/>
              </a:spcBef>
              <a:spcAft>
                <a:spcPts val="0"/>
              </a:spcAft>
              <a:buClr>
                <a:srgbClr val="595959"/>
              </a:buClr>
              <a:buSzPts val="1200"/>
              <a:buFont typeface="Montserrat SemiBold"/>
              <a:buNone/>
            </a:pPr>
            <a:endParaRPr sz="1200" b="1" i="0" u="none" strike="noStrike" cap="none" dirty="0">
              <a:solidFill>
                <a:schemeClr val="tx1"/>
              </a:solidFill>
              <a:latin typeface="Montserrat" pitchFamily="2" charset="77"/>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2000"/>
              <a:buFont typeface="Montserrat SemiBold"/>
              <a:buNone/>
            </a:pPr>
            <a:r>
              <a:rPr lang="en-US" sz="2000" b="1" i="0" u="none" strike="noStrike" cap="none" dirty="0" err="1">
                <a:solidFill>
                  <a:schemeClr val="tx1"/>
                </a:solidFill>
                <a:latin typeface="Montserrat" pitchFamily="2" charset="77"/>
                <a:ea typeface="Montserrat SemiBold"/>
                <a:cs typeface="Montserrat SemiBold"/>
                <a:sym typeface="Montserrat SemiBold"/>
              </a:rPr>
              <a:t>sli.do</a:t>
            </a:r>
            <a:r>
              <a:rPr lang="en-US" sz="2000" b="1" i="0" u="none" strike="noStrike" cap="none" dirty="0">
                <a:solidFill>
                  <a:schemeClr val="tx1"/>
                </a:solidFill>
                <a:latin typeface="Montserrat" pitchFamily="2" charset="77"/>
                <a:ea typeface="Montserrat SemiBold"/>
                <a:cs typeface="Montserrat SemiBold"/>
                <a:sym typeface="Montserrat SemiBold"/>
              </a:rPr>
              <a:t>    #cse121 </a:t>
            </a:r>
            <a:endParaRPr b="1" i="0" dirty="0">
              <a:solidFill>
                <a:schemeClr val="tx1"/>
              </a:solidFill>
              <a:latin typeface="Montserrat" pitchFamily="2" charset="77"/>
              <a:cs typeface="Calibri" panose="020F0502020204030204" pitchFamily="34" charset="0"/>
            </a:endParaRPr>
          </a:p>
        </p:txBody>
      </p:sp>
      <p:pic>
        <p:nvPicPr>
          <p:cNvPr id="3" name="Picture 2">
            <a:extLst>
              <a:ext uri="{FF2B5EF4-FFF2-40B4-BE49-F238E27FC236}">
                <a16:creationId xmlns:a16="http://schemas.microsoft.com/office/drawing/2014/main" id="{55ED2598-8BDF-4F13-990D-73B4E2E77D7B}"/>
              </a:ext>
            </a:extLst>
          </p:cNvPr>
          <p:cNvPicPr>
            <a:picLocks noChangeAspect="1"/>
          </p:cNvPicPr>
          <p:nvPr userDrawn="1"/>
        </p:nvPicPr>
        <p:blipFill>
          <a:blip r:embed="rId4"/>
          <a:stretch>
            <a:fillRect/>
          </a:stretch>
        </p:blipFill>
        <p:spPr>
          <a:xfrm>
            <a:off x="2903039" y="5581650"/>
            <a:ext cx="1097280" cy="10972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2"/>
        <p:cNvGrpSpPr/>
        <p:nvPr/>
      </p:nvGrpSpPr>
      <p:grpSpPr>
        <a:xfrm>
          <a:off x="0" y="0"/>
          <a:ext cx="0" cy="0"/>
          <a:chOff x="0" y="0"/>
          <a:chExt cx="0" cy="0"/>
        </a:xfrm>
      </p:grpSpPr>
      <p:sp>
        <p:nvSpPr>
          <p:cNvPr id="33" name="Google Shape;33;p30"/>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 name="Google Shape;37;p30"/>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sp>
        <p:nvSpPr>
          <p:cNvPr id="38" name="Google Shape;38;p3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1000"/>
              </a:spcBef>
              <a:spcAft>
                <a:spcPts val="0"/>
              </a:spcAft>
              <a:buClr>
                <a:srgbClr val="000000"/>
              </a:buClr>
              <a:buSzPct val="1000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dirty="0"/>
          </a:p>
        </p:txBody>
      </p:sp>
      <p:sp>
        <p:nvSpPr>
          <p:cNvPr id="39" name="Google Shape;39;p30"/>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dirty="0"/>
          </a:p>
        </p:txBody>
      </p:sp>
      <p:pic>
        <p:nvPicPr>
          <p:cNvPr id="2" name="Google Shape;7;p28" descr="University of Washington">
            <a:extLst>
              <a:ext uri="{FF2B5EF4-FFF2-40B4-BE49-F238E27FC236}">
                <a16:creationId xmlns:a16="http://schemas.microsoft.com/office/drawing/2014/main" id="{BABC5B18-FB33-F6B8-4C29-4724707E45CD}"/>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43E64A9D-13F4-4F7A-870E-E779341A833A}"/>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Winter 2025</a:t>
            </a:r>
            <a:endParaRPr b="0" i="0" dirty="0">
              <a:latin typeface="Calibri" panose="020F0502020204030204" pitchFamily="34" charset="0"/>
              <a:cs typeface="Calibri" panose="020F0502020204030204" pitchFamily="34" charset="0"/>
            </a:endParaRPr>
          </a:p>
        </p:txBody>
      </p:sp>
      <p:sp>
        <p:nvSpPr>
          <p:cNvPr id="5" name="Google Shape;18;p29">
            <a:extLst>
              <a:ext uri="{FF2B5EF4-FFF2-40B4-BE49-F238E27FC236}">
                <a16:creationId xmlns:a16="http://schemas.microsoft.com/office/drawing/2014/main" id="{576CA3D0-7432-7389-4A8E-E11027FD362D}"/>
              </a:ext>
            </a:extLst>
          </p:cNvPr>
          <p:cNvSpPr txBox="1"/>
          <p:nvPr userDrawn="1"/>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03: Characters, Strings, Variables, Debugging</a:t>
            </a:r>
            <a:endParaRPr lang="en-US" sz="900" b="0" i="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racitce: Pair">
  <p:cSld name="Pracitce: Think">
    <p:spTree>
      <p:nvGrpSpPr>
        <p:cNvPr id="1" name="Shape 58"/>
        <p:cNvGrpSpPr/>
        <p:nvPr/>
      </p:nvGrpSpPr>
      <p:grpSpPr>
        <a:xfrm>
          <a:off x="0" y="0"/>
          <a:ext cx="0" cy="0"/>
          <a:chOff x="0" y="0"/>
          <a:chExt cx="0" cy="0"/>
        </a:xfrm>
      </p:grpSpPr>
      <p:sp>
        <p:nvSpPr>
          <p:cNvPr id="59" name="Google Shape;59;p33"/>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err="1">
                  <a:solidFill>
                    <a:srgbClr val="FFFFFF"/>
                  </a:solidFill>
                  <a:latin typeface="Calibri"/>
                  <a:ea typeface="Calibri"/>
                  <a:cs typeface="Calibri"/>
                  <a:sym typeface="Calibri"/>
                </a:rPr>
                <a:t>sli.do</a:t>
              </a:r>
              <a:r>
                <a:rPr lang="en-US" sz="2200" b="1" i="0" u="none" strike="noStrike" cap="none" dirty="0">
                  <a:solidFill>
                    <a:srgbClr val="FFFFFF"/>
                  </a:solidFill>
                  <a:latin typeface="Calibri"/>
                  <a:ea typeface="Calibri"/>
                  <a:cs typeface="Calibri"/>
                  <a:sym typeface="Calibri"/>
                </a:rPr>
                <a:t>      #cse121</a:t>
              </a:r>
              <a:endParaRPr b="0" i="0" dirty="0">
                <a:latin typeface="Calibri" panose="020F0502020204030204" pitchFamily="34" charset="0"/>
                <a:cs typeface="Calibri" panose="020F0502020204030204" pitchFamily="34" charset="0"/>
              </a:endParaRPr>
            </a:p>
          </p:txBody>
        </p:sp>
      </p:grpSp>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91418C3E-EEDB-2BC2-0254-CD00CD03A081}"/>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F2052282-8D29-4A38-1571-671D31224364}"/>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Spring 2025</a:t>
            </a:r>
            <a:endParaRPr b="0" i="0" dirty="0">
              <a:latin typeface="Calibri" panose="020F0502020204030204" pitchFamily="34" charset="0"/>
              <a:cs typeface="Calibri" panose="020F0502020204030204" pitchFamily="34" charset="0"/>
            </a:endParaRPr>
          </a:p>
        </p:txBody>
      </p:sp>
      <p:sp>
        <p:nvSpPr>
          <p:cNvPr id="6" name="Google Shape;52;p32">
            <a:extLst>
              <a:ext uri="{FF2B5EF4-FFF2-40B4-BE49-F238E27FC236}">
                <a16:creationId xmlns:a16="http://schemas.microsoft.com/office/drawing/2014/main" id="{7CB162C5-D013-0E9F-304A-00EF111A719D}"/>
              </a:ext>
            </a:extLst>
          </p:cNvPr>
          <p:cNvSpPr txBox="1"/>
          <p:nvPr userDrawn="1"/>
        </p:nvSpPr>
        <p:spPr>
          <a:xfrm>
            <a:off x="1152635" y="300370"/>
            <a:ext cx="350605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Think</a:t>
            </a:r>
            <a:endParaRPr b="0" i="0" dirty="0">
              <a:latin typeface="Calibri" panose="020F0502020204030204" pitchFamily="34" charset="0"/>
              <a:cs typeface="Calibri" panose="020F0502020204030204" pitchFamily="34" charset="0"/>
            </a:endParaRPr>
          </a:p>
        </p:txBody>
      </p:sp>
      <p:pic>
        <p:nvPicPr>
          <p:cNvPr id="7" name="Google Shape;53;p32" descr="Graphic 12">
            <a:extLst>
              <a:ext uri="{FF2B5EF4-FFF2-40B4-BE49-F238E27FC236}">
                <a16:creationId xmlns:a16="http://schemas.microsoft.com/office/drawing/2014/main" id="{6639FEF2-EB20-D618-A4FD-015344F21E43}"/>
              </a:ext>
            </a:extLst>
          </p:cNvPr>
          <p:cNvPicPr preferRelativeResize="0"/>
          <p:nvPr userDrawn="1"/>
        </p:nvPicPr>
        <p:blipFill rotWithShape="1">
          <a:blip r:embed="rId3">
            <a:alphaModFix/>
          </a:blip>
          <a:srcRect/>
          <a:stretch/>
        </p:blipFill>
        <p:spPr>
          <a:xfrm flipH="1">
            <a:off x="154038" y="300371"/>
            <a:ext cx="684161" cy="781897"/>
          </a:xfrm>
          <a:prstGeom prst="rect">
            <a:avLst/>
          </a:prstGeom>
          <a:noFill/>
          <a:ln>
            <a:noFill/>
          </a:ln>
        </p:spPr>
      </p:pic>
      <p:sp>
        <p:nvSpPr>
          <p:cNvPr id="5" name="Google Shape;18;p29">
            <a:extLst>
              <a:ext uri="{FF2B5EF4-FFF2-40B4-BE49-F238E27FC236}">
                <a16:creationId xmlns:a16="http://schemas.microsoft.com/office/drawing/2014/main" id="{7A008961-7791-5FE5-D781-279F1DEF021C}"/>
              </a:ext>
            </a:extLst>
          </p:cNvPr>
          <p:cNvSpPr txBox="1"/>
          <p:nvPr userDrawn="1"/>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03: Characters, Strings, Variables, Debugging</a:t>
            </a:r>
            <a:endParaRPr lang="en-US" sz="900" b="0" i="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197F0D4-79B9-4705-BAF2-F4A182DFABDD}"/>
              </a:ext>
            </a:extLst>
          </p:cNvPr>
          <p:cNvPicPr>
            <a:picLocks noChangeAspect="1"/>
          </p:cNvPicPr>
          <p:nvPr userDrawn="1"/>
        </p:nvPicPr>
        <p:blipFill>
          <a:blip r:embed="rId4"/>
          <a:stretch>
            <a:fillRect/>
          </a:stretch>
        </p:blipFill>
        <p:spPr>
          <a:xfrm>
            <a:off x="7172512" y="226856"/>
            <a:ext cx="731520" cy="73152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acitce: Pair" preserve="1">
  <p:cSld name="Practice: Pair">
    <p:spTree>
      <p:nvGrpSpPr>
        <p:cNvPr id="1" name="Shape 58"/>
        <p:cNvGrpSpPr/>
        <p:nvPr/>
      </p:nvGrpSpPr>
      <p:grpSpPr>
        <a:xfrm>
          <a:off x="0" y="0"/>
          <a:ext cx="0" cy="0"/>
          <a:chOff x="0" y="0"/>
          <a:chExt cx="0" cy="0"/>
        </a:xfrm>
      </p:grpSpPr>
      <p:sp>
        <p:nvSpPr>
          <p:cNvPr id="59" name="Google Shape;59;p33"/>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err="1">
                  <a:solidFill>
                    <a:srgbClr val="FFFFFF"/>
                  </a:solidFill>
                  <a:latin typeface="Calibri"/>
                  <a:ea typeface="Calibri"/>
                  <a:cs typeface="Calibri"/>
                  <a:sym typeface="Calibri"/>
                </a:rPr>
                <a:t>sli.do</a:t>
              </a:r>
              <a:r>
                <a:rPr lang="en-US" sz="2200" b="1" i="0" u="none" strike="noStrike" cap="none" dirty="0">
                  <a:solidFill>
                    <a:srgbClr val="FFFFFF"/>
                  </a:solidFill>
                  <a:latin typeface="Calibri"/>
                  <a:ea typeface="Calibri"/>
                  <a:cs typeface="Calibri"/>
                  <a:sym typeface="Calibri"/>
                </a:rPr>
                <a:t>      #cse121</a:t>
              </a:r>
              <a:endParaRPr b="0" i="0" dirty="0">
                <a:latin typeface="Calibri" panose="020F0502020204030204" pitchFamily="34" charset="0"/>
                <a:cs typeface="Calibri" panose="020F0502020204030204" pitchFamily="34" charset="0"/>
              </a:endParaRPr>
            </a:p>
          </p:txBody>
        </p:sp>
      </p:grpSp>
      <p:sp>
        <p:nvSpPr>
          <p:cNvPr id="68" name="Google Shape;68;p33"/>
          <p:cNvSpPr txBox="1"/>
          <p:nvPr/>
        </p:nvSpPr>
        <p:spPr>
          <a:xfrm>
            <a:off x="1152635" y="300370"/>
            <a:ext cx="5271611"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Pair</a:t>
            </a:r>
            <a:endParaRPr b="0" i="0" dirty="0">
              <a:latin typeface="Calibri" panose="020F0502020204030204" pitchFamily="34" charset="0"/>
              <a:cs typeface="Calibri" panose="020F0502020204030204" pitchFamily="34" charset="0"/>
            </a:endParaRPr>
          </a:p>
        </p:txBody>
      </p:sp>
      <p:pic>
        <p:nvPicPr>
          <p:cNvPr id="69" name="Google Shape;69;p33" descr="Graphic 7"/>
          <p:cNvPicPr preferRelativeResize="0"/>
          <p:nvPr/>
        </p:nvPicPr>
        <p:blipFill rotWithShape="1">
          <a:blip r:embed="rId2">
            <a:alphaModFix/>
          </a:blip>
          <a:srcRect/>
          <a:stretch/>
        </p:blipFill>
        <p:spPr>
          <a:xfrm>
            <a:off x="154038" y="300371"/>
            <a:ext cx="961803" cy="769442"/>
          </a:xfrm>
          <a:prstGeom prst="rect">
            <a:avLst/>
          </a:prstGeom>
          <a:noFill/>
          <a:ln>
            <a:noFill/>
          </a:ln>
        </p:spPr>
      </p:pic>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91418C3E-EEDB-2BC2-0254-CD00CD03A081}"/>
              </a:ext>
            </a:extLst>
          </p:cNvPr>
          <p:cNvPicPr preferRelativeResize="0"/>
          <p:nvPr userDrawn="1"/>
        </p:nvPicPr>
        <p:blipFill rotWithShape="1">
          <a:blip r:embed="rId3">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F2052282-8D29-4A38-1571-671D31224364}"/>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Spring 2025</a:t>
            </a:r>
            <a:endParaRPr b="0" i="0" dirty="0">
              <a:latin typeface="Calibri" panose="020F0502020204030204" pitchFamily="34" charset="0"/>
              <a:cs typeface="Calibri" panose="020F0502020204030204" pitchFamily="34" charset="0"/>
            </a:endParaRPr>
          </a:p>
        </p:txBody>
      </p:sp>
      <p:sp>
        <p:nvSpPr>
          <p:cNvPr id="5" name="Google Shape;18;p29">
            <a:extLst>
              <a:ext uri="{FF2B5EF4-FFF2-40B4-BE49-F238E27FC236}">
                <a16:creationId xmlns:a16="http://schemas.microsoft.com/office/drawing/2014/main" id="{376E65FA-E1EA-F565-F37A-BA01A1E2D035}"/>
              </a:ext>
            </a:extLst>
          </p:cNvPr>
          <p:cNvSpPr txBox="1"/>
          <p:nvPr userDrawn="1"/>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03: Characters, Strings, Variables, Debugging</a:t>
            </a:r>
            <a:endParaRPr lang="en-US" sz="900" b="0" i="0" dirty="0">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4E2C3D35-99E7-46F5-8481-5C79673109DC}"/>
              </a:ext>
            </a:extLst>
          </p:cNvPr>
          <p:cNvPicPr>
            <a:picLocks noChangeAspect="1"/>
          </p:cNvPicPr>
          <p:nvPr userDrawn="1"/>
        </p:nvPicPr>
        <p:blipFill>
          <a:blip r:embed="rId4"/>
          <a:stretch>
            <a:fillRect/>
          </a:stretch>
        </p:blipFill>
        <p:spPr>
          <a:xfrm>
            <a:off x="7172512" y="226856"/>
            <a:ext cx="731520" cy="731520"/>
          </a:xfrm>
          <a:prstGeom prst="rect">
            <a:avLst/>
          </a:prstGeom>
        </p:spPr>
      </p:pic>
    </p:spTree>
    <p:extLst>
      <p:ext uri="{BB962C8B-B14F-4D97-AF65-F5344CB8AC3E}">
        <p14:creationId xmlns:p14="http://schemas.microsoft.com/office/powerpoint/2010/main" val="2103696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Shape 5"/>
        <p:cNvGrpSpPr/>
        <p:nvPr/>
      </p:nvGrpSpPr>
      <p:grpSpPr>
        <a:xfrm>
          <a:off x="0" y="0"/>
          <a:ext cx="0" cy="0"/>
          <a:chOff x="0" y="0"/>
          <a:chExt cx="0" cy="0"/>
        </a:xfrm>
      </p:grpSpPr>
      <p:sp>
        <p:nvSpPr>
          <p:cNvPr id="11" name="Google Shape;11;p28"/>
          <p:cNvSpPr txBox="1">
            <a:spLocks noGrp="1"/>
          </p:cNvSpPr>
          <p:nvPr>
            <p:ph type="title"/>
          </p:nvPr>
        </p:nvSpPr>
        <p:spPr>
          <a:xfrm>
            <a:off x="609600" y="92074"/>
            <a:ext cx="10972800" cy="1508127"/>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9pPr>
          </a:lstStyle>
          <a:p>
            <a:endParaRPr dirty="0"/>
          </a:p>
        </p:txBody>
      </p:sp>
      <p:sp>
        <p:nvSpPr>
          <p:cNvPr id="6" name="Google Shape;6;p28"/>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Google Shape;7;p28" descr="University of Washington"/>
          <p:cNvPicPr preferRelativeResize="0"/>
          <p:nvPr/>
        </p:nvPicPr>
        <p:blipFill rotWithShape="1">
          <a:blip r:embed="rId6">
            <a:alphaModFix/>
          </a:blip>
          <a:srcRect/>
          <a:stretch/>
        </p:blipFill>
        <p:spPr>
          <a:xfrm>
            <a:off x="29762" y="29971"/>
            <a:ext cx="2150723" cy="169039"/>
          </a:xfrm>
          <a:prstGeom prst="rect">
            <a:avLst/>
          </a:prstGeom>
          <a:noFill/>
          <a:ln>
            <a:noFill/>
          </a:ln>
        </p:spPr>
      </p:pic>
      <p:sp>
        <p:nvSpPr>
          <p:cNvPr id="8" name="Google Shape;8;p28"/>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Spring 2025</a:t>
            </a:r>
            <a:endParaRPr b="0" i="0" dirty="0">
              <a:latin typeface="Calibri" panose="020F0502020204030204" pitchFamily="34" charset="0"/>
              <a:cs typeface="Calibri" panose="020F0502020204030204" pitchFamily="34" charset="0"/>
            </a:endParaRPr>
          </a:p>
        </p:txBody>
      </p:sp>
      <p:sp>
        <p:nvSpPr>
          <p:cNvPr id="12" name="Google Shape;12;p28"/>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dirty="0"/>
          </a:p>
        </p:txBody>
      </p:sp>
      <p:sp>
        <p:nvSpPr>
          <p:cNvPr id="13" name="Google Shape;13;p28"/>
          <p:cNvSpPr txBox="1">
            <a:spLocks noGrp="1"/>
          </p:cNvSpPr>
          <p:nvPr>
            <p:ph type="sldNum" idx="12"/>
          </p:nvPr>
        </p:nvSpPr>
        <p:spPr>
          <a:xfrm>
            <a:off x="11793850" y="6296502"/>
            <a:ext cx="245751" cy="430847"/>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9pPr>
          </a:lstStyle>
          <a:p>
            <a:fld id="{00000000-1234-1234-1234-123412341234}" type="slidenum">
              <a:rPr lang="en-US" smtClean="0"/>
              <a:pPr/>
              <a:t>‹#›</a:t>
            </a:fld>
            <a:endParaRPr lang="en-US" sz="1400" b="0" dirty="0">
              <a:solidFill>
                <a:srgbClr val="000000"/>
              </a:solidFill>
              <a:latin typeface="Calibri" panose="020F0502020204030204" pitchFamily="34" charset="0"/>
              <a:ea typeface="Arial"/>
              <a:cs typeface="Calibri" panose="020F0502020204030204" pitchFamily="34" charset="0"/>
              <a:sym typeface="Arial"/>
            </a:endParaRPr>
          </a:p>
        </p:txBody>
      </p:sp>
      <p:sp>
        <p:nvSpPr>
          <p:cNvPr id="2" name="Google Shape;18;p29">
            <a:extLst>
              <a:ext uri="{FF2B5EF4-FFF2-40B4-BE49-F238E27FC236}">
                <a16:creationId xmlns:a16="http://schemas.microsoft.com/office/drawing/2014/main" id="{F3ECDDE3-E503-C581-023D-D2A2D9261A89}"/>
              </a:ext>
            </a:extLst>
          </p:cNvPr>
          <p:cNvSpPr txBox="1"/>
          <p:nvPr userDrawn="1"/>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03: Characters, Strings, Variables, Debugging</a:t>
            </a:r>
            <a:endParaRPr lang="en-US" sz="900" b="0" i="0" dirty="0">
              <a:latin typeface="Calibri" panose="020F0502020204030204" pitchFamily="34" charset="0"/>
              <a:cs typeface="Calibri" panose="020F0502020204030204" pitchFamily="34" charset="0"/>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en.spotify.com/playlist/5a9ukvYcySOr4Gn2Gpl7P1?si=NKfpd4f3QJSswA7Znz4zdQ"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instagram.com/fluffy.gumball" TargetMode="Externa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reate.uw.edu/" TargetMode="External"/><Relationship Id="rId2" Type="http://schemas.openxmlformats.org/officeDocument/2006/relationships/hyperlink" Target="https://www.cs.washington.edu/493e" TargetMode="External"/><Relationship Id="rId1" Type="http://schemas.openxmlformats.org/officeDocument/2006/relationships/slideLayout" Target="../slideLayouts/slideLayout2.xml"/><Relationship Id="rId4" Type="http://schemas.openxmlformats.org/officeDocument/2006/relationships/hyperlink" Target="https://www.washington.edu/accesscomputin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idx="4294967295"/>
          </p:nvPr>
        </p:nvSpPr>
        <p:spPr>
          <a:xfrm>
            <a:off x="305332" y="4125093"/>
            <a:ext cx="6212927" cy="1954786"/>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F0F0F0"/>
              </a:buClr>
              <a:buSzPts val="6000"/>
              <a:buFont typeface="Montserrat SemiBold"/>
              <a:buNone/>
            </a:pPr>
            <a:r>
              <a:rPr lang="en-US" sz="3600" b="0" dirty="0">
                <a:solidFill>
                  <a:srgbClr val="F0F0F0"/>
                </a:solidFill>
                <a:latin typeface="Montserrat SemiBold"/>
                <a:ea typeface="Montserrat SemiBold"/>
                <a:cs typeface="Montserrat SemiBold"/>
                <a:sym typeface="Montserrat SemiBold"/>
              </a:rPr>
              <a:t>Characters, Strings, Variables, Debugging</a:t>
            </a:r>
            <a:endParaRPr sz="3600" dirty="0"/>
          </a:p>
        </p:txBody>
      </p:sp>
      <p:sp>
        <p:nvSpPr>
          <p:cNvPr id="92" name="Google Shape;92;p1"/>
          <p:cNvSpPr txBox="1"/>
          <p:nvPr/>
        </p:nvSpPr>
        <p:spPr>
          <a:xfrm>
            <a:off x="7148324" y="1757979"/>
            <a:ext cx="4385400" cy="144650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1" i="1" u="none" strike="noStrike" cap="none" dirty="0">
                <a:solidFill>
                  <a:srgbClr val="404040"/>
                </a:solidFill>
                <a:latin typeface="Calibri"/>
                <a:ea typeface="Calibri"/>
                <a:cs typeface="Calibri"/>
                <a:sym typeface="Calibri"/>
              </a:rPr>
              <a:t>Talk to your neighbors:</a:t>
            </a:r>
            <a:endParaRPr lang="en-US" dirty="0">
              <a:latin typeface="Calibri" panose="020F0502020204030204" pitchFamily="34" charset="0"/>
              <a:ea typeface="Calibri"/>
              <a:cs typeface="Calibri" panose="020F0502020204030204" pitchFamily="34" charset="0"/>
            </a:endParaRPr>
          </a:p>
          <a:p>
            <a:pPr marL="0" marR="0" lvl="0" indent="0" algn="ctr" rtl="0">
              <a:lnSpc>
                <a:spcPct val="100000"/>
              </a:lnSpc>
              <a:spcBef>
                <a:spcPts val="0"/>
              </a:spcBef>
              <a:spcAft>
                <a:spcPts val="0"/>
              </a:spcAft>
              <a:buClr>
                <a:srgbClr val="404040"/>
              </a:buClr>
              <a:buSzPts val="2200"/>
              <a:buFont typeface="Calibri"/>
              <a:buNone/>
            </a:pPr>
            <a:br>
              <a:rPr lang="en-US" sz="2200" b="0" i="1" u="none" strike="noStrike" cap="none" dirty="0">
                <a:solidFill>
                  <a:srgbClr val="404040"/>
                </a:solidFill>
                <a:latin typeface="Calibri"/>
                <a:ea typeface="Calibri"/>
                <a:cs typeface="Calibri"/>
                <a:sym typeface="Calibri"/>
              </a:rPr>
            </a:br>
            <a:br>
              <a:rPr lang="en-US" sz="2200" b="0" i="1" u="none" strike="noStrike" cap="none" dirty="0">
                <a:solidFill>
                  <a:srgbClr val="404040"/>
                </a:solidFill>
                <a:latin typeface="Calibri"/>
                <a:ea typeface="Calibri"/>
                <a:cs typeface="Calibri"/>
                <a:sym typeface="Calibri"/>
              </a:rPr>
            </a:br>
            <a:r>
              <a:rPr lang="en-US" sz="2200" b="0" i="1" u="none" strike="noStrike" cap="none" dirty="0">
                <a:solidFill>
                  <a:srgbClr val="404040"/>
                </a:solidFill>
                <a:latin typeface="Calibri"/>
                <a:ea typeface="Calibri"/>
                <a:cs typeface="Calibri"/>
                <a:sym typeface="Calibri"/>
              </a:rPr>
              <a:t>What is your favorite emoji? </a:t>
            </a:r>
            <a:r>
              <a:rPr lang="en-US" sz="2200" b="0" u="none" strike="noStrike" cap="none" dirty="0">
                <a:solidFill>
                  <a:srgbClr val="404040"/>
                </a:solidFill>
                <a:latin typeface="Calibri"/>
                <a:ea typeface="Calibri"/>
                <a:cs typeface="Calibri"/>
                <a:sym typeface="Calibri"/>
              </a:rPr>
              <a:t>😀</a:t>
            </a:r>
            <a:endParaRPr lang="en-US" dirty="0">
              <a:latin typeface="Calibri" panose="020F0502020204030204" pitchFamily="34" charset="0"/>
              <a:cs typeface="Calibri" panose="020F0502020204030204" pitchFamily="34" charset="0"/>
            </a:endParaRPr>
          </a:p>
        </p:txBody>
      </p:sp>
      <p:sp>
        <p:nvSpPr>
          <p:cNvPr id="94" name="Google Shape;94;p1"/>
          <p:cNvSpPr txBox="1"/>
          <p:nvPr/>
        </p:nvSpPr>
        <p:spPr>
          <a:xfrm>
            <a:off x="7071026" y="1419273"/>
            <a:ext cx="45399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6A6A6"/>
              </a:buClr>
              <a:buSzPts val="1600"/>
              <a:buFont typeface="Montserrat SemiBold"/>
              <a:buNone/>
            </a:pPr>
            <a:r>
              <a:rPr lang="en-US" sz="1600" b="1" i="0" u="none" strike="noStrike" cap="none" dirty="0">
                <a:solidFill>
                  <a:srgbClr val="A6A6A6"/>
                </a:solidFill>
                <a:latin typeface="Montserrat SemiBold"/>
                <a:ea typeface="Montserrat SemiBold"/>
                <a:cs typeface="Montserrat SemiBold"/>
                <a:sym typeface="Montserrat SemiBold"/>
              </a:rPr>
              <a:t>BEFORE WE START</a:t>
            </a:r>
            <a:endParaRPr dirty="0">
              <a:latin typeface="Calibri" panose="020F0502020204030204" pitchFamily="34" charset="0"/>
              <a:cs typeface="Calibri" panose="020F0502020204030204" pitchFamily="34" charset="0"/>
            </a:endParaRPr>
          </a:p>
        </p:txBody>
      </p:sp>
      <p:sp>
        <p:nvSpPr>
          <p:cNvPr id="5" name="Google Shape;23;p29">
            <a:extLst>
              <a:ext uri="{FF2B5EF4-FFF2-40B4-BE49-F238E27FC236}">
                <a16:creationId xmlns:a16="http://schemas.microsoft.com/office/drawing/2014/main" id="{C5E7BACA-EC1A-F75A-8907-C34CAD2EE0F4}"/>
              </a:ext>
            </a:extLst>
          </p:cNvPr>
          <p:cNvSpPr txBox="1"/>
          <p:nvPr/>
        </p:nvSpPr>
        <p:spPr>
          <a:xfrm>
            <a:off x="486355" y="2794656"/>
            <a:ext cx="1137069" cy="33851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Montserrat"/>
              <a:buNone/>
            </a:pPr>
            <a:r>
              <a:rPr lang="en-US" sz="1600" b="0" i="0" u="none" strike="noStrike" cap="none" dirty="0">
                <a:solidFill>
                  <a:srgbClr val="FFFFFF"/>
                </a:solidFill>
                <a:latin typeface="Montserrat"/>
                <a:ea typeface="Montserrat"/>
                <a:cs typeface="Montserrat"/>
                <a:sym typeface="Montserrat"/>
              </a:rPr>
              <a:t>LEC 03</a:t>
            </a:r>
            <a:endParaRPr dirty="0">
              <a:latin typeface="Calibri" panose="020F0502020204030204" pitchFamily="34" charset="0"/>
              <a:cs typeface="Calibri" panose="020F0502020204030204" pitchFamily="34" charset="0"/>
            </a:endParaRPr>
          </a:p>
        </p:txBody>
      </p:sp>
      <p:sp>
        <p:nvSpPr>
          <p:cNvPr id="12" name="Google Shape;96;p1">
            <a:extLst>
              <a:ext uri="{FF2B5EF4-FFF2-40B4-BE49-F238E27FC236}">
                <a16:creationId xmlns:a16="http://schemas.microsoft.com/office/drawing/2014/main" id="{3D18A3FE-931C-4AC6-9C72-362C4C416FF4}"/>
              </a:ext>
            </a:extLst>
          </p:cNvPr>
          <p:cNvSpPr txBox="1"/>
          <p:nvPr/>
        </p:nvSpPr>
        <p:spPr>
          <a:xfrm>
            <a:off x="6996450" y="4379696"/>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2"/>
                </a:solidFill>
                <a:latin typeface="Montserrat ExtraBold"/>
                <a:ea typeface="Montserrat ExtraBold"/>
                <a:cs typeface="Montserrat ExtraBold"/>
                <a:sym typeface="Montserrat ExtraBold"/>
              </a:rPr>
              <a:t>Instructor:</a:t>
            </a:r>
            <a:endParaRPr sz="1200" dirty="0">
              <a:solidFill>
                <a:schemeClr val="lt2"/>
              </a:solidFill>
              <a:latin typeface="Montserrat ExtraBold"/>
              <a:ea typeface="Montserrat ExtraBold"/>
              <a:cs typeface="Montserrat ExtraBold"/>
              <a:sym typeface="Montserrat ExtraBold"/>
            </a:endParaRPr>
          </a:p>
        </p:txBody>
      </p:sp>
      <p:sp>
        <p:nvSpPr>
          <p:cNvPr id="13" name="Google Shape;97;p1">
            <a:extLst>
              <a:ext uri="{FF2B5EF4-FFF2-40B4-BE49-F238E27FC236}">
                <a16:creationId xmlns:a16="http://schemas.microsoft.com/office/drawing/2014/main" id="{8430AE7F-634F-482C-B5CF-5C4983D90889}"/>
              </a:ext>
            </a:extLst>
          </p:cNvPr>
          <p:cNvSpPr txBox="1"/>
          <p:nvPr/>
        </p:nvSpPr>
        <p:spPr>
          <a:xfrm>
            <a:off x="6996450" y="4640308"/>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2"/>
                </a:solidFill>
                <a:latin typeface="Montserrat ExtraBold"/>
                <a:ea typeface="Montserrat ExtraBold"/>
                <a:cs typeface="Montserrat ExtraBold"/>
                <a:sym typeface="Montserrat ExtraBold"/>
              </a:rPr>
              <a:t>TAs:</a:t>
            </a:r>
            <a:endParaRPr sz="1200" dirty="0">
              <a:solidFill>
                <a:schemeClr val="lt2"/>
              </a:solidFill>
              <a:latin typeface="Montserrat ExtraBold"/>
              <a:ea typeface="Montserrat ExtraBold"/>
              <a:cs typeface="Montserrat ExtraBold"/>
              <a:sym typeface="Montserrat ExtraBold"/>
            </a:endParaRPr>
          </a:p>
        </p:txBody>
      </p:sp>
      <p:sp>
        <p:nvSpPr>
          <p:cNvPr id="14" name="Google Shape;95;p1">
            <a:extLst>
              <a:ext uri="{FF2B5EF4-FFF2-40B4-BE49-F238E27FC236}">
                <a16:creationId xmlns:a16="http://schemas.microsoft.com/office/drawing/2014/main" id="{1624FCFE-02E3-473C-A68D-5FEFA89D47BC}"/>
              </a:ext>
            </a:extLst>
          </p:cNvPr>
          <p:cNvSpPr txBox="1"/>
          <p:nvPr/>
        </p:nvSpPr>
        <p:spPr>
          <a:xfrm>
            <a:off x="7281076" y="3842619"/>
            <a:ext cx="4539900" cy="40006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000" b="0" i="0" u="none" strike="noStrike" cap="none" dirty="0">
                <a:solidFill>
                  <a:srgbClr val="404040"/>
                </a:solidFill>
                <a:latin typeface="Calibri"/>
                <a:ea typeface="Calibri"/>
                <a:cs typeface="Calibri"/>
                <a:sym typeface="Calibri"/>
              </a:rPr>
              <a:t>Music:</a:t>
            </a:r>
            <a:r>
              <a:rPr lang="en-US" sz="2000" dirty="0">
                <a:solidFill>
                  <a:srgbClr val="404040"/>
                </a:solidFill>
                <a:latin typeface="Calibri"/>
                <a:ea typeface="Calibri"/>
                <a:cs typeface="Calibri"/>
                <a:sym typeface="Calibri"/>
              </a:rPr>
              <a:t> 🌸</a:t>
            </a:r>
            <a:r>
              <a:rPr lang="fr-FR" sz="2000" u="sng" dirty="0">
                <a:solidFill>
                  <a:srgbClr val="0563C1"/>
                </a:solidFill>
                <a:latin typeface="Calibri"/>
                <a:ea typeface="Calibri"/>
                <a:cs typeface="Calibri"/>
                <a:sym typeface="Calibri"/>
                <a:hlinkClick r:id="rId3"/>
              </a:rPr>
              <a:t>CSE 121 25sp Lecture Tunes </a:t>
            </a:r>
            <a:r>
              <a:rPr lang="en-US" sz="2000" dirty="0">
                <a:solidFill>
                  <a:srgbClr val="404040"/>
                </a:solidFill>
                <a:latin typeface="Calibri"/>
                <a:ea typeface="Calibri"/>
                <a:cs typeface="Calibri"/>
                <a:sym typeface="Calibri"/>
              </a:rPr>
              <a:t>🌸</a:t>
            </a:r>
            <a:endParaRPr lang="fr-FR" sz="1200" dirty="0">
              <a:solidFill>
                <a:srgbClr val="0563C1"/>
              </a:solidFill>
              <a:latin typeface="Calibri" panose="020F0502020204030204" pitchFamily="34" charset="0"/>
              <a:cs typeface="Calibri" panose="020F0502020204030204" pitchFamily="34" charset="0"/>
            </a:endParaRPr>
          </a:p>
        </p:txBody>
      </p:sp>
      <p:sp>
        <p:nvSpPr>
          <p:cNvPr id="15" name="Google Shape;98;p1">
            <a:extLst>
              <a:ext uri="{FF2B5EF4-FFF2-40B4-BE49-F238E27FC236}">
                <a16:creationId xmlns:a16="http://schemas.microsoft.com/office/drawing/2014/main" id="{1C02A6C7-72B1-4560-8E17-DEA6B556F8FB}"/>
              </a:ext>
            </a:extLst>
          </p:cNvPr>
          <p:cNvSpPr txBox="1"/>
          <p:nvPr/>
        </p:nvSpPr>
        <p:spPr>
          <a:xfrm>
            <a:off x="8149349" y="4379696"/>
            <a:ext cx="355600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chemeClr val="lt2"/>
                </a:solidFill>
                <a:latin typeface="Montserrat SemiBold"/>
                <a:ea typeface="Montserrat SemiBold"/>
                <a:cs typeface="Montserrat SemiBold"/>
                <a:sym typeface="Montserrat SemiBold"/>
              </a:rPr>
              <a:t>Miya </a:t>
            </a:r>
            <a:r>
              <a:rPr lang="en-US" sz="1200" dirty="0" err="1">
                <a:solidFill>
                  <a:schemeClr val="lt2"/>
                </a:solidFill>
                <a:latin typeface="Montserrat SemiBold"/>
                <a:ea typeface="Montserrat SemiBold"/>
                <a:cs typeface="Montserrat SemiBold"/>
                <a:sym typeface="Montserrat SemiBold"/>
              </a:rPr>
              <a:t>Natsuhara</a:t>
            </a:r>
            <a:endParaRPr sz="1200" dirty="0">
              <a:solidFill>
                <a:schemeClr val="lt2"/>
              </a:solidFill>
              <a:latin typeface="Montserrat SemiBold"/>
              <a:ea typeface="Montserrat SemiBold"/>
              <a:cs typeface="Montserrat SemiBold"/>
              <a:sym typeface="Montserrat SemiBold"/>
            </a:endParaRPr>
          </a:p>
        </p:txBody>
      </p:sp>
      <p:sp>
        <p:nvSpPr>
          <p:cNvPr id="16" name="TextBox 15">
            <a:extLst>
              <a:ext uri="{FF2B5EF4-FFF2-40B4-BE49-F238E27FC236}">
                <a16:creationId xmlns:a16="http://schemas.microsoft.com/office/drawing/2014/main" id="{B5799552-12A7-4BAF-9284-8C9BFF1066C2}"/>
              </a:ext>
            </a:extLst>
          </p:cNvPr>
          <p:cNvSpPr txBox="1"/>
          <p:nvPr/>
        </p:nvSpPr>
        <p:spPr>
          <a:xfrm>
            <a:off x="8180171" y="4640308"/>
            <a:ext cx="3494363" cy="1788951"/>
          </a:xfrm>
          <a:prstGeom prst="rect">
            <a:avLst/>
          </a:prstGeom>
          <a:noFill/>
        </p:spPr>
        <p:txBody>
          <a:bodyPr wrap="square" numCol="3" rtlCol="0">
            <a:spAutoFit/>
          </a:bodyPr>
          <a:lstStyle/>
          <a:p>
            <a:pPr marR="0" algn="l" rtl="0" fontAlgn="t">
              <a:lnSpc>
                <a:spcPct val="150000"/>
              </a:lnSpc>
            </a:pPr>
            <a:r>
              <a:rPr lang="en-US" sz="1050" b="0" i="0" u="none" strike="noStrike" dirty="0">
                <a:effectLst/>
                <a:latin typeface="Montserrat" panose="00000500000000000000" pitchFamily="2" charset="0"/>
              </a:rPr>
              <a:t>Chlo</a:t>
            </a:r>
            <a:r>
              <a:rPr lang="en-US" sz="1050" i="0" dirty="0">
                <a:solidFill>
                  <a:srgbClr val="202122"/>
                </a:solidFill>
                <a:effectLst/>
                <a:latin typeface="Montserrat" panose="00000500000000000000" pitchFamily="2" charset="0"/>
              </a:rPr>
              <a:t>ë</a:t>
            </a:r>
            <a:endParaRPr lang="en-US" sz="1050" i="0" u="none" strike="noStrike" dirty="0">
              <a:effectLst/>
              <a:latin typeface="Montserrat" panose="00000500000000000000" pitchFamily="2" charset="0"/>
            </a:endParaRPr>
          </a:p>
          <a:p>
            <a:pPr marR="0" algn="l" rtl="0" fontAlgn="t">
              <a:lnSpc>
                <a:spcPct val="150000"/>
              </a:lnSpc>
            </a:pPr>
            <a:r>
              <a:rPr lang="en-US" sz="1050" dirty="0">
                <a:latin typeface="Montserrat" panose="00000500000000000000" pitchFamily="2" charset="0"/>
              </a:rPr>
              <a:t>Ailsa</a:t>
            </a:r>
          </a:p>
          <a:p>
            <a:pPr marR="0" algn="l" rtl="0" fontAlgn="t">
              <a:lnSpc>
                <a:spcPct val="150000"/>
              </a:lnSpc>
            </a:pPr>
            <a:r>
              <a:rPr lang="en-US" sz="1050" b="0" i="0" u="none" strike="noStrike" dirty="0">
                <a:effectLst/>
                <a:latin typeface="Montserrat" panose="00000500000000000000" pitchFamily="2" charset="0"/>
              </a:rPr>
              <a:t>Johnathan</a:t>
            </a:r>
          </a:p>
          <a:p>
            <a:pPr marR="0" algn="l" rtl="0" fontAlgn="t">
              <a:lnSpc>
                <a:spcPct val="150000"/>
              </a:lnSpc>
            </a:pPr>
            <a:r>
              <a:rPr lang="en-US" sz="1050" dirty="0">
                <a:latin typeface="Montserrat" panose="00000500000000000000" pitchFamily="2" charset="0"/>
              </a:rPr>
              <a:t>Christian</a:t>
            </a:r>
          </a:p>
          <a:p>
            <a:pPr marR="0" algn="l" rtl="0" fontAlgn="t">
              <a:lnSpc>
                <a:spcPct val="150000"/>
              </a:lnSpc>
            </a:pPr>
            <a:r>
              <a:rPr lang="en-US" sz="1050" dirty="0" err="1">
                <a:latin typeface="Montserrat" panose="00000500000000000000" pitchFamily="2" charset="0"/>
              </a:rPr>
              <a:t>Me</a:t>
            </a:r>
            <a:r>
              <a:rPr lang="en-US" sz="1050" b="0" i="0" u="none" strike="noStrike" dirty="0" err="1">
                <a:effectLst/>
                <a:latin typeface="Montserrat" panose="00000500000000000000" pitchFamily="2" charset="0"/>
              </a:rPr>
              <a:t>rav</a:t>
            </a:r>
            <a:endParaRPr lang="en-US" sz="1050" b="0" i="0" u="none" strike="noStrike" dirty="0">
              <a:effectLst/>
              <a:latin typeface="Montserrat" panose="00000500000000000000" pitchFamily="2" charset="0"/>
            </a:endParaRPr>
          </a:p>
          <a:p>
            <a:pPr marR="0" algn="l" rtl="0" fontAlgn="t">
              <a:lnSpc>
                <a:spcPct val="150000"/>
              </a:lnSpc>
            </a:pPr>
            <a:r>
              <a:rPr lang="en-US" sz="1050" b="0" i="0" u="none" strike="noStrike" dirty="0">
                <a:effectLst/>
                <a:latin typeface="Montserrat" panose="00000500000000000000" pitchFamily="2" charset="0"/>
              </a:rPr>
              <a:t>Judy</a:t>
            </a:r>
          </a:p>
          <a:p>
            <a:pPr marR="0" algn="l" rtl="0" fontAlgn="t">
              <a:lnSpc>
                <a:spcPct val="150000"/>
              </a:lnSpc>
            </a:pPr>
            <a:r>
              <a:rPr lang="en-US" sz="1050" dirty="0" err="1">
                <a:latin typeface="Montserrat" panose="00000500000000000000" pitchFamily="2" charset="0"/>
              </a:rPr>
              <a:t>Janvi</a:t>
            </a:r>
            <a:endParaRPr lang="en-US" sz="1050" dirty="0">
              <a:latin typeface="Montserrat" panose="00000500000000000000" pitchFamily="2" charset="0"/>
            </a:endParaRPr>
          </a:p>
          <a:p>
            <a:pPr marR="0" algn="l" rtl="0" fontAlgn="t">
              <a:lnSpc>
                <a:spcPct val="150000"/>
              </a:lnSpc>
            </a:pPr>
            <a:r>
              <a:rPr lang="en-US" sz="1050" b="0" i="0" u="none" strike="noStrike" dirty="0" err="1">
                <a:effectLst/>
                <a:latin typeface="Montserrat" panose="00000500000000000000" pitchFamily="2" charset="0"/>
              </a:rPr>
              <a:t>Hibbah</a:t>
            </a:r>
            <a:endParaRPr lang="en-US" sz="1050" b="0" i="0" u="none" strike="noStrike" dirty="0">
              <a:effectLst/>
              <a:latin typeface="Montserrat" panose="00000500000000000000" pitchFamily="2" charset="0"/>
            </a:endParaRPr>
          </a:p>
          <a:p>
            <a:pPr marR="0" algn="l" rtl="0" fontAlgn="t">
              <a:lnSpc>
                <a:spcPct val="150000"/>
              </a:lnSpc>
            </a:pPr>
            <a:r>
              <a:rPr lang="en-US" sz="1050" dirty="0">
                <a:latin typeface="Montserrat" panose="00000500000000000000" pitchFamily="2" charset="0"/>
              </a:rPr>
              <a:t>Julia</a:t>
            </a:r>
            <a:br>
              <a:rPr lang="en-US" sz="1050" dirty="0">
                <a:latin typeface="Montserrat" panose="00000500000000000000" pitchFamily="2" charset="0"/>
              </a:rPr>
            </a:br>
            <a:r>
              <a:rPr lang="en-US" sz="1050" dirty="0" err="1">
                <a:latin typeface="Montserrat" panose="00000500000000000000" pitchFamily="2" charset="0"/>
              </a:rPr>
              <a:t>Sahej</a:t>
            </a:r>
            <a:endParaRPr lang="en-US" sz="1050" dirty="0">
              <a:latin typeface="Montserrat" panose="00000500000000000000" pitchFamily="2" charset="0"/>
            </a:endParaRPr>
          </a:p>
          <a:p>
            <a:pPr marR="0" algn="l" rtl="0" fontAlgn="t">
              <a:lnSpc>
                <a:spcPct val="150000"/>
              </a:lnSpc>
            </a:pPr>
            <a:r>
              <a:rPr lang="en-US" sz="1050" b="0" i="0" u="none" strike="noStrike" dirty="0" err="1">
                <a:effectLst/>
                <a:latin typeface="Montserrat" panose="00000500000000000000" pitchFamily="2" charset="0"/>
              </a:rPr>
              <a:t>Ruslana</a:t>
            </a:r>
            <a:endParaRPr lang="en-US" sz="1050" b="0" i="0" u="none" strike="noStrike" dirty="0">
              <a:effectLst/>
              <a:latin typeface="Montserrat" panose="00000500000000000000" pitchFamily="2" charset="0"/>
            </a:endParaRPr>
          </a:p>
          <a:p>
            <a:pPr marR="0" algn="l" rtl="0" fontAlgn="t">
              <a:lnSpc>
                <a:spcPct val="150000"/>
              </a:lnSpc>
            </a:pPr>
            <a:r>
              <a:rPr lang="en-US" sz="1050" dirty="0">
                <a:latin typeface="Montserrat" panose="00000500000000000000" pitchFamily="2" charset="0"/>
              </a:rPr>
              <a:t>Hanna</a:t>
            </a:r>
          </a:p>
          <a:p>
            <a:pPr marR="0" algn="l" rtl="0" fontAlgn="t">
              <a:lnSpc>
                <a:spcPct val="150000"/>
              </a:lnSpc>
            </a:pPr>
            <a:r>
              <a:rPr lang="en-US" sz="1050" b="0" i="0" u="none" strike="noStrike" dirty="0" err="1">
                <a:effectLst/>
                <a:latin typeface="Montserrat" panose="00000500000000000000" pitchFamily="2" charset="0"/>
              </a:rPr>
              <a:t>Maitreyi</a:t>
            </a:r>
            <a:endParaRPr lang="en-US" sz="1050" b="0" i="0" u="none" strike="noStrike" dirty="0">
              <a:effectLst/>
              <a:latin typeface="Montserrat" panose="00000500000000000000" pitchFamily="2" charset="0"/>
            </a:endParaRPr>
          </a:p>
          <a:p>
            <a:pPr marR="0" algn="l" rtl="0" fontAlgn="t">
              <a:lnSpc>
                <a:spcPct val="150000"/>
              </a:lnSpc>
            </a:pPr>
            <a:r>
              <a:rPr lang="en-US" sz="1050" dirty="0">
                <a:latin typeface="Montserrat" panose="00000500000000000000" pitchFamily="2" charset="0"/>
              </a:rPr>
              <a:t>Ayesha</a:t>
            </a:r>
          </a:p>
          <a:p>
            <a:pPr marR="0" algn="l" rtl="0" fontAlgn="t">
              <a:lnSpc>
                <a:spcPct val="150000"/>
              </a:lnSpc>
            </a:pPr>
            <a:r>
              <a:rPr lang="en-US" sz="1050" b="0" i="0" u="none" strike="noStrike" dirty="0">
                <a:effectLst/>
                <a:latin typeface="Montserrat" panose="00000500000000000000" pitchFamily="2" charset="0"/>
              </a:rPr>
              <a:t>Sushma</a:t>
            </a:r>
          </a:p>
          <a:p>
            <a:pPr marR="0" algn="l" rtl="0" fontAlgn="t">
              <a:lnSpc>
                <a:spcPct val="150000"/>
              </a:lnSpc>
            </a:pPr>
            <a:r>
              <a:rPr lang="en-US" sz="1050" dirty="0">
                <a:latin typeface="Montserrat" panose="00000500000000000000" pitchFamily="2" charset="0"/>
              </a:rPr>
              <a:t>Kelsey</a:t>
            </a:r>
          </a:p>
          <a:p>
            <a:pPr marR="0" algn="l" rtl="0" fontAlgn="t">
              <a:lnSpc>
                <a:spcPct val="150000"/>
              </a:lnSpc>
            </a:pPr>
            <a:r>
              <a:rPr lang="en-US" sz="1050" b="0" i="0" u="none" strike="noStrike" dirty="0">
                <a:effectLst/>
                <a:latin typeface="Montserrat" panose="00000500000000000000" pitchFamily="2" charset="0"/>
              </a:rPr>
              <a:t>Shayna</a:t>
            </a:r>
          </a:p>
          <a:p>
            <a:pPr marR="0" algn="l" rtl="0" fontAlgn="t">
              <a:lnSpc>
                <a:spcPct val="150000"/>
              </a:lnSpc>
            </a:pPr>
            <a:r>
              <a:rPr lang="en-US" sz="1050" dirty="0">
                <a:latin typeface="Montserrat" panose="00000500000000000000" pitchFamily="2" charset="0"/>
              </a:rPr>
              <a:t>Hannah</a:t>
            </a:r>
          </a:p>
          <a:p>
            <a:pPr marR="0" algn="l" rtl="0" fontAlgn="t">
              <a:lnSpc>
                <a:spcPct val="150000"/>
              </a:lnSpc>
            </a:pPr>
            <a:r>
              <a:rPr lang="en-US" sz="1050" b="0" i="0" u="none" strike="noStrike" dirty="0">
                <a:effectLst/>
                <a:latin typeface="Montserrat" panose="00000500000000000000" pitchFamily="2" charset="0"/>
              </a:rPr>
              <a:t>Zach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40F6-8D70-4458-B7B7-EFDCAA52200E}"/>
              </a:ext>
            </a:extLst>
          </p:cNvPr>
          <p:cNvSpPr>
            <a:spLocks noGrp="1"/>
          </p:cNvSpPr>
          <p:nvPr>
            <p:ph type="title"/>
          </p:nvPr>
        </p:nvSpPr>
        <p:spPr/>
        <p:txBody>
          <a:bodyPr/>
          <a:lstStyle/>
          <a:p>
            <a:r>
              <a:rPr lang="en-US" dirty="0">
                <a:solidFill>
                  <a:schemeClr val="accent3">
                    <a:lumMod val="75000"/>
                  </a:schemeClr>
                </a:solidFill>
              </a:rPr>
              <a:t>PCM: </a:t>
            </a:r>
            <a:r>
              <a:rPr lang="en-US" dirty="0"/>
              <a:t>Variables</a:t>
            </a:r>
          </a:p>
        </p:txBody>
      </p:sp>
      <p:sp>
        <p:nvSpPr>
          <p:cNvPr id="3" name="Text Placeholder 2">
            <a:extLst>
              <a:ext uri="{FF2B5EF4-FFF2-40B4-BE49-F238E27FC236}">
                <a16:creationId xmlns:a16="http://schemas.microsoft.com/office/drawing/2014/main" id="{1152D450-ED3A-41E8-9835-49E16C216CE7}"/>
              </a:ext>
            </a:extLst>
          </p:cNvPr>
          <p:cNvSpPr>
            <a:spLocks noGrp="1"/>
          </p:cNvSpPr>
          <p:nvPr>
            <p:ph type="body" idx="1"/>
          </p:nvPr>
        </p:nvSpPr>
        <p:spPr/>
        <p:txBody>
          <a:bodyPr/>
          <a:lstStyle/>
          <a:p>
            <a:r>
              <a:rPr lang="en-US" dirty="0"/>
              <a:t>Recall: Variables allow us to give a name to a specific value</a:t>
            </a:r>
          </a:p>
          <a:p>
            <a:pPr lvl="1"/>
            <a:r>
              <a:rPr lang="en-US" dirty="0"/>
              <a:t>3 parts: declaration, initialization, usage</a:t>
            </a:r>
          </a:p>
          <a:p>
            <a:pPr lvl="1"/>
            <a:r>
              <a:rPr lang="en-US" dirty="0"/>
              <a:t>Example:</a:t>
            </a:r>
          </a:p>
          <a:p>
            <a:endParaRPr lang="en-US" dirty="0"/>
          </a:p>
          <a:p>
            <a:r>
              <a:rPr lang="en-US" dirty="0"/>
              <a:t>Declaration: 		</a:t>
            </a:r>
            <a:r>
              <a:rPr lang="en-US" dirty="0">
                <a:solidFill>
                  <a:schemeClr val="accent5">
                    <a:lumMod val="50000"/>
                  </a:schemeClr>
                </a:solidFill>
                <a:latin typeface="Consolas" panose="020B0609020204030204" pitchFamily="49" charset="0"/>
              </a:rPr>
              <a:t>int x;</a:t>
            </a:r>
          </a:p>
          <a:p>
            <a:r>
              <a:rPr lang="en-US" dirty="0"/>
              <a:t>Initialization: 		</a:t>
            </a:r>
            <a:r>
              <a:rPr lang="en-US" dirty="0">
                <a:solidFill>
                  <a:schemeClr val="accent5">
                    <a:lumMod val="50000"/>
                  </a:schemeClr>
                </a:solidFill>
                <a:latin typeface="Consolas" panose="020B0609020204030204" pitchFamily="49" charset="0"/>
              </a:rPr>
              <a:t>x = 30;</a:t>
            </a:r>
          </a:p>
          <a:p>
            <a:r>
              <a:rPr lang="en-US" dirty="0"/>
              <a:t>Or all in one line:	</a:t>
            </a:r>
            <a:r>
              <a:rPr lang="en-US" dirty="0">
                <a:solidFill>
                  <a:schemeClr val="accent5">
                    <a:lumMod val="50000"/>
                  </a:schemeClr>
                </a:solidFill>
                <a:latin typeface="Consolas" panose="020B0609020204030204" pitchFamily="49" charset="0"/>
              </a:rPr>
              <a:t>int x = 30;</a:t>
            </a:r>
          </a:p>
        </p:txBody>
      </p:sp>
      <p:sp>
        <p:nvSpPr>
          <p:cNvPr id="4" name="Slide Number Placeholder 3">
            <a:extLst>
              <a:ext uri="{FF2B5EF4-FFF2-40B4-BE49-F238E27FC236}">
                <a16:creationId xmlns:a16="http://schemas.microsoft.com/office/drawing/2014/main" id="{B1E2AEF6-A624-43F4-8795-7DF1C53737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dirty="0"/>
          </a:p>
        </p:txBody>
      </p:sp>
      <p:sp>
        <p:nvSpPr>
          <p:cNvPr id="5" name="TextBox 4">
            <a:extLst>
              <a:ext uri="{FF2B5EF4-FFF2-40B4-BE49-F238E27FC236}">
                <a16:creationId xmlns:a16="http://schemas.microsoft.com/office/drawing/2014/main" id="{B868E159-A99B-432D-B0DB-BF94645A0CBD}"/>
              </a:ext>
            </a:extLst>
          </p:cNvPr>
          <p:cNvSpPr txBox="1"/>
          <p:nvPr/>
        </p:nvSpPr>
        <p:spPr>
          <a:xfrm>
            <a:off x="3903518" y="2614055"/>
            <a:ext cx="4603173"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latin typeface="Consolas" panose="020B0609020204030204" pitchFamily="49" charset="0"/>
              </a:rPr>
              <a:t>String </a:t>
            </a:r>
            <a:r>
              <a:rPr lang="en-US" sz="2000" dirty="0" err="1">
                <a:latin typeface="Consolas" panose="020B0609020204030204" pitchFamily="49" charset="0"/>
              </a:rPr>
              <a:t>theBestBoy</a:t>
            </a:r>
            <a:r>
              <a:rPr lang="en-US" sz="2000" dirty="0">
                <a:latin typeface="Consolas" panose="020B0609020204030204" pitchFamily="49" charset="0"/>
              </a:rPr>
              <a:t> = "gumball";</a:t>
            </a:r>
          </a:p>
          <a:p>
            <a:r>
              <a:rPr lang="en-US" sz="2000" dirty="0" err="1">
                <a:latin typeface="Consolas" panose="020B0609020204030204" pitchFamily="49" charset="0"/>
              </a:rPr>
              <a:t>System.out.println</a:t>
            </a:r>
            <a:r>
              <a:rPr lang="en-US" sz="2000" dirty="0">
                <a:latin typeface="Consolas" panose="020B0609020204030204" pitchFamily="49" charset="0"/>
              </a:rPr>
              <a:t>(</a:t>
            </a:r>
            <a:r>
              <a:rPr lang="en-US" sz="2000" dirty="0" err="1">
                <a:latin typeface="Consolas" panose="020B0609020204030204" pitchFamily="49" charset="0"/>
              </a:rPr>
              <a:t>theBestBoy</a:t>
            </a:r>
            <a:r>
              <a:rPr lang="en-US" sz="2000" dirty="0">
                <a:latin typeface="Consolas" panose="020B0609020204030204" pitchFamily="49" charset="0"/>
              </a:rPr>
              <a:t>);</a:t>
            </a:r>
          </a:p>
        </p:txBody>
      </p:sp>
    </p:spTree>
    <p:extLst>
      <p:ext uri="{BB962C8B-B14F-4D97-AF65-F5344CB8AC3E}">
        <p14:creationId xmlns:p14="http://schemas.microsoft.com/office/powerpoint/2010/main" val="293323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9C9-E759-17B4-B274-316B210BD560}"/>
              </a:ext>
            </a:extLst>
          </p:cNvPr>
          <p:cNvSpPr>
            <a:spLocks noGrp="1"/>
          </p:cNvSpPr>
          <p:nvPr>
            <p:ph type="title"/>
          </p:nvPr>
        </p:nvSpPr>
        <p:spPr/>
        <p:txBody>
          <a:bodyPr/>
          <a:lstStyle/>
          <a:p>
            <a:r>
              <a:rPr lang="en-US" dirty="0"/>
              <a:t>New: Manipulating Variables</a:t>
            </a:r>
          </a:p>
        </p:txBody>
      </p:sp>
      <p:sp>
        <p:nvSpPr>
          <p:cNvPr id="4" name="Slide Number Placeholder 3">
            <a:extLst>
              <a:ext uri="{FF2B5EF4-FFF2-40B4-BE49-F238E27FC236}">
                <a16:creationId xmlns:a16="http://schemas.microsoft.com/office/drawing/2014/main" id="{B493350E-71E1-A051-A943-E58507DBC0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dirty="0"/>
          </a:p>
        </p:txBody>
      </p:sp>
      <p:sp>
        <p:nvSpPr>
          <p:cNvPr id="7" name="Google Shape;101;p22">
            <a:extLst>
              <a:ext uri="{FF2B5EF4-FFF2-40B4-BE49-F238E27FC236}">
                <a16:creationId xmlns:a16="http://schemas.microsoft.com/office/drawing/2014/main" id="{886B4FA2-5D40-8AAC-BC31-CECE71A967C1}"/>
              </a:ext>
            </a:extLst>
          </p:cNvPr>
          <p:cNvSpPr txBox="1">
            <a:spLocks noGrp="1"/>
          </p:cNvSpPr>
          <p:nvPr>
            <p:ph type="body" idx="1"/>
          </p:nvPr>
        </p:nvSpPr>
        <p:spPr>
          <a:xfrm>
            <a:off x="838200" y="1219201"/>
            <a:ext cx="9810750" cy="4891514"/>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US" sz="3200" dirty="0"/>
              <a:t>They’re made to be manipulated, modified, and re-used!</a:t>
            </a:r>
            <a:br>
              <a:rPr lang="en-US" sz="3200" dirty="0"/>
            </a:br>
            <a:br>
              <a:rPr lang="en-US" sz="3200" dirty="0"/>
            </a:br>
            <a:br>
              <a:rPr lang="en-US" sz="3200" dirty="0"/>
            </a:br>
            <a:br>
              <a:rPr lang="en-US" sz="3200" dirty="0"/>
            </a:br>
            <a:endParaRPr dirty="0"/>
          </a:p>
          <a:p>
            <a:pPr marL="114300" lvl="0" indent="0" algn="l" rtl="0">
              <a:lnSpc>
                <a:spcPct val="90000"/>
              </a:lnSpc>
              <a:spcBef>
                <a:spcPts val="1000"/>
              </a:spcBef>
              <a:spcAft>
                <a:spcPts val="0"/>
              </a:spcAft>
              <a:buSzPts val="1800"/>
              <a:buNone/>
            </a:pPr>
            <a:endParaRPr sz="3200" dirty="0"/>
          </a:p>
          <a:p>
            <a:pPr marL="571500" lvl="1" indent="0" algn="l" rtl="0">
              <a:lnSpc>
                <a:spcPct val="90000"/>
              </a:lnSpc>
              <a:spcBef>
                <a:spcPts val="500"/>
              </a:spcBef>
              <a:spcAft>
                <a:spcPts val="0"/>
              </a:spcAft>
              <a:buSzPts val="1800"/>
              <a:buNone/>
            </a:pPr>
            <a:r>
              <a:rPr lang="en-US" sz="2800" dirty="0">
                <a:solidFill>
                  <a:srgbClr val="46008D"/>
                </a:solidFill>
                <a:latin typeface="Consolas"/>
                <a:ea typeface="Consolas"/>
                <a:cs typeface="Consolas"/>
                <a:sym typeface="Consolas"/>
              </a:rPr>
              <a:t>int</a:t>
            </a:r>
            <a:r>
              <a:rPr lang="en-US" sz="2800" dirty="0">
                <a:latin typeface="Consolas"/>
                <a:ea typeface="Consolas"/>
                <a:cs typeface="Consolas"/>
                <a:sym typeface="Consolas"/>
              </a:rPr>
              <a:t> </a:t>
            </a:r>
            <a:r>
              <a:rPr lang="en-US" sz="2800" dirty="0" err="1">
                <a:latin typeface="Consolas"/>
                <a:ea typeface="Consolas"/>
                <a:cs typeface="Consolas"/>
                <a:sym typeface="Consolas"/>
              </a:rPr>
              <a:t>myFavoriteNumber</a:t>
            </a:r>
            <a:r>
              <a:rPr lang="en-US" sz="2800" dirty="0">
                <a:latin typeface="Consolas"/>
                <a:ea typeface="Consolas"/>
                <a:cs typeface="Consolas"/>
                <a:sym typeface="Consolas"/>
              </a:rPr>
              <a:t> = </a:t>
            </a:r>
            <a:r>
              <a:rPr lang="en-US" sz="2800" dirty="0">
                <a:solidFill>
                  <a:srgbClr val="FF9300"/>
                </a:solidFill>
                <a:latin typeface="Consolas"/>
                <a:ea typeface="Consolas"/>
                <a:cs typeface="Consolas"/>
                <a:sym typeface="Consolas"/>
              </a:rPr>
              <a:t>7</a:t>
            </a:r>
            <a:r>
              <a:rPr lang="en-US" sz="2800" dirty="0">
                <a:latin typeface="Consolas"/>
                <a:ea typeface="Consolas"/>
                <a:cs typeface="Consolas"/>
                <a:sym typeface="Consolas"/>
              </a:rPr>
              <a:t>;</a:t>
            </a:r>
            <a:endParaRPr dirty="0"/>
          </a:p>
          <a:p>
            <a:pPr marL="571500" lvl="1" indent="0" algn="l" rtl="0">
              <a:lnSpc>
                <a:spcPct val="90000"/>
              </a:lnSpc>
              <a:spcBef>
                <a:spcPts val="500"/>
              </a:spcBef>
              <a:spcAft>
                <a:spcPts val="0"/>
              </a:spcAft>
              <a:buSzPts val="1800"/>
              <a:buNone/>
            </a:pPr>
            <a:r>
              <a:rPr lang="en-US" sz="2800" dirty="0">
                <a:solidFill>
                  <a:srgbClr val="46008D"/>
                </a:solidFill>
                <a:latin typeface="Consolas"/>
                <a:ea typeface="Consolas"/>
                <a:cs typeface="Consolas"/>
                <a:sym typeface="Consolas"/>
              </a:rPr>
              <a:t>int</a:t>
            </a:r>
            <a:r>
              <a:rPr lang="en-US" sz="2800" dirty="0">
                <a:latin typeface="Consolas"/>
                <a:ea typeface="Consolas"/>
                <a:cs typeface="Consolas"/>
                <a:sym typeface="Consolas"/>
              </a:rPr>
              <a:t> </a:t>
            </a:r>
            <a:r>
              <a:rPr lang="en-US" dirty="0" err="1">
                <a:latin typeface="Consolas"/>
                <a:ea typeface="Consolas"/>
                <a:cs typeface="Consolas"/>
                <a:sym typeface="Consolas"/>
              </a:rPr>
              <a:t>triple</a:t>
            </a:r>
            <a:r>
              <a:rPr lang="en-US" sz="2800" dirty="0" err="1">
                <a:latin typeface="Consolas"/>
                <a:ea typeface="Consolas"/>
                <a:cs typeface="Consolas"/>
                <a:sym typeface="Consolas"/>
              </a:rPr>
              <a:t>FavNum</a:t>
            </a:r>
            <a:r>
              <a:rPr lang="en-US" sz="2800" dirty="0">
                <a:latin typeface="Consolas"/>
                <a:ea typeface="Consolas"/>
                <a:cs typeface="Consolas"/>
                <a:sym typeface="Consolas"/>
              </a:rPr>
              <a:t> = </a:t>
            </a:r>
            <a:r>
              <a:rPr lang="en-US" sz="2800" dirty="0" err="1">
                <a:latin typeface="Consolas"/>
                <a:ea typeface="Consolas"/>
                <a:cs typeface="Consolas"/>
                <a:sym typeface="Consolas"/>
              </a:rPr>
              <a:t>myFavoriteNumber</a:t>
            </a:r>
            <a:r>
              <a:rPr lang="en-US" sz="2800" dirty="0">
                <a:latin typeface="Consolas"/>
                <a:ea typeface="Consolas"/>
                <a:cs typeface="Consolas"/>
                <a:sym typeface="Consolas"/>
              </a:rPr>
              <a:t> * </a:t>
            </a:r>
            <a:r>
              <a:rPr lang="en-US" sz="2800" dirty="0">
                <a:solidFill>
                  <a:srgbClr val="FF9300"/>
                </a:solidFill>
                <a:latin typeface="Consolas"/>
                <a:ea typeface="Consolas"/>
                <a:cs typeface="Consolas"/>
                <a:sym typeface="Consolas"/>
              </a:rPr>
              <a:t>3</a:t>
            </a:r>
            <a:r>
              <a:rPr lang="en-US" sz="2800" dirty="0">
                <a:latin typeface="Consolas"/>
                <a:ea typeface="Consolas"/>
                <a:cs typeface="Consolas"/>
                <a:sym typeface="Consolas"/>
              </a:rPr>
              <a:t>; </a:t>
            </a:r>
            <a:endParaRPr dirty="0"/>
          </a:p>
          <a:p>
            <a:pPr marL="571500" lvl="1" indent="0" algn="l" rtl="0">
              <a:lnSpc>
                <a:spcPct val="90000"/>
              </a:lnSpc>
              <a:spcBef>
                <a:spcPts val="500"/>
              </a:spcBef>
              <a:spcAft>
                <a:spcPts val="0"/>
              </a:spcAft>
              <a:buSzPts val="1800"/>
              <a:buNone/>
            </a:pPr>
            <a:r>
              <a:rPr lang="en-US" sz="2800" dirty="0" err="1">
                <a:latin typeface="Consolas"/>
                <a:ea typeface="Consolas"/>
                <a:cs typeface="Consolas"/>
                <a:sym typeface="Consolas"/>
              </a:rPr>
              <a:t>myFavoriteNumber</a:t>
            </a:r>
            <a:r>
              <a:rPr lang="en-US" sz="2800" dirty="0">
                <a:latin typeface="Consolas"/>
                <a:ea typeface="Consolas"/>
                <a:cs typeface="Consolas"/>
                <a:sym typeface="Consolas"/>
              </a:rPr>
              <a:t> = </a:t>
            </a:r>
            <a:r>
              <a:rPr lang="en-US" sz="2800" dirty="0" err="1">
                <a:latin typeface="Consolas"/>
                <a:ea typeface="Consolas"/>
                <a:cs typeface="Consolas"/>
                <a:sym typeface="Consolas"/>
              </a:rPr>
              <a:t>myFavoriteNumber</a:t>
            </a:r>
            <a:r>
              <a:rPr lang="en-US" sz="2800" dirty="0">
                <a:latin typeface="Consolas"/>
                <a:ea typeface="Consolas"/>
                <a:cs typeface="Consolas"/>
                <a:sym typeface="Consolas"/>
              </a:rPr>
              <a:t> + </a:t>
            </a:r>
            <a:r>
              <a:rPr lang="en-US" sz="2800" dirty="0">
                <a:solidFill>
                  <a:srgbClr val="FF9300"/>
                </a:solidFill>
                <a:latin typeface="Consolas"/>
                <a:ea typeface="Consolas"/>
                <a:cs typeface="Consolas"/>
                <a:sym typeface="Consolas"/>
              </a:rPr>
              <a:t>3</a:t>
            </a:r>
            <a:r>
              <a:rPr lang="en-US" sz="2800" dirty="0">
                <a:latin typeface="Consolas"/>
                <a:ea typeface="Consolas"/>
                <a:cs typeface="Consolas"/>
                <a:sym typeface="Consolas"/>
              </a:rPr>
              <a:t>;</a:t>
            </a:r>
            <a:endParaRPr dirty="0"/>
          </a:p>
          <a:p>
            <a:pPr marL="114300" lvl="0" indent="0" algn="l" rtl="0">
              <a:lnSpc>
                <a:spcPct val="90000"/>
              </a:lnSpc>
              <a:spcBef>
                <a:spcPts val="1000"/>
              </a:spcBef>
              <a:spcAft>
                <a:spcPts val="0"/>
              </a:spcAft>
              <a:buSzPts val="1800"/>
              <a:buNone/>
            </a:pPr>
            <a:endParaRPr sz="3000" dirty="0"/>
          </a:p>
        </p:txBody>
      </p:sp>
      <p:sp>
        <p:nvSpPr>
          <p:cNvPr id="8" name="Speech Bubble: Oval 2">
            <a:extLst>
              <a:ext uri="{FF2B5EF4-FFF2-40B4-BE49-F238E27FC236}">
                <a16:creationId xmlns:a16="http://schemas.microsoft.com/office/drawing/2014/main" id="{EB804ACC-8322-DA64-7CE2-DEE56E3B5618}"/>
              </a:ext>
            </a:extLst>
          </p:cNvPr>
          <p:cNvSpPr/>
          <p:nvPr/>
        </p:nvSpPr>
        <p:spPr>
          <a:xfrm>
            <a:off x="8739973" y="2378052"/>
            <a:ext cx="3120013" cy="2178095"/>
          </a:xfrm>
          <a:prstGeom prst="wedgeEllipseCallout">
            <a:avLst>
              <a:gd name="adj1" fmla="val -33742"/>
              <a:gd name="adj2" fmla="val 74745"/>
            </a:avLst>
          </a:prstGeom>
          <a:solidFill>
            <a:schemeClr val="accent4">
              <a:lumMod val="20000"/>
              <a:lumOff val="80000"/>
            </a:schemeClr>
          </a:solidFill>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sz="1800" dirty="0">
                <a:latin typeface="Calibri" panose="020F0502020204030204" pitchFamily="34" charset="0"/>
                <a:ea typeface="Calibri" panose="020F0502020204030204" pitchFamily="34" charset="0"/>
                <a:cs typeface="Calibri" panose="020F0502020204030204" pitchFamily="34" charset="0"/>
              </a:rPr>
              <a:t>Notice – this doesn't really make any mathematical sense! </a:t>
            </a:r>
          </a:p>
          <a:p>
            <a:pPr algn="ctr"/>
            <a:r>
              <a:rPr lang="en-US" sz="1800" dirty="0">
                <a:latin typeface="Calibri" panose="020F0502020204030204" pitchFamily="34" charset="0"/>
                <a:ea typeface="Calibri" panose="020F0502020204030204" pitchFamily="34" charset="0"/>
                <a:cs typeface="Calibri" panose="020F0502020204030204" pitchFamily="34" charset="0"/>
              </a:rPr>
              <a:t>That's because, in Java, = is </a:t>
            </a:r>
            <a:r>
              <a:rPr lang="en-US" sz="1800" i="1" dirty="0">
                <a:latin typeface="Calibri" panose="020F0502020204030204" pitchFamily="34" charset="0"/>
                <a:ea typeface="Calibri" panose="020F0502020204030204" pitchFamily="34" charset="0"/>
                <a:cs typeface="Calibri" panose="020F0502020204030204" pitchFamily="34" charset="0"/>
              </a:rPr>
              <a:t>assignment</a:t>
            </a:r>
            <a:r>
              <a:rPr lang="en-US" sz="1800" dirty="0">
                <a:latin typeface="Calibri" panose="020F0502020204030204" pitchFamily="34" charset="0"/>
                <a:ea typeface="Calibri" panose="020F0502020204030204" pitchFamily="34" charset="0"/>
                <a:cs typeface="Calibri" panose="020F0502020204030204" pitchFamily="34" charset="0"/>
              </a:rPr>
              <a:t>, not equality!</a:t>
            </a:r>
          </a:p>
        </p:txBody>
      </p:sp>
    </p:spTree>
    <p:extLst>
      <p:ext uri="{BB962C8B-B14F-4D97-AF65-F5344CB8AC3E}">
        <p14:creationId xmlns:p14="http://schemas.microsoft.com/office/powerpoint/2010/main" val="412707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EAC9-8A3D-A8EC-D125-109E963331DB}"/>
              </a:ext>
            </a:extLst>
          </p:cNvPr>
          <p:cNvSpPr>
            <a:spLocks noGrp="1"/>
          </p:cNvSpPr>
          <p:nvPr>
            <p:ph type="title"/>
          </p:nvPr>
        </p:nvSpPr>
        <p:spPr/>
        <p:txBody>
          <a:bodyPr/>
          <a:lstStyle/>
          <a:p>
            <a:r>
              <a:rPr lang="en-US" dirty="0"/>
              <a:t>New Operator: +=</a:t>
            </a:r>
          </a:p>
        </p:txBody>
      </p:sp>
      <p:sp>
        <p:nvSpPr>
          <p:cNvPr id="3" name="Text Placeholder 2">
            <a:extLst>
              <a:ext uri="{FF2B5EF4-FFF2-40B4-BE49-F238E27FC236}">
                <a16:creationId xmlns:a16="http://schemas.microsoft.com/office/drawing/2014/main" id="{47046329-A262-D6A2-F7BD-CD77029CBE2A}"/>
              </a:ext>
            </a:extLst>
          </p:cNvPr>
          <p:cNvSpPr>
            <a:spLocks noGrp="1"/>
          </p:cNvSpPr>
          <p:nvPr>
            <p:ph type="body" idx="1"/>
          </p:nvPr>
        </p:nvSpPr>
        <p:spPr/>
        <p:txBody>
          <a:bodyPr/>
          <a:lstStyle/>
          <a:p>
            <a:pPr marL="114300" indent="0">
              <a:buNone/>
            </a:pPr>
            <a:r>
              <a:rPr lang="en-US" dirty="0" err="1">
                <a:solidFill>
                  <a:srgbClr val="000000"/>
                </a:solidFill>
                <a:latin typeface="Consolas" panose="020B0609020204030204" pitchFamily="49" charset="0"/>
              </a:rPr>
              <a:t>myFavoriteNumber</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myFavoriteNumber</a:t>
            </a:r>
            <a:r>
              <a:rPr lang="en-US" dirty="0">
                <a:solidFill>
                  <a:srgbClr val="000000"/>
                </a:solidFill>
                <a:latin typeface="Consolas" panose="020B0609020204030204" pitchFamily="49" charset="0"/>
              </a:rPr>
              <a:t> + </a:t>
            </a:r>
            <a:r>
              <a:rPr lang="en-US" dirty="0">
                <a:solidFill>
                  <a:srgbClr val="098658"/>
                </a:solidFill>
                <a:latin typeface="Consolas" panose="020B0609020204030204" pitchFamily="49" charset="0"/>
              </a:rPr>
              <a:t>3</a:t>
            </a:r>
            <a:r>
              <a:rPr lang="en-US" dirty="0">
                <a:solidFill>
                  <a:srgbClr val="000000"/>
                </a:solidFill>
                <a:latin typeface="Consolas" panose="020B0609020204030204" pitchFamily="49" charset="0"/>
              </a:rPr>
              <a:t>;</a:t>
            </a:r>
            <a:endParaRPr lang="en-US" dirty="0"/>
          </a:p>
          <a:p>
            <a:pPr marL="114300" indent="0">
              <a:buNone/>
            </a:pPr>
            <a:endParaRPr lang="en-US" dirty="0"/>
          </a:p>
          <a:p>
            <a:pPr marL="114300" indent="0">
              <a:buNone/>
            </a:pPr>
            <a:r>
              <a:rPr lang="en-US" dirty="0"/>
              <a:t>This pattern is so common, we have a shorthand for it!</a:t>
            </a:r>
          </a:p>
          <a:p>
            <a:pPr marL="114300" indent="0">
              <a:buNone/>
            </a:pPr>
            <a:endParaRPr lang="en-US" dirty="0"/>
          </a:p>
          <a:p>
            <a:pPr marL="114300" indent="0">
              <a:buNone/>
            </a:pPr>
            <a:r>
              <a:rPr lang="en-US" dirty="0" err="1">
                <a:solidFill>
                  <a:srgbClr val="000000"/>
                </a:solidFill>
                <a:latin typeface="Consolas" panose="020B0609020204030204" pitchFamily="49" charset="0"/>
              </a:rPr>
              <a:t>myFavoriteNumber</a:t>
            </a:r>
            <a:r>
              <a:rPr lang="en-US" dirty="0">
                <a:solidFill>
                  <a:srgbClr val="000000"/>
                </a:solidFill>
                <a:latin typeface="Consolas" panose="020B0609020204030204" pitchFamily="49" charset="0"/>
              </a:rPr>
              <a:t> += </a:t>
            </a:r>
            <a:r>
              <a:rPr lang="en-US" dirty="0">
                <a:solidFill>
                  <a:srgbClr val="098658"/>
                </a:solidFill>
                <a:latin typeface="Consolas" panose="020B0609020204030204" pitchFamily="49" charset="0"/>
              </a:rPr>
              <a:t>3</a:t>
            </a:r>
            <a:r>
              <a:rPr lang="en-US" dirty="0">
                <a:solidFill>
                  <a:srgbClr val="000000"/>
                </a:solidFill>
                <a:latin typeface="Consolas" panose="020B0609020204030204" pitchFamily="49" charset="0"/>
              </a:rPr>
              <a:t>;</a:t>
            </a:r>
          </a:p>
          <a:p>
            <a:pPr marL="114300" indent="0">
              <a:buNone/>
            </a:pPr>
            <a:endParaRPr lang="en-US" dirty="0">
              <a:solidFill>
                <a:srgbClr val="000000"/>
              </a:solidFill>
              <a:latin typeface="Consolas" panose="020B0609020204030204" pitchFamily="49" charset="0"/>
            </a:endParaRPr>
          </a:p>
          <a:p>
            <a:pPr marL="114300" indent="0">
              <a:buNone/>
            </a:pPr>
            <a:r>
              <a:rPr lang="en-US" dirty="0"/>
              <a:t>This works for both numeric addition and string concatenation!</a:t>
            </a:r>
          </a:p>
        </p:txBody>
      </p:sp>
      <p:sp>
        <p:nvSpPr>
          <p:cNvPr id="4" name="Slide Number Placeholder 3">
            <a:extLst>
              <a:ext uri="{FF2B5EF4-FFF2-40B4-BE49-F238E27FC236}">
                <a16:creationId xmlns:a16="http://schemas.microsoft.com/office/drawing/2014/main" id="{8FB80ED7-BD07-7E14-ACD8-DECC5DFA8B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dirty="0"/>
          </a:p>
        </p:txBody>
      </p:sp>
    </p:spTree>
    <p:extLst>
      <p:ext uri="{BB962C8B-B14F-4D97-AF65-F5344CB8AC3E}">
        <p14:creationId xmlns:p14="http://schemas.microsoft.com/office/powerpoint/2010/main" val="1304966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EE7F9-8044-5F72-F4CF-9D455AF10C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E12F0C-C8BB-F068-751A-A576CF8BF844}"/>
              </a:ext>
            </a:extLst>
          </p:cNvPr>
          <p:cNvSpPr>
            <a:spLocks noGrp="1"/>
          </p:cNvSpPr>
          <p:nvPr>
            <p:ph type="title"/>
          </p:nvPr>
        </p:nvSpPr>
        <p:spPr/>
        <p:txBody>
          <a:bodyPr/>
          <a:lstStyle/>
          <a:p>
            <a:r>
              <a:rPr lang="en-US" dirty="0"/>
              <a:t>More Shorthand Operators</a:t>
            </a:r>
          </a:p>
        </p:txBody>
      </p:sp>
      <p:sp>
        <p:nvSpPr>
          <p:cNvPr id="3" name="Text Placeholder 2">
            <a:extLst>
              <a:ext uri="{FF2B5EF4-FFF2-40B4-BE49-F238E27FC236}">
                <a16:creationId xmlns:a16="http://schemas.microsoft.com/office/drawing/2014/main" id="{4CFA1417-FFC9-01EB-A619-26A41AD5CEBB}"/>
              </a:ext>
            </a:extLst>
          </p:cNvPr>
          <p:cNvSpPr>
            <a:spLocks noGrp="1"/>
          </p:cNvSpPr>
          <p:nvPr>
            <p:ph type="body" idx="1"/>
          </p:nvPr>
        </p:nvSpPr>
        <p:spPr/>
        <p:txBody>
          <a:bodyPr/>
          <a:lstStyle/>
          <a:p>
            <a:pPr marL="114300" indent="0">
              <a:buNone/>
            </a:pPr>
            <a:r>
              <a:rPr lang="en-US" dirty="0"/>
              <a:t>The </a:t>
            </a:r>
            <a:r>
              <a:rPr lang="en-US" dirty="0" err="1"/>
              <a:t>shorthands</a:t>
            </a:r>
            <a:r>
              <a:rPr lang="en-US" dirty="0"/>
              <a:t> </a:t>
            </a:r>
            <a:r>
              <a:rPr lang="en-US" dirty="0">
                <a:solidFill>
                  <a:srgbClr val="008080"/>
                </a:solidFill>
                <a:latin typeface="Consolas" panose="020B0609020204030204" pitchFamily="49" charset="0"/>
              </a:rPr>
              <a:t>-=</a:t>
            </a:r>
            <a:r>
              <a:rPr lang="en-US" dirty="0"/>
              <a:t>, </a:t>
            </a:r>
            <a:r>
              <a:rPr lang="en-US" dirty="0">
                <a:solidFill>
                  <a:srgbClr val="008080"/>
                </a:solidFill>
                <a:latin typeface="Consolas" panose="020B0609020204030204" pitchFamily="49" charset="0"/>
              </a:rPr>
              <a:t>*=</a:t>
            </a:r>
            <a:r>
              <a:rPr lang="en-US" dirty="0"/>
              <a:t>, </a:t>
            </a:r>
            <a:r>
              <a:rPr lang="en-US" dirty="0">
                <a:solidFill>
                  <a:srgbClr val="008080"/>
                </a:solidFill>
                <a:latin typeface="Consolas" panose="020B0609020204030204" pitchFamily="49" charset="0"/>
              </a:rPr>
              <a:t>/=</a:t>
            </a:r>
            <a:r>
              <a:rPr lang="en-US" dirty="0"/>
              <a:t>, and </a:t>
            </a:r>
            <a:r>
              <a:rPr lang="en-US" dirty="0">
                <a:solidFill>
                  <a:srgbClr val="008080"/>
                </a:solidFill>
                <a:latin typeface="Consolas" panose="020B0609020204030204" pitchFamily="49" charset="0"/>
              </a:rPr>
              <a:t>%= </a:t>
            </a:r>
            <a:r>
              <a:rPr lang="en-US" dirty="0"/>
              <a:t>exist too! </a:t>
            </a:r>
          </a:p>
          <a:p>
            <a:pPr marL="114300" indent="0">
              <a:buNone/>
            </a:pPr>
            <a:endParaRPr lang="en-US" dirty="0"/>
          </a:p>
          <a:p>
            <a:pPr marL="114300" indent="0">
              <a:buNone/>
            </a:pPr>
            <a:r>
              <a:rPr lang="en-US" dirty="0" err="1">
                <a:solidFill>
                  <a:srgbClr val="000000"/>
                </a:solidFill>
                <a:latin typeface="Consolas" panose="020B0609020204030204" pitchFamily="49" charset="0"/>
              </a:rPr>
              <a:t>myFavoriteNumber</a:t>
            </a:r>
            <a:r>
              <a:rPr lang="en-US" dirty="0">
                <a:solidFill>
                  <a:srgbClr val="000000"/>
                </a:solidFill>
                <a:latin typeface="Consolas" panose="020B0609020204030204" pitchFamily="49" charset="0"/>
              </a:rPr>
              <a:t> /= </a:t>
            </a:r>
            <a:r>
              <a:rPr lang="en-US" dirty="0">
                <a:solidFill>
                  <a:srgbClr val="098658"/>
                </a:solidFill>
                <a:latin typeface="Consolas" panose="020B0609020204030204" pitchFamily="49" charset="0"/>
              </a:rPr>
              <a:t>3</a:t>
            </a:r>
            <a:r>
              <a:rPr lang="en-US" dirty="0">
                <a:solidFill>
                  <a:srgbClr val="000000"/>
                </a:solidFill>
                <a:latin typeface="Consolas" panose="020B0609020204030204" pitchFamily="49" charset="0"/>
              </a:rPr>
              <a:t>;</a:t>
            </a:r>
          </a:p>
          <a:p>
            <a:pPr marL="114300" indent="0">
              <a:buNone/>
            </a:pPr>
            <a:endParaRPr lang="en-US" dirty="0">
              <a:solidFill>
                <a:schemeClr val="tx1"/>
              </a:solidFill>
              <a:latin typeface="Calibri" panose="020F0502020204030204" pitchFamily="34" charset="0"/>
              <a:cs typeface="Calibri" panose="020F0502020204030204" pitchFamily="34" charset="0"/>
            </a:endParaRPr>
          </a:p>
          <a:p>
            <a:pPr marL="114300" indent="0">
              <a:buNone/>
            </a:pPr>
            <a:r>
              <a:rPr lang="en-US" sz="2800" dirty="0"/>
              <a:t>Should this work for integers? Doubles? Strings?</a:t>
            </a:r>
            <a:endParaRPr lang="en-US" sz="2800" dirty="0">
              <a:solidFill>
                <a:schemeClr val="tx1"/>
              </a:solidFill>
              <a:latin typeface="Consolas" panose="020B0609020204030204" pitchFamily="49"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497CAA0-034D-7D17-1605-55F6985164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dirty="0"/>
          </a:p>
        </p:txBody>
      </p:sp>
    </p:spTree>
    <p:extLst>
      <p:ext uri="{BB962C8B-B14F-4D97-AF65-F5344CB8AC3E}">
        <p14:creationId xmlns:p14="http://schemas.microsoft.com/office/powerpoint/2010/main" val="1053063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5D8E1-3588-97B6-6CBD-2649B6813B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746DC4-CFEE-62B9-AC61-3C59F2C95EC4}"/>
              </a:ext>
            </a:extLst>
          </p:cNvPr>
          <p:cNvSpPr>
            <a:spLocks noGrp="1"/>
          </p:cNvSpPr>
          <p:nvPr>
            <p:ph type="title"/>
          </p:nvPr>
        </p:nvSpPr>
        <p:spPr/>
        <p:txBody>
          <a:bodyPr/>
          <a:lstStyle/>
          <a:p>
            <a:r>
              <a:rPr lang="en-US" dirty="0"/>
              <a:t>Even Shorter </a:t>
            </a:r>
            <a:r>
              <a:rPr lang="en-US" dirty="0" err="1"/>
              <a:t>Shorthands</a:t>
            </a:r>
            <a:endParaRPr lang="en-US" dirty="0"/>
          </a:p>
        </p:txBody>
      </p:sp>
      <p:sp>
        <p:nvSpPr>
          <p:cNvPr id="3" name="Text Placeholder 2">
            <a:extLst>
              <a:ext uri="{FF2B5EF4-FFF2-40B4-BE49-F238E27FC236}">
                <a16:creationId xmlns:a16="http://schemas.microsoft.com/office/drawing/2014/main" id="{CA2D1126-B4D0-1461-EBF3-D4F01C20A3A1}"/>
              </a:ext>
            </a:extLst>
          </p:cNvPr>
          <p:cNvSpPr>
            <a:spLocks noGrp="1"/>
          </p:cNvSpPr>
          <p:nvPr>
            <p:ph type="body" idx="1"/>
          </p:nvPr>
        </p:nvSpPr>
        <p:spPr/>
        <p:txBody>
          <a:bodyPr>
            <a:normAutofit/>
          </a:bodyPr>
          <a:lstStyle/>
          <a:p>
            <a:pPr marL="114300" indent="0">
              <a:buNone/>
            </a:pPr>
            <a:r>
              <a:rPr lang="en-US" sz="3600" dirty="0"/>
              <a:t>There are even </a:t>
            </a:r>
            <a:r>
              <a:rPr lang="en-US" sz="3600" dirty="0">
                <a:solidFill>
                  <a:schemeClr val="tx1"/>
                </a:solidFill>
                <a:latin typeface="Calibri" panose="020F0502020204030204" pitchFamily="34" charset="0"/>
                <a:cs typeface="Calibri" panose="020F0502020204030204" pitchFamily="34" charset="0"/>
              </a:rPr>
              <a:t>shorter operators for “incrementing” and “decrementing”!</a:t>
            </a:r>
          </a:p>
          <a:p>
            <a:pPr marL="114300" indent="0">
              <a:buNone/>
            </a:pPr>
            <a:endParaRPr lang="en-US" sz="2800" dirty="0">
              <a:solidFill>
                <a:schemeClr val="tx1"/>
              </a:solidFill>
              <a:latin typeface="Calibri" panose="020F0502020204030204" pitchFamily="34" charset="0"/>
              <a:cs typeface="Calibri" panose="020F0502020204030204" pitchFamily="34" charset="0"/>
            </a:endParaRPr>
          </a:p>
          <a:p>
            <a:pPr marL="114300" indent="0">
              <a:buNone/>
            </a:pPr>
            <a:r>
              <a:rPr lang="en-US" sz="2800" dirty="0" err="1">
                <a:solidFill>
                  <a:schemeClr val="tx1"/>
                </a:solidFill>
                <a:latin typeface="Consolas" panose="020B0609020204030204" pitchFamily="49" charset="0"/>
                <a:cs typeface="Calibri" panose="020F0502020204030204" pitchFamily="34" charset="0"/>
              </a:rPr>
              <a:t>myFavoriteNumber</a:t>
            </a:r>
            <a:r>
              <a:rPr lang="en-US" sz="2800" dirty="0">
                <a:solidFill>
                  <a:srgbClr val="008080"/>
                </a:solidFill>
                <a:latin typeface="Consolas" panose="020B0609020204030204" pitchFamily="49" charset="0"/>
                <a:cs typeface="Calibri" panose="020F0502020204030204" pitchFamily="34" charset="0"/>
              </a:rPr>
              <a:t>++</a:t>
            </a:r>
            <a:r>
              <a:rPr lang="en-US" sz="2800" dirty="0">
                <a:solidFill>
                  <a:schemeClr val="tx1"/>
                </a:solidFill>
                <a:latin typeface="Consolas" panose="020B0609020204030204" pitchFamily="49" charset="0"/>
                <a:cs typeface="Calibri" panose="020F0502020204030204" pitchFamily="34" charset="0"/>
              </a:rPr>
              <a:t>; // </a:t>
            </a:r>
            <a:r>
              <a:rPr lang="en-US" sz="2800" dirty="0" err="1">
                <a:solidFill>
                  <a:schemeClr val="tx1"/>
                </a:solidFill>
                <a:latin typeface="Consolas" panose="020B0609020204030204" pitchFamily="49" charset="0"/>
                <a:cs typeface="Calibri" panose="020F0502020204030204" pitchFamily="34" charset="0"/>
              </a:rPr>
              <a:t>myFavoriteNumber</a:t>
            </a:r>
            <a:r>
              <a:rPr lang="en-US" sz="2800" dirty="0">
                <a:solidFill>
                  <a:schemeClr val="tx1"/>
                </a:solidFill>
                <a:latin typeface="Consolas" panose="020B0609020204030204" pitchFamily="49" charset="0"/>
                <a:cs typeface="Calibri" panose="020F0502020204030204" pitchFamily="34" charset="0"/>
              </a:rPr>
              <a:t> += 1;</a:t>
            </a:r>
          </a:p>
          <a:p>
            <a:pPr marL="114300" indent="0">
              <a:buNone/>
            </a:pPr>
            <a:r>
              <a:rPr lang="en-US" sz="2800" dirty="0" err="1">
                <a:solidFill>
                  <a:schemeClr val="tx1"/>
                </a:solidFill>
                <a:latin typeface="Consolas" panose="020B0609020204030204" pitchFamily="49" charset="0"/>
                <a:cs typeface="Calibri" panose="020F0502020204030204" pitchFamily="34" charset="0"/>
              </a:rPr>
              <a:t>myFavoriteNumber</a:t>
            </a:r>
            <a:r>
              <a:rPr lang="en-US" sz="2800" dirty="0">
                <a:solidFill>
                  <a:srgbClr val="008080"/>
                </a:solidFill>
                <a:latin typeface="Consolas" panose="020B0609020204030204" pitchFamily="49" charset="0"/>
                <a:cs typeface="Calibri" panose="020F0502020204030204" pitchFamily="34" charset="0"/>
              </a:rPr>
              <a:t>--</a:t>
            </a:r>
            <a:r>
              <a:rPr lang="en-US" sz="2800" dirty="0">
                <a:solidFill>
                  <a:schemeClr val="tx1"/>
                </a:solidFill>
                <a:latin typeface="Consolas" panose="020B0609020204030204" pitchFamily="49" charset="0"/>
                <a:cs typeface="Calibri" panose="020F0502020204030204" pitchFamily="34" charset="0"/>
              </a:rPr>
              <a:t>; // </a:t>
            </a:r>
            <a:r>
              <a:rPr lang="en-US" sz="2800" dirty="0" err="1">
                <a:solidFill>
                  <a:schemeClr val="tx1"/>
                </a:solidFill>
                <a:latin typeface="Consolas" panose="020B0609020204030204" pitchFamily="49" charset="0"/>
                <a:cs typeface="Calibri" panose="020F0502020204030204" pitchFamily="34" charset="0"/>
              </a:rPr>
              <a:t>myFavoriteNumber</a:t>
            </a:r>
            <a:r>
              <a:rPr lang="en-US" sz="2800" dirty="0">
                <a:solidFill>
                  <a:schemeClr val="tx1"/>
                </a:solidFill>
                <a:latin typeface="Consolas" panose="020B0609020204030204" pitchFamily="49" charset="0"/>
                <a:cs typeface="Calibri" panose="020F0502020204030204" pitchFamily="34" charset="0"/>
              </a:rPr>
              <a:t> -= 1;</a:t>
            </a:r>
          </a:p>
          <a:p>
            <a:pPr marL="114300" indent="0">
              <a:buNone/>
            </a:pPr>
            <a:endParaRPr lang="en-US" sz="2800" dirty="0">
              <a:solidFill>
                <a:schemeClr val="tx1"/>
              </a:solidFill>
              <a:latin typeface="Consolas" panose="020B0609020204030204" pitchFamily="49" charset="0"/>
              <a:cs typeface="Calibri" panose="020F0502020204030204" pitchFamily="34" charset="0"/>
            </a:endParaRPr>
          </a:p>
          <a:p>
            <a:pPr marL="114300" indent="0">
              <a:buNone/>
            </a:pPr>
            <a:r>
              <a:rPr lang="en-US" sz="2800" dirty="0"/>
              <a:t>Should this work for integers? Doubles? Strings?</a:t>
            </a:r>
            <a:endParaRPr lang="en-US" sz="2800" dirty="0">
              <a:solidFill>
                <a:schemeClr val="tx1"/>
              </a:solidFill>
              <a:latin typeface="Consolas" panose="020B0609020204030204" pitchFamily="49"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FAAA5A1-A94D-AC6B-C41A-AF55D47A5D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dirty="0"/>
          </a:p>
        </p:txBody>
      </p:sp>
    </p:spTree>
    <p:extLst>
      <p:ext uri="{BB962C8B-B14F-4D97-AF65-F5344CB8AC3E}">
        <p14:creationId xmlns:p14="http://schemas.microsoft.com/office/powerpoint/2010/main" val="523313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A333F-B749-BF1B-8113-3628B1FEB01F}"/>
              </a:ext>
            </a:extLst>
          </p:cNvPr>
          <p:cNvSpPr>
            <a:spLocks noGrp="1"/>
          </p:cNvSpPr>
          <p:nvPr>
            <p:ph type="title"/>
          </p:nvPr>
        </p:nvSpPr>
        <p:spPr>
          <a:xfrm>
            <a:off x="980439" y="-826815"/>
            <a:ext cx="10515601" cy="762636"/>
          </a:xfrm>
        </p:spPr>
        <p:txBody>
          <a:bodyPr>
            <a:normAutofit/>
          </a:bodyPr>
          <a:lstStyle/>
          <a:p>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Think Pair Share: </a:t>
            </a:r>
            <a:r>
              <a:rPr lang="en-US" dirty="0"/>
              <a:t>A, B, C Variables</a:t>
            </a:r>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 (Think)</a:t>
            </a:r>
            <a:endParaRPr lang="en-US" dirty="0"/>
          </a:p>
        </p:txBody>
      </p:sp>
      <p:sp>
        <p:nvSpPr>
          <p:cNvPr id="3" name="Slide Number Placeholder 2">
            <a:extLst>
              <a:ext uri="{FF2B5EF4-FFF2-40B4-BE49-F238E27FC236}">
                <a16:creationId xmlns:a16="http://schemas.microsoft.com/office/drawing/2014/main" id="{B7E8C28F-6846-DB66-71A2-2C2B2C4AAD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4" name="TextBox 3">
            <a:extLst>
              <a:ext uri="{FF2B5EF4-FFF2-40B4-BE49-F238E27FC236}">
                <a16:creationId xmlns:a16="http://schemas.microsoft.com/office/drawing/2014/main" id="{3F4835EC-40BF-1DBE-3F3E-75511C7710F6}"/>
              </a:ext>
            </a:extLst>
          </p:cNvPr>
          <p:cNvSpPr txBox="1"/>
          <p:nvPr/>
        </p:nvSpPr>
        <p:spPr>
          <a:xfrm>
            <a:off x="980439" y="1988589"/>
            <a:ext cx="6871855" cy="4524315"/>
          </a:xfrm>
          <a:prstGeom prst="rect">
            <a:avLst/>
          </a:prstGeom>
          <a:noFill/>
        </p:spPr>
        <p:txBody>
          <a:bodyPr wrap="square" rtlCol="0">
            <a:spAutoFit/>
          </a:bodyPr>
          <a:lstStyle/>
          <a:p>
            <a:r>
              <a:rPr lang="en-US" sz="3200" dirty="0">
                <a:solidFill>
                  <a:schemeClr val="tx1"/>
                </a:solidFill>
                <a:latin typeface="Calibri" panose="020F0502020204030204" pitchFamily="34" charset="0"/>
                <a:cs typeface="Calibri" panose="020F0502020204030204" pitchFamily="34" charset="0"/>
              </a:rPr>
              <a:t>What do a, b, and c hold after this code is executed?</a:t>
            </a:r>
          </a:p>
          <a:p>
            <a:endParaRPr lang="en-US" sz="3200" dirty="0">
              <a:solidFill>
                <a:srgbClr val="267F99"/>
              </a:solidFill>
              <a:latin typeface="Consolas" panose="020B0609020204030204" pitchFamily="49" charset="0"/>
            </a:endParaRP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a</a:t>
            </a:r>
            <a:r>
              <a:rPr lang="en-US" sz="3200" dirty="0">
                <a:latin typeface="Consolas" panose="020B0609020204030204" pitchFamily="49" charset="0"/>
              </a:rPr>
              <a:t> = </a:t>
            </a:r>
            <a:r>
              <a:rPr lang="en-US" sz="3200" dirty="0">
                <a:solidFill>
                  <a:srgbClr val="098658"/>
                </a:solidFill>
                <a:latin typeface="Consolas" panose="020B0609020204030204" pitchFamily="49" charset="0"/>
              </a:rPr>
              <a:t>10</a:t>
            </a:r>
            <a:r>
              <a:rPr lang="en-US" sz="3200" dirty="0">
                <a:latin typeface="Consolas" panose="020B0609020204030204" pitchFamily="49" charset="0"/>
              </a:rPr>
              <a:t>;</a:t>
            </a: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b</a:t>
            </a:r>
            <a:r>
              <a:rPr lang="en-US" sz="3200" dirty="0">
                <a:latin typeface="Consolas" panose="020B0609020204030204" pitchFamily="49" charset="0"/>
              </a:rPr>
              <a:t> = </a:t>
            </a:r>
            <a:r>
              <a:rPr lang="en-US" sz="3200" dirty="0">
                <a:solidFill>
                  <a:srgbClr val="098658"/>
                </a:solidFill>
                <a:latin typeface="Consolas" panose="020B0609020204030204" pitchFamily="49" charset="0"/>
              </a:rPr>
              <a:t>30</a:t>
            </a:r>
            <a:r>
              <a:rPr lang="en-US" sz="3200" dirty="0">
                <a:latin typeface="Consolas" panose="020B0609020204030204" pitchFamily="49" charset="0"/>
              </a:rPr>
              <a:t>;</a:t>
            </a: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c</a:t>
            </a:r>
            <a:r>
              <a:rPr lang="en-US" sz="3200" dirty="0">
                <a:latin typeface="Consolas" panose="020B0609020204030204" pitchFamily="49" charset="0"/>
              </a:rPr>
              <a:t> = a + b;</a:t>
            </a:r>
          </a:p>
          <a:p>
            <a:r>
              <a:rPr lang="en-US" sz="3200" dirty="0">
                <a:latin typeface="Consolas" panose="020B0609020204030204" pitchFamily="49" charset="0"/>
              </a:rPr>
              <a:t>c -= </a:t>
            </a:r>
            <a:r>
              <a:rPr lang="en-US" sz="3200" dirty="0">
                <a:solidFill>
                  <a:srgbClr val="098658"/>
                </a:solidFill>
                <a:latin typeface="Consolas" panose="020B0609020204030204" pitchFamily="49" charset="0"/>
              </a:rPr>
              <a:t>10</a:t>
            </a:r>
            <a:r>
              <a:rPr lang="en-US" sz="3200" dirty="0">
                <a:latin typeface="Consolas" panose="020B0609020204030204" pitchFamily="49" charset="0"/>
              </a:rPr>
              <a:t>;</a:t>
            </a:r>
          </a:p>
          <a:p>
            <a:r>
              <a:rPr lang="en-US" sz="3200" dirty="0">
                <a:latin typeface="Consolas" panose="020B0609020204030204" pitchFamily="49" charset="0"/>
              </a:rPr>
              <a:t>a = b + </a:t>
            </a:r>
            <a:r>
              <a:rPr lang="en-US" sz="3200" dirty="0">
                <a:solidFill>
                  <a:srgbClr val="098658"/>
                </a:solidFill>
                <a:latin typeface="Consolas" panose="020B0609020204030204" pitchFamily="49" charset="0"/>
              </a:rPr>
              <a:t>5</a:t>
            </a:r>
            <a:r>
              <a:rPr lang="en-US" sz="3200" dirty="0">
                <a:latin typeface="Consolas" panose="020B0609020204030204" pitchFamily="49" charset="0"/>
              </a:rPr>
              <a:t>;</a:t>
            </a:r>
          </a:p>
          <a:p>
            <a:r>
              <a:rPr lang="en-US" sz="3200" dirty="0">
                <a:latin typeface="Consolas" panose="020B0609020204030204" pitchFamily="49" charset="0"/>
              </a:rPr>
              <a:t>b /= </a:t>
            </a:r>
            <a:r>
              <a:rPr lang="en-US" sz="3200" dirty="0">
                <a:solidFill>
                  <a:srgbClr val="098658"/>
                </a:solidFill>
                <a:latin typeface="Consolas" panose="020B0609020204030204" pitchFamily="49" charset="0"/>
              </a:rPr>
              <a:t>2</a:t>
            </a:r>
            <a:r>
              <a:rPr lang="en-US" sz="3200" dirty="0">
                <a:latin typeface="Consolas" panose="020B0609020204030204" pitchFamily="49" charset="0"/>
              </a:rPr>
              <a:t>;</a:t>
            </a:r>
          </a:p>
        </p:txBody>
      </p:sp>
      <p:sp>
        <p:nvSpPr>
          <p:cNvPr id="6" name="TextBox 5">
            <a:extLst>
              <a:ext uri="{FF2B5EF4-FFF2-40B4-BE49-F238E27FC236}">
                <a16:creationId xmlns:a16="http://schemas.microsoft.com/office/drawing/2014/main" id="{C55BDBB7-43F7-D740-7F52-67D6A8A3CDEC}"/>
              </a:ext>
            </a:extLst>
          </p:cNvPr>
          <p:cNvSpPr txBox="1"/>
          <p:nvPr/>
        </p:nvSpPr>
        <p:spPr>
          <a:xfrm>
            <a:off x="7954682" y="2660096"/>
            <a:ext cx="3065929" cy="2769989"/>
          </a:xfrm>
          <a:prstGeom prst="rect">
            <a:avLst/>
          </a:prstGeom>
          <a:noFill/>
        </p:spPr>
        <p:txBody>
          <a:bodyPr wrap="square" rtlCol="0">
            <a:spAutoFit/>
          </a:bodyPr>
          <a:lstStyle/>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10, 30, 40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35, 15, 30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35, 15.5, 30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20, 15, 30</a:t>
            </a:r>
          </a:p>
        </p:txBody>
      </p:sp>
    </p:spTree>
    <p:extLst>
      <p:ext uri="{BB962C8B-B14F-4D97-AF65-F5344CB8AC3E}">
        <p14:creationId xmlns:p14="http://schemas.microsoft.com/office/powerpoint/2010/main" val="3952387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58DC17-5AED-3F03-DDF8-8007CC9794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
        <p:nvSpPr>
          <p:cNvPr id="4" name="Title 1">
            <a:extLst>
              <a:ext uri="{FF2B5EF4-FFF2-40B4-BE49-F238E27FC236}">
                <a16:creationId xmlns:a16="http://schemas.microsoft.com/office/drawing/2014/main" id="{C004C9D1-AC96-FAA1-228F-909DC949FE1A}"/>
              </a:ext>
            </a:extLst>
          </p:cNvPr>
          <p:cNvSpPr txBox="1">
            <a:spLocks noGrp="1"/>
          </p:cNvSpPr>
          <p:nvPr>
            <p:ph type="title" idx="4294967295"/>
          </p:nvPr>
        </p:nvSpPr>
        <p:spPr>
          <a:xfrm>
            <a:off x="980439" y="-826815"/>
            <a:ext cx="10515601" cy="762636"/>
          </a:xfrm>
          <a:prstGeom prst="rect">
            <a:avLst/>
          </a:prstGeom>
          <a:noFill/>
          <a:ln>
            <a:noFill/>
            <a:prstDash/>
          </a:ln>
          <a:effectLst/>
        </p:spPr>
        <p:txBody>
          <a:bodyPr rot="0" spcFirstLastPara="1" vertOverflow="overflow" horzOverflow="overflow" vert="horz" wrap="square" lIns="45700" tIns="45700" rIns="45700" bIns="45700" numCol="1" spcCol="0" rtlCol="0" fromWordArt="0" anchor="ctr" anchorCtr="0" forceAA="0" compatLnSpc="1">
            <a:prstTxWarp prst="textNoShape">
              <a:avLst/>
            </a:prstTxWarp>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Think Pair Share: </a:t>
            </a:r>
            <a:r>
              <a:rPr lang="en-US" dirty="0"/>
              <a:t>A, B, C Variables</a:t>
            </a:r>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 (Pair)</a:t>
            </a:r>
          </a:p>
        </p:txBody>
      </p:sp>
      <p:sp>
        <p:nvSpPr>
          <p:cNvPr id="2" name="TextBox 1">
            <a:extLst>
              <a:ext uri="{FF2B5EF4-FFF2-40B4-BE49-F238E27FC236}">
                <a16:creationId xmlns:a16="http://schemas.microsoft.com/office/drawing/2014/main" id="{013DEECA-E2C6-5E7B-DED1-15EF49DF2885}"/>
              </a:ext>
            </a:extLst>
          </p:cNvPr>
          <p:cNvSpPr txBox="1"/>
          <p:nvPr/>
        </p:nvSpPr>
        <p:spPr>
          <a:xfrm>
            <a:off x="980439" y="1988589"/>
            <a:ext cx="6871855" cy="4524315"/>
          </a:xfrm>
          <a:prstGeom prst="rect">
            <a:avLst/>
          </a:prstGeom>
          <a:noFill/>
        </p:spPr>
        <p:txBody>
          <a:bodyPr wrap="square" rtlCol="0">
            <a:spAutoFit/>
          </a:bodyPr>
          <a:lstStyle/>
          <a:p>
            <a:r>
              <a:rPr lang="en-US" sz="3200" dirty="0">
                <a:solidFill>
                  <a:schemeClr val="tx1"/>
                </a:solidFill>
                <a:latin typeface="Calibri" panose="020F0502020204030204" pitchFamily="34" charset="0"/>
                <a:cs typeface="Calibri" panose="020F0502020204030204" pitchFamily="34" charset="0"/>
              </a:rPr>
              <a:t>What do a, b, and c hold after this code is executed?</a:t>
            </a:r>
          </a:p>
          <a:p>
            <a:endParaRPr lang="en-US" sz="3200" dirty="0">
              <a:solidFill>
                <a:srgbClr val="267F99"/>
              </a:solidFill>
              <a:latin typeface="Consolas" panose="020B0609020204030204" pitchFamily="49" charset="0"/>
            </a:endParaRP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a</a:t>
            </a:r>
            <a:r>
              <a:rPr lang="en-US" sz="3200" dirty="0">
                <a:latin typeface="Consolas" panose="020B0609020204030204" pitchFamily="49" charset="0"/>
              </a:rPr>
              <a:t> = </a:t>
            </a:r>
            <a:r>
              <a:rPr lang="en-US" sz="3200" dirty="0">
                <a:solidFill>
                  <a:srgbClr val="098658"/>
                </a:solidFill>
                <a:latin typeface="Consolas" panose="020B0609020204030204" pitchFamily="49" charset="0"/>
              </a:rPr>
              <a:t>10</a:t>
            </a:r>
            <a:r>
              <a:rPr lang="en-US" sz="3200" dirty="0">
                <a:latin typeface="Consolas" panose="020B0609020204030204" pitchFamily="49" charset="0"/>
              </a:rPr>
              <a:t>;</a:t>
            </a: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b</a:t>
            </a:r>
            <a:r>
              <a:rPr lang="en-US" sz="3200" dirty="0">
                <a:latin typeface="Consolas" panose="020B0609020204030204" pitchFamily="49" charset="0"/>
              </a:rPr>
              <a:t> = </a:t>
            </a:r>
            <a:r>
              <a:rPr lang="en-US" sz="3200" dirty="0">
                <a:solidFill>
                  <a:srgbClr val="098658"/>
                </a:solidFill>
                <a:latin typeface="Consolas" panose="020B0609020204030204" pitchFamily="49" charset="0"/>
              </a:rPr>
              <a:t>30</a:t>
            </a:r>
            <a:r>
              <a:rPr lang="en-US" sz="3200" dirty="0">
                <a:latin typeface="Consolas" panose="020B0609020204030204" pitchFamily="49" charset="0"/>
              </a:rPr>
              <a:t>;</a:t>
            </a: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c</a:t>
            </a:r>
            <a:r>
              <a:rPr lang="en-US" sz="3200" dirty="0">
                <a:latin typeface="Consolas" panose="020B0609020204030204" pitchFamily="49" charset="0"/>
              </a:rPr>
              <a:t> = a + b;</a:t>
            </a:r>
          </a:p>
          <a:p>
            <a:r>
              <a:rPr lang="en-US" sz="3200" dirty="0">
                <a:latin typeface="Consolas" panose="020B0609020204030204" pitchFamily="49" charset="0"/>
              </a:rPr>
              <a:t>c -= </a:t>
            </a:r>
            <a:r>
              <a:rPr lang="en-US" sz="3200" dirty="0">
                <a:solidFill>
                  <a:srgbClr val="098658"/>
                </a:solidFill>
                <a:latin typeface="Consolas" panose="020B0609020204030204" pitchFamily="49" charset="0"/>
              </a:rPr>
              <a:t>10</a:t>
            </a:r>
            <a:r>
              <a:rPr lang="en-US" sz="3200" dirty="0">
                <a:latin typeface="Consolas" panose="020B0609020204030204" pitchFamily="49" charset="0"/>
              </a:rPr>
              <a:t>;</a:t>
            </a:r>
          </a:p>
          <a:p>
            <a:r>
              <a:rPr lang="en-US" sz="3200" dirty="0">
                <a:latin typeface="Consolas" panose="020B0609020204030204" pitchFamily="49" charset="0"/>
              </a:rPr>
              <a:t>a = b + </a:t>
            </a:r>
            <a:r>
              <a:rPr lang="en-US" sz="3200" dirty="0">
                <a:solidFill>
                  <a:srgbClr val="098658"/>
                </a:solidFill>
                <a:latin typeface="Consolas" panose="020B0609020204030204" pitchFamily="49" charset="0"/>
              </a:rPr>
              <a:t>5</a:t>
            </a:r>
            <a:r>
              <a:rPr lang="en-US" sz="3200" dirty="0">
                <a:latin typeface="Consolas" panose="020B0609020204030204" pitchFamily="49" charset="0"/>
              </a:rPr>
              <a:t>;</a:t>
            </a:r>
          </a:p>
          <a:p>
            <a:r>
              <a:rPr lang="en-US" sz="3200" dirty="0">
                <a:latin typeface="Consolas" panose="020B0609020204030204" pitchFamily="49" charset="0"/>
              </a:rPr>
              <a:t>b /= </a:t>
            </a:r>
            <a:r>
              <a:rPr lang="en-US" sz="3200" dirty="0">
                <a:solidFill>
                  <a:srgbClr val="098658"/>
                </a:solidFill>
                <a:latin typeface="Consolas" panose="020B0609020204030204" pitchFamily="49" charset="0"/>
              </a:rPr>
              <a:t>2</a:t>
            </a:r>
            <a:r>
              <a:rPr lang="en-US" sz="3200" dirty="0">
                <a:latin typeface="Consolas" panose="020B0609020204030204" pitchFamily="49" charset="0"/>
              </a:rPr>
              <a:t>;</a:t>
            </a:r>
          </a:p>
        </p:txBody>
      </p:sp>
      <p:sp>
        <p:nvSpPr>
          <p:cNvPr id="7" name="TextBox 6">
            <a:extLst>
              <a:ext uri="{FF2B5EF4-FFF2-40B4-BE49-F238E27FC236}">
                <a16:creationId xmlns:a16="http://schemas.microsoft.com/office/drawing/2014/main" id="{13464E07-1529-2A99-74ED-FC32A8B8104C}"/>
              </a:ext>
            </a:extLst>
          </p:cNvPr>
          <p:cNvSpPr txBox="1"/>
          <p:nvPr/>
        </p:nvSpPr>
        <p:spPr>
          <a:xfrm>
            <a:off x="7954682" y="2660096"/>
            <a:ext cx="3065929" cy="2769989"/>
          </a:xfrm>
          <a:prstGeom prst="rect">
            <a:avLst/>
          </a:prstGeom>
          <a:noFill/>
        </p:spPr>
        <p:txBody>
          <a:bodyPr wrap="square" rtlCol="0">
            <a:spAutoFit/>
          </a:bodyPr>
          <a:lstStyle/>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10, 30, 40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35, 15, 30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35, 15.5, 30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20, 15, 30</a:t>
            </a:r>
          </a:p>
        </p:txBody>
      </p:sp>
    </p:spTree>
    <p:extLst>
      <p:ext uri="{BB962C8B-B14F-4D97-AF65-F5344CB8AC3E}">
        <p14:creationId xmlns:p14="http://schemas.microsoft.com/office/powerpoint/2010/main" val="1134530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D4AB-3253-4651-BAB2-8D3C413FBBA0}"/>
              </a:ext>
            </a:extLst>
          </p:cNvPr>
          <p:cNvSpPr>
            <a:spLocks noGrp="1"/>
          </p:cNvSpPr>
          <p:nvPr>
            <p:ph type="title"/>
          </p:nvPr>
        </p:nvSpPr>
        <p:spPr/>
        <p:txBody>
          <a:bodyPr>
            <a:normAutofit/>
          </a:bodyPr>
          <a:lstStyle/>
          <a:p>
            <a:r>
              <a:rPr lang="en-US" dirty="0"/>
              <a:t>Agenda</a:t>
            </a:r>
          </a:p>
        </p:txBody>
      </p:sp>
      <p:sp>
        <p:nvSpPr>
          <p:cNvPr id="3" name="Text Placeholder 2">
            <a:extLst>
              <a:ext uri="{FF2B5EF4-FFF2-40B4-BE49-F238E27FC236}">
                <a16:creationId xmlns:a16="http://schemas.microsoft.com/office/drawing/2014/main" id="{883F9555-B9D5-4EDE-8EF2-3335E260AC2C}"/>
              </a:ext>
            </a:extLst>
          </p:cNvPr>
          <p:cNvSpPr>
            <a:spLocks noGrp="1"/>
          </p:cNvSpPr>
          <p:nvPr>
            <p:ph type="body" idx="1"/>
          </p:nvPr>
        </p:nvSpPr>
        <p:spPr/>
        <p:txBody>
          <a:bodyPr/>
          <a:lstStyle/>
          <a:p>
            <a:r>
              <a:rPr lang="en-US" dirty="0">
                <a:solidFill>
                  <a:schemeClr val="tx1"/>
                </a:solidFill>
              </a:rPr>
              <a:t>Announcements, Reminders</a:t>
            </a:r>
          </a:p>
          <a:p>
            <a:r>
              <a:rPr lang="en-US" dirty="0"/>
              <a:t>C0 reflection recap</a:t>
            </a:r>
          </a:p>
          <a:p>
            <a:r>
              <a:rPr lang="en-US" dirty="0"/>
              <a:t>More Variables and Operators! </a:t>
            </a:r>
          </a:p>
          <a:p>
            <a:r>
              <a:rPr lang="en-US" b="1" dirty="0">
                <a:solidFill>
                  <a:srgbClr val="7028C8"/>
                </a:solidFill>
              </a:rPr>
              <a:t>Strings and Characters Review</a:t>
            </a:r>
          </a:p>
          <a:p>
            <a:r>
              <a:rPr lang="en-US" dirty="0"/>
              <a:t>Code example! </a:t>
            </a:r>
          </a:p>
          <a:p>
            <a:endParaRPr lang="en-US" dirty="0"/>
          </a:p>
        </p:txBody>
      </p:sp>
      <p:sp>
        <p:nvSpPr>
          <p:cNvPr id="4" name="Slide Number Placeholder 3">
            <a:extLst>
              <a:ext uri="{FF2B5EF4-FFF2-40B4-BE49-F238E27FC236}">
                <a16:creationId xmlns:a16="http://schemas.microsoft.com/office/drawing/2014/main" id="{E9ECE2E6-5043-4AF0-8171-A4B436DD59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dirty="0"/>
          </a:p>
        </p:txBody>
      </p:sp>
      <p:sp>
        <p:nvSpPr>
          <p:cNvPr id="5" name="Arrow: Right 4">
            <a:extLst>
              <a:ext uri="{FF2B5EF4-FFF2-40B4-BE49-F238E27FC236}">
                <a16:creationId xmlns:a16="http://schemas.microsoft.com/office/drawing/2014/main" id="{1B936838-38AF-444F-B4B1-AB7499E18E33}"/>
              </a:ext>
            </a:extLst>
          </p:cNvPr>
          <p:cNvSpPr/>
          <p:nvPr/>
        </p:nvSpPr>
        <p:spPr>
          <a:xfrm rot="10800000">
            <a:off x="6031234" y="3306262"/>
            <a:ext cx="576870" cy="245476"/>
          </a:xfrm>
          <a:prstGeom prst="rightArrow">
            <a:avLst/>
          </a:prstGeom>
          <a:solidFill>
            <a:srgbClr val="7028C8"/>
          </a:solidFill>
          <a:ln>
            <a:solidFill>
              <a:srgbClr val="7028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948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0363-E667-4D38-BC39-CB590D93A8A1}"/>
              </a:ext>
            </a:extLst>
          </p:cNvPr>
          <p:cNvSpPr>
            <a:spLocks noGrp="1"/>
          </p:cNvSpPr>
          <p:nvPr>
            <p:ph type="title"/>
          </p:nvPr>
        </p:nvSpPr>
        <p:spPr/>
        <p:txBody>
          <a:bodyPr/>
          <a:lstStyle/>
          <a:p>
            <a:r>
              <a:rPr lang="en-US" dirty="0">
                <a:solidFill>
                  <a:schemeClr val="accent6">
                    <a:lumMod val="75000"/>
                  </a:schemeClr>
                </a:solidFill>
              </a:rPr>
              <a:t>PCM: </a:t>
            </a:r>
            <a:r>
              <a:rPr lang="en-US" dirty="0"/>
              <a:t>Strings &amp; </a:t>
            </a:r>
            <a:r>
              <a:rPr lang="en-US" dirty="0">
                <a:latin typeface="Consolas" panose="020B0609020204030204" pitchFamily="49" charset="0"/>
              </a:rPr>
              <a:t>char</a:t>
            </a:r>
            <a:r>
              <a:rPr lang="en-US" dirty="0"/>
              <a:t>s</a:t>
            </a:r>
          </a:p>
        </p:txBody>
      </p:sp>
      <p:sp>
        <p:nvSpPr>
          <p:cNvPr id="3" name="Text Placeholder 2">
            <a:extLst>
              <a:ext uri="{FF2B5EF4-FFF2-40B4-BE49-F238E27FC236}">
                <a16:creationId xmlns:a16="http://schemas.microsoft.com/office/drawing/2014/main" id="{30E6FEC1-5697-4575-AA36-5BE72E012A23}"/>
              </a:ext>
            </a:extLst>
          </p:cNvPr>
          <p:cNvSpPr>
            <a:spLocks noGrp="1"/>
          </p:cNvSpPr>
          <p:nvPr>
            <p:ph type="body" idx="1"/>
          </p:nvPr>
        </p:nvSpPr>
        <p:spPr/>
        <p:txBody>
          <a:bodyPr/>
          <a:lstStyle/>
          <a:p>
            <a:r>
              <a:rPr lang="en-US" dirty="0"/>
              <a:t>Recall: String literals are a sequence of characters that are </a:t>
            </a:r>
            <a:r>
              <a:rPr lang="en-US" i="1" dirty="0"/>
              <a:t>strung </a:t>
            </a:r>
            <a:r>
              <a:rPr lang="en-US" dirty="0"/>
              <a:t>together, begin and end with ""</a:t>
            </a:r>
          </a:p>
          <a:p>
            <a:pPr lvl="1"/>
            <a:r>
              <a:rPr lang="en-US" dirty="0"/>
              <a:t>Use zero-based indexing</a:t>
            </a:r>
          </a:p>
          <a:p>
            <a:r>
              <a:rPr lang="en-US" dirty="0"/>
              <a:t>A </a:t>
            </a:r>
            <a:r>
              <a:rPr lang="en-US" dirty="0">
                <a:latin typeface="Consolas" panose="020B0609020204030204" pitchFamily="49" charset="0"/>
              </a:rPr>
              <a:t>char</a:t>
            </a:r>
            <a:r>
              <a:rPr lang="en-US" dirty="0"/>
              <a:t> represents a single character </a:t>
            </a:r>
          </a:p>
          <a:p>
            <a:pPr lvl="1"/>
            <a:r>
              <a:rPr lang="en-US" dirty="0"/>
              <a:t>Begin and end with single quotes ( ' )</a:t>
            </a:r>
          </a:p>
          <a:p>
            <a:pPr lvl="1"/>
            <a:r>
              <a:rPr lang="en-US" dirty="0"/>
              <a:t>Strings are made up of </a:t>
            </a:r>
            <a:r>
              <a:rPr lang="en-US" dirty="0">
                <a:latin typeface="Consolas" panose="020B0609020204030204" pitchFamily="49" charset="0"/>
              </a:rPr>
              <a:t>char</a:t>
            </a:r>
            <a:r>
              <a:rPr lang="en-US" dirty="0"/>
              <a:t>s! </a:t>
            </a:r>
          </a:p>
          <a:p>
            <a:pPr marL="571500" lvl="1" indent="0">
              <a:buNone/>
            </a:pPr>
            <a:endParaRPr lang="en-US" dirty="0"/>
          </a:p>
        </p:txBody>
      </p:sp>
      <p:sp>
        <p:nvSpPr>
          <p:cNvPr id="4" name="Slide Number Placeholder 3">
            <a:extLst>
              <a:ext uri="{FF2B5EF4-FFF2-40B4-BE49-F238E27FC236}">
                <a16:creationId xmlns:a16="http://schemas.microsoft.com/office/drawing/2014/main" id="{1547D44D-7538-42CD-8CE0-AAA23D4960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dirty="0"/>
          </a:p>
        </p:txBody>
      </p:sp>
      <p:graphicFrame>
        <p:nvGraphicFramePr>
          <p:cNvPr id="7" name="Table 6">
            <a:extLst>
              <a:ext uri="{FF2B5EF4-FFF2-40B4-BE49-F238E27FC236}">
                <a16:creationId xmlns:a16="http://schemas.microsoft.com/office/drawing/2014/main" id="{F18F2289-4E55-4AF6-8E22-832E2BF05FF1}"/>
              </a:ext>
            </a:extLst>
          </p:cNvPr>
          <p:cNvGraphicFramePr>
            <a:graphicFrameLocks noGrp="1"/>
          </p:cNvGraphicFramePr>
          <p:nvPr>
            <p:extLst>
              <p:ext uri="{D42A27DB-BD31-4B8C-83A1-F6EECF244321}">
                <p14:modId xmlns:p14="http://schemas.microsoft.com/office/powerpoint/2010/main" val="3387547865"/>
              </p:ext>
            </p:extLst>
          </p:nvPr>
        </p:nvGraphicFramePr>
        <p:xfrm>
          <a:off x="7615918" y="2377641"/>
          <a:ext cx="3817485" cy="1000805"/>
        </p:xfrm>
        <a:graphic>
          <a:graphicData uri="http://schemas.openxmlformats.org/drawingml/2006/table">
            <a:tbl>
              <a:tblPr firstRow="1" bandRow="1">
                <a:tableStyleId>{5940675A-B579-460E-94D1-54222C63F5DA}</a:tableStyleId>
              </a:tblPr>
              <a:tblGrid>
                <a:gridCol w="545355">
                  <a:extLst>
                    <a:ext uri="{9D8B030D-6E8A-4147-A177-3AD203B41FA5}">
                      <a16:colId xmlns:a16="http://schemas.microsoft.com/office/drawing/2014/main" val="3874129439"/>
                    </a:ext>
                  </a:extLst>
                </a:gridCol>
                <a:gridCol w="545355">
                  <a:extLst>
                    <a:ext uri="{9D8B030D-6E8A-4147-A177-3AD203B41FA5}">
                      <a16:colId xmlns:a16="http://schemas.microsoft.com/office/drawing/2014/main" val="903776653"/>
                    </a:ext>
                  </a:extLst>
                </a:gridCol>
                <a:gridCol w="545355">
                  <a:extLst>
                    <a:ext uri="{9D8B030D-6E8A-4147-A177-3AD203B41FA5}">
                      <a16:colId xmlns:a16="http://schemas.microsoft.com/office/drawing/2014/main" val="3107311372"/>
                    </a:ext>
                  </a:extLst>
                </a:gridCol>
                <a:gridCol w="545355">
                  <a:extLst>
                    <a:ext uri="{9D8B030D-6E8A-4147-A177-3AD203B41FA5}">
                      <a16:colId xmlns:a16="http://schemas.microsoft.com/office/drawing/2014/main" val="4208589544"/>
                    </a:ext>
                  </a:extLst>
                </a:gridCol>
                <a:gridCol w="545355">
                  <a:extLst>
                    <a:ext uri="{9D8B030D-6E8A-4147-A177-3AD203B41FA5}">
                      <a16:colId xmlns:a16="http://schemas.microsoft.com/office/drawing/2014/main" val="473933153"/>
                    </a:ext>
                  </a:extLst>
                </a:gridCol>
                <a:gridCol w="545355">
                  <a:extLst>
                    <a:ext uri="{9D8B030D-6E8A-4147-A177-3AD203B41FA5}">
                      <a16:colId xmlns:a16="http://schemas.microsoft.com/office/drawing/2014/main" val="3043576983"/>
                    </a:ext>
                  </a:extLst>
                </a:gridCol>
                <a:gridCol w="545355">
                  <a:extLst>
                    <a:ext uri="{9D8B030D-6E8A-4147-A177-3AD203B41FA5}">
                      <a16:colId xmlns:a16="http://schemas.microsoft.com/office/drawing/2014/main" val="731264172"/>
                    </a:ext>
                  </a:extLst>
                </a:gridCol>
              </a:tblGrid>
              <a:tr h="544967">
                <a:tc>
                  <a:txBody>
                    <a:bodyPr/>
                    <a:lstStyle/>
                    <a:p>
                      <a:pPr algn="ctr"/>
                      <a:r>
                        <a:rPr lang="en-US" sz="3200" dirty="0">
                          <a:solidFill>
                            <a:srgbClr val="002060"/>
                          </a:solidFill>
                          <a:latin typeface="Consolas" panose="020B0609020204030204" pitchFamily="49"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202240276"/>
                  </a:ext>
                </a:extLst>
              </a:tr>
              <a:tr h="421685">
                <a:tc>
                  <a:txBody>
                    <a:bodyPr/>
                    <a:lstStyle/>
                    <a:p>
                      <a:pPr algn="ctr"/>
                      <a:r>
                        <a:rPr lang="en-US" sz="1800" dirty="0">
                          <a:solidFill>
                            <a:srgbClr val="990033"/>
                          </a:solidFill>
                          <a:latin typeface="Consolas" panose="020B0609020204030204" pitchFamily="49"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7851079"/>
                  </a:ext>
                </a:extLst>
              </a:tr>
            </a:tbl>
          </a:graphicData>
        </a:graphic>
      </p:graphicFrame>
      <p:sp>
        <p:nvSpPr>
          <p:cNvPr id="8" name="TextBox 7">
            <a:extLst>
              <a:ext uri="{FF2B5EF4-FFF2-40B4-BE49-F238E27FC236}">
                <a16:creationId xmlns:a16="http://schemas.microsoft.com/office/drawing/2014/main" id="{1745A610-DED0-43BE-BA45-1D5A523A57EC}"/>
              </a:ext>
            </a:extLst>
          </p:cNvPr>
          <p:cNvSpPr txBox="1"/>
          <p:nvPr/>
        </p:nvSpPr>
        <p:spPr>
          <a:xfrm>
            <a:off x="7157358" y="4536887"/>
            <a:ext cx="4407892"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a:latin typeface="Consolas" panose="020B0609020204030204" pitchFamily="49" charset="0"/>
              </a:rPr>
              <a:t>char letter = 'g';</a:t>
            </a:r>
          </a:p>
          <a:p>
            <a:r>
              <a:rPr lang="en-US" sz="2400" dirty="0">
                <a:latin typeface="Consolas" panose="020B0609020204030204" pitchFamily="49" charset="0"/>
              </a:rPr>
              <a:t>char </a:t>
            </a:r>
            <a:r>
              <a:rPr lang="en-US" sz="2400" dirty="0" err="1">
                <a:latin typeface="Consolas" panose="020B0609020204030204" pitchFamily="49" charset="0"/>
              </a:rPr>
              <a:t>anotherLetter</a:t>
            </a:r>
            <a:r>
              <a:rPr lang="en-US" sz="2400" dirty="0">
                <a:latin typeface="Consolas" panose="020B0609020204030204" pitchFamily="49" charset="0"/>
              </a:rPr>
              <a:t> = 'b';</a:t>
            </a:r>
          </a:p>
        </p:txBody>
      </p:sp>
    </p:spTree>
    <p:extLst>
      <p:ext uri="{BB962C8B-B14F-4D97-AF65-F5344CB8AC3E}">
        <p14:creationId xmlns:p14="http://schemas.microsoft.com/office/powerpoint/2010/main" val="81942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39664-AA7E-0C50-6D41-DDAF4653A9F0}"/>
              </a:ext>
            </a:extLst>
          </p:cNvPr>
          <p:cNvSpPr>
            <a:spLocks noGrp="1"/>
          </p:cNvSpPr>
          <p:nvPr>
            <p:ph type="title"/>
          </p:nvPr>
        </p:nvSpPr>
        <p:spPr/>
        <p:txBody>
          <a:bodyPr/>
          <a:lstStyle/>
          <a:p>
            <a:r>
              <a:rPr lang="en-US" dirty="0">
                <a:solidFill>
                  <a:schemeClr val="accent6">
                    <a:lumMod val="75000"/>
                  </a:schemeClr>
                </a:solidFill>
              </a:rPr>
              <a:t>PCM: </a:t>
            </a:r>
            <a:r>
              <a:rPr lang="en-US" dirty="0"/>
              <a:t>String Methods</a:t>
            </a:r>
          </a:p>
        </p:txBody>
      </p:sp>
      <p:sp>
        <p:nvSpPr>
          <p:cNvPr id="4" name="Slide Number Placeholder 3">
            <a:extLst>
              <a:ext uri="{FF2B5EF4-FFF2-40B4-BE49-F238E27FC236}">
                <a16:creationId xmlns:a16="http://schemas.microsoft.com/office/drawing/2014/main" id="{42BD9CC9-034B-1922-2049-BC4B62C902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dirty="0"/>
          </a:p>
        </p:txBody>
      </p:sp>
      <p:graphicFrame>
        <p:nvGraphicFramePr>
          <p:cNvPr id="5" name="Table 4">
            <a:extLst>
              <a:ext uri="{FF2B5EF4-FFF2-40B4-BE49-F238E27FC236}">
                <a16:creationId xmlns:a16="http://schemas.microsoft.com/office/drawing/2014/main" id="{5DE2991B-4F98-6101-A1CC-92856BDAA067}"/>
              </a:ext>
            </a:extLst>
          </p:cNvPr>
          <p:cNvGraphicFramePr>
            <a:graphicFrameLocks noGrp="1"/>
          </p:cNvGraphicFramePr>
          <p:nvPr>
            <p:extLst>
              <p:ext uri="{D42A27DB-BD31-4B8C-83A1-F6EECF244321}">
                <p14:modId xmlns:p14="http://schemas.microsoft.com/office/powerpoint/2010/main" val="1575689999"/>
              </p:ext>
            </p:extLst>
          </p:nvPr>
        </p:nvGraphicFramePr>
        <p:xfrm>
          <a:off x="838200" y="1219200"/>
          <a:ext cx="10468452" cy="4787813"/>
        </p:xfrm>
        <a:graphic>
          <a:graphicData uri="http://schemas.openxmlformats.org/drawingml/2006/table">
            <a:tbl>
              <a:tblPr firstRow="1" bandRow="1">
                <a:tableStyleId>{5C22544A-7EE6-4342-B048-85BDC9FD1C3A}</a:tableStyleId>
              </a:tblPr>
              <a:tblGrid>
                <a:gridCol w="4040275">
                  <a:extLst>
                    <a:ext uri="{9D8B030D-6E8A-4147-A177-3AD203B41FA5}">
                      <a16:colId xmlns:a16="http://schemas.microsoft.com/office/drawing/2014/main" val="3368264241"/>
                    </a:ext>
                  </a:extLst>
                </a:gridCol>
                <a:gridCol w="6428177">
                  <a:extLst>
                    <a:ext uri="{9D8B030D-6E8A-4147-A177-3AD203B41FA5}">
                      <a16:colId xmlns:a16="http://schemas.microsoft.com/office/drawing/2014/main" val="3821759083"/>
                    </a:ext>
                  </a:extLst>
                </a:gridCol>
              </a:tblGrid>
              <a:tr h="435779">
                <a:tc>
                  <a:txBody>
                    <a:bodyPr/>
                    <a:lstStyle/>
                    <a:p>
                      <a:pPr algn="ctr"/>
                      <a:r>
                        <a:rPr lang="en-US" sz="2400" b="1" dirty="0">
                          <a:latin typeface="Calibri" panose="020F0502020204030204" pitchFamily="34" charset="0"/>
                          <a:cs typeface="Calibri" panose="020F0502020204030204" pitchFamily="34" charset="0"/>
                        </a:rPr>
                        <a:t>Method</a:t>
                      </a:r>
                    </a:p>
                  </a:txBody>
                  <a:tcPr/>
                </a:tc>
                <a:tc>
                  <a:txBody>
                    <a:bodyPr/>
                    <a:lstStyle/>
                    <a:p>
                      <a:pPr algn="ctr"/>
                      <a:r>
                        <a:rPr lang="en-US" sz="2400" b="1" dirty="0">
                          <a:latin typeface="Calibri" panose="020F0502020204030204" pitchFamily="34" charset="0"/>
                          <a:cs typeface="Calibri" panose="020F0502020204030204" pitchFamily="34" charset="0"/>
                        </a:rPr>
                        <a:t>Description</a:t>
                      </a:r>
                    </a:p>
                  </a:txBody>
                  <a:tcPr/>
                </a:tc>
                <a:extLst>
                  <a:ext uri="{0D108BD9-81ED-4DB2-BD59-A6C34878D82A}">
                    <a16:rowId xmlns:a16="http://schemas.microsoft.com/office/drawing/2014/main" val="2388165557"/>
                  </a:ext>
                </a:extLst>
              </a:tr>
              <a:tr h="435779">
                <a:tc>
                  <a:txBody>
                    <a:bodyPr/>
                    <a:lstStyle/>
                    <a:p>
                      <a:r>
                        <a:rPr lang="en-US" sz="1800" dirty="0">
                          <a:latin typeface="Consolas" panose="020B0609020204030204" pitchFamily="49" charset="0"/>
                        </a:rPr>
                        <a:t>length()</a:t>
                      </a:r>
                    </a:p>
                  </a:txBody>
                  <a:tcPr anchor="ctr"/>
                </a:tc>
                <a:tc>
                  <a:txBody>
                    <a:bodyPr/>
                    <a:lstStyle/>
                    <a:p>
                      <a:r>
                        <a:rPr lang="en-US" sz="1800" dirty="0">
                          <a:latin typeface="Calibri" panose="020F0502020204030204" pitchFamily="34" charset="0"/>
                          <a:cs typeface="Calibri" panose="020F0502020204030204" pitchFamily="34" charset="0"/>
                        </a:rPr>
                        <a:t>Returns the length of the string. </a:t>
                      </a:r>
                    </a:p>
                  </a:txBody>
                  <a:tcPr/>
                </a:tc>
                <a:extLst>
                  <a:ext uri="{0D108BD9-81ED-4DB2-BD59-A6C34878D82A}">
                    <a16:rowId xmlns:a16="http://schemas.microsoft.com/office/drawing/2014/main" val="2425982990"/>
                  </a:ext>
                </a:extLst>
              </a:tr>
              <a:tr h="435779">
                <a:tc>
                  <a:txBody>
                    <a:bodyPr/>
                    <a:lstStyle/>
                    <a:p>
                      <a:r>
                        <a:rPr lang="en-US" sz="1800" dirty="0">
                          <a:latin typeface="Consolas" panose="020B0609020204030204" pitchFamily="49" charset="0"/>
                        </a:rPr>
                        <a:t>charAt(</a:t>
                      </a:r>
                      <a:r>
                        <a:rPr lang="en-US" sz="1800" i="1" dirty="0">
                          <a:latin typeface="Consolas" panose="020B0609020204030204" pitchFamily="49" charset="0"/>
                        </a:rPr>
                        <a:t>i</a:t>
                      </a:r>
                      <a:r>
                        <a:rPr lang="en-US" sz="1800" i="0" dirty="0">
                          <a:latin typeface="Consolas" panose="020B0609020204030204" pitchFamily="49" charset="0"/>
                        </a:rPr>
                        <a:t>)</a:t>
                      </a:r>
                    </a:p>
                  </a:txBody>
                  <a:tcPr anchor="ctr"/>
                </a:tc>
                <a:tc>
                  <a:txBody>
                    <a:bodyPr/>
                    <a:lstStyle/>
                    <a:p>
                      <a:r>
                        <a:rPr lang="en-US" sz="1800" dirty="0">
                          <a:latin typeface="Calibri" panose="020F0502020204030204" pitchFamily="34" charset="0"/>
                          <a:cs typeface="Calibri" panose="020F0502020204030204" pitchFamily="34" charset="0"/>
                        </a:rPr>
                        <a:t>Returns the character at index </a:t>
                      </a:r>
                      <a:r>
                        <a:rPr lang="en-US" sz="1800" i="1" dirty="0">
                          <a:latin typeface="Calibri" panose="020F0502020204030204" pitchFamily="34" charset="0"/>
                          <a:cs typeface="Calibri" panose="020F0502020204030204" pitchFamily="34" charset="0"/>
                        </a:rPr>
                        <a:t>i</a:t>
                      </a:r>
                      <a:r>
                        <a:rPr lang="en-US" sz="1800" i="0" dirty="0">
                          <a:latin typeface="Calibri" panose="020F0502020204030204" pitchFamily="34" charset="0"/>
                          <a:cs typeface="Calibri" panose="020F0502020204030204" pitchFamily="34" charset="0"/>
                        </a:rPr>
                        <a:t> of the string</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95054932"/>
                  </a:ext>
                </a:extLst>
              </a:tr>
              <a:tr h="435779">
                <a:tc>
                  <a:txBody>
                    <a:bodyPr/>
                    <a:lstStyle/>
                    <a:p>
                      <a:r>
                        <a:rPr lang="en-US" sz="1800" dirty="0">
                          <a:latin typeface="Consolas" panose="020B0609020204030204" pitchFamily="49" charset="0"/>
                        </a:rPr>
                        <a:t>indexOf(</a:t>
                      </a:r>
                      <a:r>
                        <a:rPr lang="en-US" sz="1800" i="1" dirty="0">
                          <a:latin typeface="Consolas" panose="020B0609020204030204" pitchFamily="49" charset="0"/>
                        </a:rPr>
                        <a:t>s</a:t>
                      </a:r>
                      <a:r>
                        <a:rPr lang="en-US" sz="1800" i="0" dirty="0">
                          <a:latin typeface="Consolas" panose="020B0609020204030204" pitchFamily="49" charset="0"/>
                        </a:rPr>
                        <a:t>)</a:t>
                      </a:r>
                    </a:p>
                  </a:txBody>
                  <a:tcPr anchor="ctr"/>
                </a:tc>
                <a:tc>
                  <a:txBody>
                    <a:bodyPr/>
                    <a:lstStyle/>
                    <a:p>
                      <a:r>
                        <a:rPr lang="en-US" sz="1800" dirty="0">
                          <a:latin typeface="Calibri" panose="020F0502020204030204" pitchFamily="34" charset="0"/>
                          <a:cs typeface="Calibri" panose="020F0502020204030204" pitchFamily="34" charset="0"/>
                        </a:rPr>
                        <a:t>Returns the index of the first occurrence of </a:t>
                      </a:r>
                      <a:r>
                        <a:rPr lang="en-US" sz="1800" i="1" dirty="0">
                          <a:latin typeface="Calibri" panose="020F0502020204030204" pitchFamily="34" charset="0"/>
                          <a:cs typeface="Calibri" panose="020F0502020204030204" pitchFamily="34" charset="0"/>
                        </a:rPr>
                        <a:t>s</a:t>
                      </a:r>
                      <a:r>
                        <a:rPr lang="en-US" sz="1800" i="0" dirty="0">
                          <a:latin typeface="Calibri" panose="020F0502020204030204" pitchFamily="34" charset="0"/>
                          <a:cs typeface="Calibri" panose="020F0502020204030204" pitchFamily="34" charset="0"/>
                        </a:rPr>
                        <a:t> in the string; returns </a:t>
                      </a:r>
                      <a:br>
                        <a:rPr lang="en-US" sz="1800" i="0" dirty="0">
                          <a:latin typeface="Calibri" panose="020F0502020204030204" pitchFamily="34" charset="0"/>
                          <a:cs typeface="Calibri" panose="020F0502020204030204" pitchFamily="34" charset="0"/>
                        </a:rPr>
                      </a:br>
                      <a:r>
                        <a:rPr lang="en-US" sz="1800" i="0" dirty="0">
                          <a:latin typeface="Calibri" panose="020F0502020204030204" pitchFamily="34" charset="0"/>
                          <a:cs typeface="Calibri" panose="020F0502020204030204" pitchFamily="34" charset="0"/>
                        </a:rPr>
                        <a:t>-1 if </a:t>
                      </a:r>
                      <a:r>
                        <a:rPr lang="en-US" sz="1800" i="1" dirty="0">
                          <a:latin typeface="Calibri" panose="020F0502020204030204" pitchFamily="34" charset="0"/>
                          <a:cs typeface="Calibri" panose="020F0502020204030204" pitchFamily="34" charset="0"/>
                        </a:rPr>
                        <a:t>s</a:t>
                      </a:r>
                      <a:r>
                        <a:rPr lang="en-US" sz="1800" i="0" dirty="0">
                          <a:latin typeface="Calibri" panose="020F0502020204030204" pitchFamily="34" charset="0"/>
                          <a:cs typeface="Calibri" panose="020F0502020204030204" pitchFamily="34" charset="0"/>
                        </a:rPr>
                        <a:t> doesn't appear in the string</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84619916"/>
                  </a:ext>
                </a:extLst>
              </a:tr>
              <a:tr h="435779">
                <a:tc>
                  <a:txBody>
                    <a:bodyPr/>
                    <a:lstStyle/>
                    <a:p>
                      <a:r>
                        <a:rPr lang="en-US" sz="1800" dirty="0">
                          <a:latin typeface="Consolas" panose="020B0609020204030204" pitchFamily="49" charset="0"/>
                        </a:rPr>
                        <a:t>substring(</a:t>
                      </a:r>
                      <a:r>
                        <a:rPr lang="en-US" sz="1800" i="1" dirty="0">
                          <a:latin typeface="Consolas" panose="020B0609020204030204" pitchFamily="49" charset="0"/>
                        </a:rPr>
                        <a:t>i</a:t>
                      </a:r>
                      <a:r>
                        <a:rPr lang="en-US" sz="1800" i="0" dirty="0">
                          <a:latin typeface="Consolas" panose="020B0609020204030204" pitchFamily="49" charset="0"/>
                        </a:rPr>
                        <a:t>, </a:t>
                      </a:r>
                      <a:r>
                        <a:rPr lang="en-US" sz="1800" i="1" dirty="0">
                          <a:latin typeface="Consolas" panose="020B0609020204030204" pitchFamily="49" charset="0"/>
                        </a:rPr>
                        <a:t>j</a:t>
                      </a:r>
                      <a:r>
                        <a:rPr lang="en-US" sz="1800" i="0" dirty="0">
                          <a:latin typeface="Consolas" panose="020B0609020204030204" pitchFamily="49" charset="0"/>
                        </a:rPr>
                        <a:t>) </a:t>
                      </a:r>
                      <a:r>
                        <a:rPr lang="en-US" sz="1800" i="0" dirty="0">
                          <a:latin typeface="Calibri" panose="020F0502020204030204" pitchFamily="34" charset="0"/>
                          <a:cs typeface="Calibri" panose="020F0502020204030204" pitchFamily="34" charset="0"/>
                        </a:rPr>
                        <a:t>or</a:t>
                      </a:r>
                      <a:r>
                        <a:rPr lang="en-US" sz="1800" i="0" dirty="0">
                          <a:latin typeface="Consolas" panose="020B0609020204030204" pitchFamily="49" charset="0"/>
                        </a:rPr>
                        <a:t> substring(</a:t>
                      </a:r>
                      <a:r>
                        <a:rPr lang="en-US" sz="1800" i="1" dirty="0">
                          <a:latin typeface="Consolas" panose="020B0609020204030204" pitchFamily="49" charset="0"/>
                        </a:rPr>
                        <a:t>i</a:t>
                      </a:r>
                      <a:r>
                        <a:rPr lang="en-US" sz="1800" i="0" dirty="0">
                          <a:latin typeface="Consolas" panose="020B0609020204030204" pitchFamily="49" charset="0"/>
                        </a:rPr>
                        <a:t>)</a:t>
                      </a:r>
                      <a:endParaRPr lang="en-US" sz="1800" dirty="0">
                        <a:latin typeface="Consolas" panose="020B0609020204030204" pitchFamily="49" charset="0"/>
                      </a:endParaRPr>
                    </a:p>
                  </a:txBody>
                  <a:tcPr anchor="ctr"/>
                </a:tc>
                <a:tc>
                  <a:txBody>
                    <a:bodyPr/>
                    <a:lstStyle/>
                    <a:p>
                      <a:r>
                        <a:rPr lang="en-US" sz="1800" dirty="0">
                          <a:latin typeface="Calibri" panose="020F0502020204030204" pitchFamily="34" charset="0"/>
                          <a:cs typeface="Calibri" panose="020F0502020204030204" pitchFamily="34" charset="0"/>
                        </a:rPr>
                        <a:t>Returns the characters in this string from </a:t>
                      </a:r>
                      <a:r>
                        <a:rPr lang="en-US" sz="1800" i="1" dirty="0">
                          <a:latin typeface="Calibri" panose="020F0502020204030204" pitchFamily="34" charset="0"/>
                          <a:cs typeface="Calibri" panose="020F0502020204030204" pitchFamily="34" charset="0"/>
                        </a:rPr>
                        <a:t>i</a:t>
                      </a:r>
                      <a:r>
                        <a:rPr lang="en-US" sz="1800" i="0" dirty="0">
                          <a:latin typeface="Calibri" panose="020F0502020204030204" pitchFamily="34" charset="0"/>
                          <a:cs typeface="Calibri" panose="020F0502020204030204" pitchFamily="34" charset="0"/>
                        </a:rPr>
                        <a:t> (inclusive) to </a:t>
                      </a:r>
                      <a:r>
                        <a:rPr lang="en-US" sz="1800" i="1" dirty="0">
                          <a:latin typeface="Calibri" panose="020F0502020204030204" pitchFamily="34" charset="0"/>
                          <a:cs typeface="Calibri" panose="020F0502020204030204" pitchFamily="34" charset="0"/>
                        </a:rPr>
                        <a:t>j</a:t>
                      </a:r>
                      <a:r>
                        <a:rPr lang="en-US" sz="1800" i="0" dirty="0">
                          <a:latin typeface="Calibri" panose="020F0502020204030204" pitchFamily="34" charset="0"/>
                          <a:cs typeface="Calibri" panose="020F0502020204030204" pitchFamily="34" charset="0"/>
                        </a:rPr>
                        <a:t> (exclusive); if </a:t>
                      </a:r>
                      <a:r>
                        <a:rPr lang="en-US" sz="1800" i="1" dirty="0">
                          <a:latin typeface="Calibri" panose="020F0502020204030204" pitchFamily="34" charset="0"/>
                          <a:cs typeface="Calibri" panose="020F0502020204030204" pitchFamily="34" charset="0"/>
                        </a:rPr>
                        <a:t>j</a:t>
                      </a:r>
                      <a:r>
                        <a:rPr lang="en-US" sz="1800" i="0" dirty="0">
                          <a:latin typeface="Calibri" panose="020F0502020204030204" pitchFamily="34" charset="0"/>
                          <a:cs typeface="Calibri" panose="020F0502020204030204" pitchFamily="34" charset="0"/>
                        </a:rPr>
                        <a:t> is omitted, goes until the end of the string</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5250403"/>
                  </a:ext>
                </a:extLst>
              </a:tr>
              <a:tr h="435779">
                <a:tc>
                  <a:txBody>
                    <a:bodyPr/>
                    <a:lstStyle/>
                    <a:p>
                      <a:r>
                        <a:rPr lang="en-US" sz="1800" dirty="0">
                          <a:latin typeface="Consolas" panose="020B0609020204030204" pitchFamily="49" charset="0"/>
                        </a:rPr>
                        <a:t>contains(</a:t>
                      </a:r>
                      <a:r>
                        <a:rPr lang="en-US" sz="1800" i="1" dirty="0">
                          <a:latin typeface="Consolas" panose="020B0609020204030204" pitchFamily="49" charset="0"/>
                        </a:rPr>
                        <a:t>s</a:t>
                      </a:r>
                      <a:r>
                        <a:rPr lang="en-US" sz="1800" i="0" dirty="0">
                          <a:latin typeface="Consolas" panose="020B0609020204030204" pitchFamily="49" charset="0"/>
                        </a:rPr>
                        <a:t>)</a:t>
                      </a:r>
                      <a:endParaRPr lang="en-US" sz="1800" dirty="0">
                        <a:latin typeface="Consolas" panose="020B0609020204030204" pitchFamily="49" charset="0"/>
                      </a:endParaRPr>
                    </a:p>
                  </a:txBody>
                  <a:tcPr anchor="ctr"/>
                </a:tc>
                <a:tc>
                  <a:txBody>
                    <a:bodyPr/>
                    <a:lstStyle/>
                    <a:p>
                      <a:r>
                        <a:rPr lang="en-US" sz="1800" dirty="0">
                          <a:latin typeface="Calibri" panose="020F0502020204030204" pitchFamily="34" charset="0"/>
                          <a:cs typeface="Calibri" panose="020F0502020204030204" pitchFamily="34" charset="0"/>
                        </a:rPr>
                        <a:t>Returns whether or not the string contains </a:t>
                      </a:r>
                      <a:r>
                        <a:rPr lang="en-US" sz="1800" i="1" dirty="0">
                          <a:latin typeface="Calibri" panose="020F0502020204030204" pitchFamily="34" charset="0"/>
                          <a:cs typeface="Calibri" panose="020F0502020204030204" pitchFamily="34" charset="0"/>
                        </a:rPr>
                        <a:t>s</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2671709"/>
                  </a:ext>
                </a:extLst>
              </a:tr>
              <a:tr h="435779">
                <a:tc>
                  <a:txBody>
                    <a:bodyPr/>
                    <a:lstStyle/>
                    <a:p>
                      <a:r>
                        <a:rPr lang="en-US" sz="1800" dirty="0">
                          <a:latin typeface="Consolas" panose="020B0609020204030204" pitchFamily="49" charset="0"/>
                        </a:rPr>
                        <a:t>equals(</a:t>
                      </a:r>
                      <a:r>
                        <a:rPr lang="en-US" sz="1800" i="1" dirty="0">
                          <a:latin typeface="Consolas" panose="020B0609020204030204" pitchFamily="49" charset="0"/>
                        </a:rPr>
                        <a:t>s</a:t>
                      </a:r>
                      <a:r>
                        <a:rPr lang="en-US" sz="1800" i="0" dirty="0">
                          <a:latin typeface="Consolas" panose="020B0609020204030204" pitchFamily="49" charset="0"/>
                        </a:rPr>
                        <a:t>)</a:t>
                      </a:r>
                      <a:endParaRPr lang="en-US" sz="1800" dirty="0">
                        <a:latin typeface="Consolas" panose="020B0609020204030204" pitchFamily="49" charset="0"/>
                      </a:endParaRPr>
                    </a:p>
                  </a:txBody>
                  <a:tcPr anchor="ctr"/>
                </a:tc>
                <a:tc>
                  <a:txBody>
                    <a:bodyPr/>
                    <a:lstStyle/>
                    <a:p>
                      <a:r>
                        <a:rPr lang="en-US" sz="1800" dirty="0">
                          <a:latin typeface="Calibri" panose="020F0502020204030204" pitchFamily="34" charset="0"/>
                          <a:cs typeface="Calibri" panose="020F0502020204030204" pitchFamily="34" charset="0"/>
                        </a:rPr>
                        <a:t>Returns whether or not the string is equal to </a:t>
                      </a:r>
                      <a:r>
                        <a:rPr lang="en-US" sz="1800" i="1" dirty="0">
                          <a:latin typeface="Calibri" panose="020F0502020204030204" pitchFamily="34" charset="0"/>
                          <a:cs typeface="Calibri" panose="020F0502020204030204" pitchFamily="34" charset="0"/>
                        </a:rPr>
                        <a:t>s </a:t>
                      </a:r>
                      <a:r>
                        <a:rPr lang="en-US" sz="1800" i="0" dirty="0">
                          <a:latin typeface="Calibri" panose="020F0502020204030204" pitchFamily="34" charset="0"/>
                          <a:cs typeface="Calibri" panose="020F0502020204030204" pitchFamily="34" charset="0"/>
                        </a:rPr>
                        <a:t>(case-sensitive)</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13461892"/>
                  </a:ext>
                </a:extLst>
              </a:tr>
              <a:tr h="435779">
                <a:tc>
                  <a:txBody>
                    <a:bodyPr/>
                    <a:lstStyle/>
                    <a:p>
                      <a:r>
                        <a:rPr lang="en-US" sz="1800" dirty="0">
                          <a:latin typeface="Consolas" panose="020B0609020204030204" pitchFamily="49" charset="0"/>
                        </a:rPr>
                        <a:t>equalsIgnoreCase(</a:t>
                      </a:r>
                      <a:r>
                        <a:rPr lang="en-US" sz="1800" i="1" dirty="0">
                          <a:latin typeface="Consolas" panose="020B0609020204030204" pitchFamily="49" charset="0"/>
                        </a:rPr>
                        <a:t>s</a:t>
                      </a:r>
                      <a:r>
                        <a:rPr lang="en-US" sz="1800" i="0" dirty="0">
                          <a:latin typeface="Consolas" panose="020B0609020204030204" pitchFamily="49" charset="0"/>
                        </a:rPr>
                        <a:t>)</a:t>
                      </a:r>
                      <a:endParaRPr lang="en-US" sz="1800" dirty="0">
                        <a:latin typeface="Consolas" panose="020B0609020204030204" pitchFamily="49" charset="0"/>
                      </a:endParaRPr>
                    </a:p>
                  </a:txBody>
                  <a:tcPr anchor="ctr"/>
                </a:tc>
                <a:tc>
                  <a:txBody>
                    <a:bodyPr/>
                    <a:lstStyle/>
                    <a:p>
                      <a:r>
                        <a:rPr lang="en-US" sz="1800" dirty="0">
                          <a:latin typeface="Calibri" panose="020F0502020204030204" pitchFamily="34" charset="0"/>
                          <a:cs typeface="Calibri" panose="020F0502020204030204" pitchFamily="34" charset="0"/>
                        </a:rPr>
                        <a:t>Returns whether or not the string is equal to </a:t>
                      </a:r>
                      <a:r>
                        <a:rPr lang="en-US" sz="1800" i="1" dirty="0">
                          <a:latin typeface="Calibri" panose="020F0502020204030204" pitchFamily="34" charset="0"/>
                          <a:cs typeface="Calibri" panose="020F0502020204030204" pitchFamily="34" charset="0"/>
                        </a:rPr>
                        <a:t>s </a:t>
                      </a:r>
                      <a:r>
                        <a:rPr lang="en-US" sz="1800" i="0" dirty="0">
                          <a:latin typeface="Calibri" panose="020F0502020204030204" pitchFamily="34" charset="0"/>
                          <a:cs typeface="Calibri" panose="020F0502020204030204" pitchFamily="34" charset="0"/>
                        </a:rPr>
                        <a:t>ignoring case</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31784282"/>
                  </a:ext>
                </a:extLst>
              </a:tr>
              <a:tr h="435779">
                <a:tc>
                  <a:txBody>
                    <a:bodyPr/>
                    <a:lstStyle/>
                    <a:p>
                      <a:r>
                        <a:rPr lang="en-US" sz="1800" dirty="0">
                          <a:latin typeface="Consolas" panose="020B0609020204030204" pitchFamily="49" charset="0"/>
                        </a:rPr>
                        <a:t>toUpperCase()</a:t>
                      </a:r>
                    </a:p>
                  </a:txBody>
                  <a:tcPr anchor="ctr"/>
                </a:tc>
                <a:tc>
                  <a:txBody>
                    <a:bodyPr/>
                    <a:lstStyle/>
                    <a:p>
                      <a:r>
                        <a:rPr lang="en-US" sz="1800" dirty="0">
                          <a:latin typeface="Calibri" panose="020F0502020204030204" pitchFamily="34" charset="0"/>
                          <a:cs typeface="Calibri" panose="020F0502020204030204" pitchFamily="34" charset="0"/>
                        </a:rPr>
                        <a:t>Returns an uppercase version of the string</a:t>
                      </a:r>
                    </a:p>
                  </a:txBody>
                  <a:tcPr/>
                </a:tc>
                <a:extLst>
                  <a:ext uri="{0D108BD9-81ED-4DB2-BD59-A6C34878D82A}">
                    <a16:rowId xmlns:a16="http://schemas.microsoft.com/office/drawing/2014/main" val="3522425595"/>
                  </a:ext>
                </a:extLst>
              </a:tr>
              <a:tr h="435779">
                <a:tc>
                  <a:txBody>
                    <a:bodyPr/>
                    <a:lstStyle/>
                    <a:p>
                      <a:r>
                        <a:rPr lang="en-US" sz="1800" dirty="0">
                          <a:latin typeface="Consolas" panose="020B0609020204030204" pitchFamily="49" charset="0"/>
                        </a:rPr>
                        <a:t>toLowerCase()</a:t>
                      </a:r>
                    </a:p>
                  </a:txBody>
                  <a:tcPr anchor="ctr"/>
                </a:tc>
                <a:tc>
                  <a:txBody>
                    <a:bodyPr/>
                    <a:lstStyle/>
                    <a:p>
                      <a:r>
                        <a:rPr lang="en-US" sz="1800" dirty="0">
                          <a:latin typeface="Calibri" panose="020F0502020204030204" pitchFamily="34" charset="0"/>
                          <a:cs typeface="Calibri" panose="020F0502020204030204" pitchFamily="34" charset="0"/>
                        </a:rPr>
                        <a:t>Returns a lowercase version of the string</a:t>
                      </a:r>
                    </a:p>
                  </a:txBody>
                  <a:tcPr/>
                </a:tc>
                <a:extLst>
                  <a:ext uri="{0D108BD9-81ED-4DB2-BD59-A6C34878D82A}">
                    <a16:rowId xmlns:a16="http://schemas.microsoft.com/office/drawing/2014/main" val="3272948306"/>
                  </a:ext>
                </a:extLst>
              </a:tr>
            </a:tbl>
          </a:graphicData>
        </a:graphic>
      </p:graphicFrame>
      <p:sp>
        <p:nvSpPr>
          <p:cNvPr id="3" name="TextBox 2">
            <a:extLst>
              <a:ext uri="{FF2B5EF4-FFF2-40B4-BE49-F238E27FC236}">
                <a16:creationId xmlns:a16="http://schemas.microsoft.com/office/drawing/2014/main" id="{3DF444FB-B3E7-49AD-94E3-9816C33EC184}"/>
              </a:ext>
            </a:extLst>
          </p:cNvPr>
          <p:cNvSpPr txBox="1"/>
          <p:nvPr/>
        </p:nvSpPr>
        <p:spPr>
          <a:xfrm>
            <a:off x="6547758" y="650932"/>
            <a:ext cx="5170714" cy="400110"/>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Usage: </a:t>
            </a:r>
            <a:r>
              <a:rPr lang="en-US" sz="2000" dirty="0">
                <a:solidFill>
                  <a:schemeClr val="accent2">
                    <a:lumMod val="75000"/>
                  </a:schemeClr>
                </a:solidFill>
                <a:latin typeface="Consolas" panose="020B0609020204030204" pitchFamily="49" charset="0"/>
              </a:rPr>
              <a:t>&lt;</a:t>
            </a:r>
            <a:r>
              <a:rPr lang="en-US" sz="2000" dirty="0" err="1">
                <a:solidFill>
                  <a:schemeClr val="accent2">
                    <a:lumMod val="75000"/>
                  </a:schemeClr>
                </a:solidFill>
                <a:latin typeface="Consolas" panose="020B0609020204030204" pitchFamily="49" charset="0"/>
              </a:rPr>
              <a:t>string_variable</a:t>
            </a:r>
            <a:r>
              <a:rPr lang="en-US" sz="2000" dirty="0">
                <a:solidFill>
                  <a:schemeClr val="accent2">
                    <a:lumMod val="75000"/>
                  </a:schemeClr>
                </a:solidFill>
                <a:latin typeface="Consolas" panose="020B0609020204030204" pitchFamily="49" charset="0"/>
              </a:rPr>
              <a:t>&gt;</a:t>
            </a:r>
            <a:r>
              <a:rPr lang="en-US" sz="2000" dirty="0">
                <a:latin typeface="Consolas" panose="020B0609020204030204" pitchFamily="49" charset="0"/>
              </a:rPr>
              <a:t>.</a:t>
            </a:r>
            <a:r>
              <a:rPr lang="en-US" sz="2000" dirty="0">
                <a:solidFill>
                  <a:schemeClr val="accent3">
                    <a:lumMod val="75000"/>
                  </a:schemeClr>
                </a:solidFill>
                <a:latin typeface="Consolas" panose="020B0609020204030204" pitchFamily="49" charset="0"/>
              </a:rPr>
              <a:t>&lt;method&gt;</a:t>
            </a:r>
            <a:r>
              <a:rPr lang="en-US" sz="2000" dirty="0">
                <a:latin typeface="Consolas" panose="020B0609020204030204" pitchFamily="49" charset="0"/>
              </a:rPr>
              <a:t>(…)</a:t>
            </a:r>
          </a:p>
        </p:txBody>
      </p:sp>
    </p:spTree>
    <p:extLst>
      <p:ext uri="{BB962C8B-B14F-4D97-AF65-F5344CB8AC3E}">
        <p14:creationId xmlns:p14="http://schemas.microsoft.com/office/powerpoint/2010/main" val="3998318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D4AB-3253-4651-BAB2-8D3C413FBBA0}"/>
              </a:ext>
            </a:extLst>
          </p:cNvPr>
          <p:cNvSpPr>
            <a:spLocks noGrp="1"/>
          </p:cNvSpPr>
          <p:nvPr>
            <p:ph type="title"/>
          </p:nvPr>
        </p:nvSpPr>
        <p:spPr/>
        <p:txBody>
          <a:bodyPr>
            <a:normAutofit/>
          </a:bodyPr>
          <a:lstStyle/>
          <a:p>
            <a:r>
              <a:rPr lang="en-US" dirty="0"/>
              <a:t>Agenda</a:t>
            </a:r>
          </a:p>
        </p:txBody>
      </p:sp>
      <p:sp>
        <p:nvSpPr>
          <p:cNvPr id="3" name="Text Placeholder 2">
            <a:extLst>
              <a:ext uri="{FF2B5EF4-FFF2-40B4-BE49-F238E27FC236}">
                <a16:creationId xmlns:a16="http://schemas.microsoft.com/office/drawing/2014/main" id="{883F9555-B9D5-4EDE-8EF2-3335E260AC2C}"/>
              </a:ext>
            </a:extLst>
          </p:cNvPr>
          <p:cNvSpPr>
            <a:spLocks noGrp="1"/>
          </p:cNvSpPr>
          <p:nvPr>
            <p:ph type="body" idx="1"/>
          </p:nvPr>
        </p:nvSpPr>
        <p:spPr/>
        <p:txBody>
          <a:bodyPr/>
          <a:lstStyle/>
          <a:p>
            <a:r>
              <a:rPr lang="en-US" b="1" dirty="0">
                <a:solidFill>
                  <a:srgbClr val="7028C8"/>
                </a:solidFill>
              </a:rPr>
              <a:t>Announcements, Reminders</a:t>
            </a:r>
          </a:p>
          <a:p>
            <a:r>
              <a:rPr lang="en-US" dirty="0"/>
              <a:t>C0 reflection recap</a:t>
            </a:r>
          </a:p>
          <a:p>
            <a:r>
              <a:rPr lang="en-US" dirty="0"/>
              <a:t>More Variables and Operators! </a:t>
            </a:r>
          </a:p>
          <a:p>
            <a:r>
              <a:rPr lang="en-US" dirty="0"/>
              <a:t>Strings and Characters Review</a:t>
            </a:r>
          </a:p>
          <a:p>
            <a:r>
              <a:rPr lang="en-US" dirty="0"/>
              <a:t>Code example! </a:t>
            </a:r>
          </a:p>
          <a:p>
            <a:endParaRPr lang="en-US" dirty="0"/>
          </a:p>
        </p:txBody>
      </p:sp>
      <p:sp>
        <p:nvSpPr>
          <p:cNvPr id="4" name="Slide Number Placeholder 3">
            <a:extLst>
              <a:ext uri="{FF2B5EF4-FFF2-40B4-BE49-F238E27FC236}">
                <a16:creationId xmlns:a16="http://schemas.microsoft.com/office/drawing/2014/main" id="{E9ECE2E6-5043-4AF0-8171-A4B436DD59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dirty="0"/>
          </a:p>
        </p:txBody>
      </p:sp>
      <p:sp>
        <p:nvSpPr>
          <p:cNvPr id="5" name="Arrow: Right 4">
            <a:extLst>
              <a:ext uri="{FF2B5EF4-FFF2-40B4-BE49-F238E27FC236}">
                <a16:creationId xmlns:a16="http://schemas.microsoft.com/office/drawing/2014/main" id="{1B936838-38AF-444F-B4B1-AB7499E18E33}"/>
              </a:ext>
            </a:extLst>
          </p:cNvPr>
          <p:cNvSpPr/>
          <p:nvPr/>
        </p:nvSpPr>
        <p:spPr>
          <a:xfrm rot="10800000">
            <a:off x="5731876" y="1633441"/>
            <a:ext cx="576870" cy="245476"/>
          </a:xfrm>
          <a:prstGeom prst="rightArrow">
            <a:avLst/>
          </a:prstGeom>
          <a:solidFill>
            <a:srgbClr val="7028C8"/>
          </a:solidFill>
          <a:ln>
            <a:solidFill>
              <a:srgbClr val="7028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272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20494-5579-FC89-533B-ED93BA7DB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DFA5E3-1471-D4AF-D21D-AB7DA0491102}"/>
              </a:ext>
            </a:extLst>
          </p:cNvPr>
          <p:cNvSpPr>
            <a:spLocks noGrp="1"/>
          </p:cNvSpPr>
          <p:nvPr>
            <p:ph type="title"/>
          </p:nvPr>
        </p:nvSpPr>
        <p:spPr>
          <a:xfrm>
            <a:off x="980439" y="-826815"/>
            <a:ext cx="10515601" cy="762636"/>
          </a:xfrm>
        </p:spPr>
        <p:txBody>
          <a:bodyPr>
            <a:normAutofit/>
          </a:bodyPr>
          <a:lstStyle/>
          <a:p>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Think Pair Share: </a:t>
            </a:r>
            <a:r>
              <a:rPr lang="en-US" dirty="0"/>
              <a:t>A, B, C Variables</a:t>
            </a:r>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 (Think)</a:t>
            </a:r>
            <a:endParaRPr lang="en-US" dirty="0"/>
          </a:p>
        </p:txBody>
      </p:sp>
      <p:sp>
        <p:nvSpPr>
          <p:cNvPr id="3" name="Slide Number Placeholder 2">
            <a:extLst>
              <a:ext uri="{FF2B5EF4-FFF2-40B4-BE49-F238E27FC236}">
                <a16:creationId xmlns:a16="http://schemas.microsoft.com/office/drawing/2014/main" id="{991ABAF1-DC9F-301C-EB84-9F3F3AF10E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5" name="Rectangle 4">
            <a:extLst>
              <a:ext uri="{FF2B5EF4-FFF2-40B4-BE49-F238E27FC236}">
                <a16:creationId xmlns:a16="http://schemas.microsoft.com/office/drawing/2014/main" id="{4FCADA86-8081-038D-C0A3-7BB789F85737}"/>
              </a:ext>
            </a:extLst>
          </p:cNvPr>
          <p:cNvSpPr/>
          <p:nvPr/>
        </p:nvSpPr>
        <p:spPr>
          <a:xfrm>
            <a:off x="371475" y="1408133"/>
            <a:ext cx="11010900" cy="1292662"/>
          </a:xfrm>
          <a:prstGeom prst="rect">
            <a:avLst/>
          </a:prstGeom>
        </p:spPr>
        <p:txBody>
          <a:bodyPr wrap="square">
            <a:spAutoFit/>
          </a:bodyPr>
          <a:lstStyle/>
          <a:p>
            <a:r>
              <a:rPr lang="en-US" sz="2600" dirty="0">
                <a:solidFill>
                  <a:schemeClr val="tx1"/>
                </a:solidFill>
                <a:latin typeface="Calibri" panose="020F0502020204030204" pitchFamily="34" charset="0"/>
                <a:cs typeface="Calibri" panose="020F0502020204030204" pitchFamily="34" charset="0"/>
              </a:rPr>
              <a:t>Suppose </a:t>
            </a:r>
            <a:r>
              <a:rPr lang="en-US" sz="2600" dirty="0">
                <a:solidFill>
                  <a:schemeClr val="tx1"/>
                </a:solidFill>
                <a:latin typeface="Consolas" panose="020B0609020204030204" pitchFamily="49" charset="0"/>
                <a:cs typeface="Calibri" panose="020F0502020204030204" pitchFamily="34" charset="0"/>
              </a:rPr>
              <a:t>s</a:t>
            </a:r>
            <a:r>
              <a:rPr lang="en-US" sz="2600" dirty="0">
                <a:solidFill>
                  <a:schemeClr val="tx1"/>
                </a:solidFill>
                <a:latin typeface="Calibri" panose="020F0502020204030204" pitchFamily="34" charset="0"/>
                <a:cs typeface="Calibri" panose="020F0502020204030204" pitchFamily="34" charset="0"/>
              </a:rPr>
              <a:t> contains the String </a:t>
            </a:r>
            <a:r>
              <a:rPr lang="en-US" sz="2600" dirty="0">
                <a:solidFill>
                  <a:schemeClr val="tx1"/>
                </a:solidFill>
                <a:latin typeface="Consolas" panose="020B0609020204030204" pitchFamily="49" charset="0"/>
                <a:cs typeface="Calibri" panose="020F0502020204030204" pitchFamily="34" charset="0"/>
              </a:rPr>
              <a:t>"bubble gum"</a:t>
            </a:r>
            <a:r>
              <a:rPr lang="en-US" sz="2600" dirty="0">
                <a:solidFill>
                  <a:schemeClr val="tx1"/>
                </a:solidFill>
                <a:latin typeface="Calibri" panose="020F0502020204030204" pitchFamily="34" charset="0"/>
                <a:cs typeface="Calibri" panose="020F0502020204030204" pitchFamily="34" charset="0"/>
              </a:rPr>
              <a:t>. </a:t>
            </a:r>
            <a:br>
              <a:rPr lang="en-US" sz="2600" dirty="0">
                <a:solidFill>
                  <a:schemeClr val="tx1"/>
                </a:solidFill>
                <a:latin typeface="Calibri" panose="020F0502020204030204" pitchFamily="34" charset="0"/>
                <a:cs typeface="Calibri" panose="020F0502020204030204" pitchFamily="34" charset="0"/>
              </a:rPr>
            </a:br>
            <a:br>
              <a:rPr lang="en-US" sz="2600" dirty="0">
                <a:solidFill>
                  <a:schemeClr val="tx1"/>
                </a:solidFill>
                <a:latin typeface="Calibri" panose="020F0502020204030204" pitchFamily="34" charset="0"/>
                <a:cs typeface="Calibri" panose="020F0502020204030204" pitchFamily="34" charset="0"/>
              </a:rPr>
            </a:br>
            <a:r>
              <a:rPr lang="en-US" sz="2600" dirty="0">
                <a:solidFill>
                  <a:schemeClr val="tx1"/>
                </a:solidFill>
                <a:latin typeface="Calibri" panose="020F0502020204030204" pitchFamily="34" charset="0"/>
                <a:cs typeface="Calibri" panose="020F0502020204030204" pitchFamily="34" charset="0"/>
              </a:rPr>
              <a:t>Which statement would result in </a:t>
            </a:r>
            <a:r>
              <a:rPr lang="en-US" sz="2600" dirty="0">
                <a:solidFill>
                  <a:schemeClr val="tx1"/>
                </a:solidFill>
                <a:latin typeface="Consolas" panose="020B0609020204030204" pitchFamily="49" charset="0"/>
                <a:cs typeface="Calibri" panose="020F0502020204030204" pitchFamily="34" charset="0"/>
              </a:rPr>
              <a:t>s</a:t>
            </a:r>
            <a:r>
              <a:rPr lang="en-US" sz="2600" dirty="0">
                <a:solidFill>
                  <a:schemeClr val="tx1"/>
                </a:solidFill>
                <a:latin typeface="Calibri" panose="020F0502020204030204" pitchFamily="34" charset="0"/>
                <a:cs typeface="Calibri" panose="020F0502020204030204" pitchFamily="34" charset="0"/>
              </a:rPr>
              <a:t> containing </a:t>
            </a:r>
            <a:r>
              <a:rPr lang="en-US" sz="2600" dirty="0">
                <a:solidFill>
                  <a:schemeClr val="tx1"/>
                </a:solidFill>
                <a:latin typeface="Consolas" panose="020B0609020204030204" pitchFamily="49" charset="0"/>
                <a:cs typeface="Calibri" panose="020F0502020204030204" pitchFamily="34" charset="0"/>
              </a:rPr>
              <a:t>"Gumball"</a:t>
            </a:r>
            <a:r>
              <a:rPr lang="en-US" sz="2600" dirty="0">
                <a:solidFill>
                  <a:schemeClr val="tx1"/>
                </a:solidFill>
                <a:latin typeface="Calibri" panose="020F0502020204030204" pitchFamily="34" charset="0"/>
                <a:cs typeface="Calibri" panose="020F0502020204030204" pitchFamily="34" charset="0"/>
              </a:rPr>
              <a:t> instead? </a:t>
            </a:r>
          </a:p>
        </p:txBody>
      </p:sp>
      <p:graphicFrame>
        <p:nvGraphicFramePr>
          <p:cNvPr id="7" name="Table 6">
            <a:extLst>
              <a:ext uri="{FF2B5EF4-FFF2-40B4-BE49-F238E27FC236}">
                <a16:creationId xmlns:a16="http://schemas.microsoft.com/office/drawing/2014/main" id="{844CD7B3-0430-D760-CCA1-906088E3D999}"/>
              </a:ext>
            </a:extLst>
          </p:cNvPr>
          <p:cNvGraphicFramePr>
            <a:graphicFrameLocks noGrp="1"/>
          </p:cNvGraphicFramePr>
          <p:nvPr>
            <p:extLst>
              <p:ext uri="{D42A27DB-BD31-4B8C-83A1-F6EECF244321}">
                <p14:modId xmlns:p14="http://schemas.microsoft.com/office/powerpoint/2010/main" val="893993985"/>
              </p:ext>
            </p:extLst>
          </p:nvPr>
        </p:nvGraphicFramePr>
        <p:xfrm>
          <a:off x="371475" y="4005055"/>
          <a:ext cx="5453550" cy="1000805"/>
        </p:xfrm>
        <a:graphic>
          <a:graphicData uri="http://schemas.openxmlformats.org/drawingml/2006/table">
            <a:tbl>
              <a:tblPr firstRow="1" bandRow="1">
                <a:tableStyleId>{5940675A-B579-460E-94D1-54222C63F5DA}</a:tableStyleId>
              </a:tblPr>
              <a:tblGrid>
                <a:gridCol w="545355">
                  <a:extLst>
                    <a:ext uri="{9D8B030D-6E8A-4147-A177-3AD203B41FA5}">
                      <a16:colId xmlns:a16="http://schemas.microsoft.com/office/drawing/2014/main" val="3874129439"/>
                    </a:ext>
                  </a:extLst>
                </a:gridCol>
                <a:gridCol w="545355">
                  <a:extLst>
                    <a:ext uri="{9D8B030D-6E8A-4147-A177-3AD203B41FA5}">
                      <a16:colId xmlns:a16="http://schemas.microsoft.com/office/drawing/2014/main" val="903776653"/>
                    </a:ext>
                  </a:extLst>
                </a:gridCol>
                <a:gridCol w="545355">
                  <a:extLst>
                    <a:ext uri="{9D8B030D-6E8A-4147-A177-3AD203B41FA5}">
                      <a16:colId xmlns:a16="http://schemas.microsoft.com/office/drawing/2014/main" val="3107311372"/>
                    </a:ext>
                  </a:extLst>
                </a:gridCol>
                <a:gridCol w="545355">
                  <a:extLst>
                    <a:ext uri="{9D8B030D-6E8A-4147-A177-3AD203B41FA5}">
                      <a16:colId xmlns:a16="http://schemas.microsoft.com/office/drawing/2014/main" val="4208589544"/>
                    </a:ext>
                  </a:extLst>
                </a:gridCol>
                <a:gridCol w="545355">
                  <a:extLst>
                    <a:ext uri="{9D8B030D-6E8A-4147-A177-3AD203B41FA5}">
                      <a16:colId xmlns:a16="http://schemas.microsoft.com/office/drawing/2014/main" val="473933153"/>
                    </a:ext>
                  </a:extLst>
                </a:gridCol>
                <a:gridCol w="545355">
                  <a:extLst>
                    <a:ext uri="{9D8B030D-6E8A-4147-A177-3AD203B41FA5}">
                      <a16:colId xmlns:a16="http://schemas.microsoft.com/office/drawing/2014/main" val="3043576983"/>
                    </a:ext>
                  </a:extLst>
                </a:gridCol>
                <a:gridCol w="545355">
                  <a:extLst>
                    <a:ext uri="{9D8B030D-6E8A-4147-A177-3AD203B41FA5}">
                      <a16:colId xmlns:a16="http://schemas.microsoft.com/office/drawing/2014/main" val="731264172"/>
                    </a:ext>
                  </a:extLst>
                </a:gridCol>
                <a:gridCol w="545355">
                  <a:extLst>
                    <a:ext uri="{9D8B030D-6E8A-4147-A177-3AD203B41FA5}">
                      <a16:colId xmlns:a16="http://schemas.microsoft.com/office/drawing/2014/main" val="2397371736"/>
                    </a:ext>
                  </a:extLst>
                </a:gridCol>
                <a:gridCol w="545355">
                  <a:extLst>
                    <a:ext uri="{9D8B030D-6E8A-4147-A177-3AD203B41FA5}">
                      <a16:colId xmlns:a16="http://schemas.microsoft.com/office/drawing/2014/main" val="3143654077"/>
                    </a:ext>
                  </a:extLst>
                </a:gridCol>
                <a:gridCol w="545355">
                  <a:extLst>
                    <a:ext uri="{9D8B030D-6E8A-4147-A177-3AD203B41FA5}">
                      <a16:colId xmlns:a16="http://schemas.microsoft.com/office/drawing/2014/main" val="3808435129"/>
                    </a:ext>
                  </a:extLst>
                </a:gridCol>
              </a:tblGrid>
              <a:tr h="544967">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endParaRPr lang="en-US" sz="3200" dirty="0">
                        <a:solidFill>
                          <a:srgbClr val="002060"/>
                        </a:solidFill>
                        <a:latin typeface="Consolas" panose="020B0609020204030204"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202240276"/>
                  </a:ext>
                </a:extLst>
              </a:tr>
              <a:tr h="421685">
                <a:tc>
                  <a:txBody>
                    <a:bodyPr/>
                    <a:lstStyle/>
                    <a:p>
                      <a:pPr algn="ctr"/>
                      <a:r>
                        <a:rPr lang="en-US" sz="1800" dirty="0">
                          <a:solidFill>
                            <a:srgbClr val="990033"/>
                          </a:solidFill>
                          <a:latin typeface="Consolas" panose="020B0609020204030204" pitchFamily="49"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7851079"/>
                  </a:ext>
                </a:extLst>
              </a:tr>
            </a:tbl>
          </a:graphicData>
        </a:graphic>
      </p:graphicFrame>
      <p:sp>
        <p:nvSpPr>
          <p:cNvPr id="8" name="TextBox 7">
            <a:extLst>
              <a:ext uri="{FF2B5EF4-FFF2-40B4-BE49-F238E27FC236}">
                <a16:creationId xmlns:a16="http://schemas.microsoft.com/office/drawing/2014/main" id="{DBE924DC-D08D-D5A7-0379-6C92C5526C69}"/>
              </a:ext>
            </a:extLst>
          </p:cNvPr>
          <p:cNvSpPr txBox="1"/>
          <p:nvPr/>
        </p:nvSpPr>
        <p:spPr>
          <a:xfrm>
            <a:off x="5915026" y="3212797"/>
            <a:ext cx="6124576" cy="2585323"/>
          </a:xfrm>
          <a:prstGeom prst="rect">
            <a:avLst/>
          </a:prstGeom>
          <a:noFill/>
        </p:spPr>
        <p:txBody>
          <a:bodyPr wrap="square" rtlCol="0">
            <a:spAutoFit/>
          </a:bodyPr>
          <a:lstStyle/>
          <a:p>
            <a:pPr marL="342900" indent="-342900">
              <a:spcAft>
                <a:spcPts val="1200"/>
              </a:spcAft>
              <a:buClr>
                <a:srgbClr val="7030A0"/>
              </a:buClr>
              <a:buFont typeface="+mj-lt"/>
              <a:buAutoNum type="alphaUcPeriod"/>
            </a:pP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9)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s.charAt</a:t>
            </a:r>
            <a:r>
              <a:rPr lang="en-US" sz="2200" dirty="0">
                <a:latin typeface="Consolas" panose="020B0609020204030204" pitchFamily="49" charset="0"/>
                <a:cs typeface="Calibri" panose="020F0502020204030204" pitchFamily="34" charset="0"/>
              </a:rPr>
              <a:t>(7).</a:t>
            </a:r>
            <a:r>
              <a:rPr lang="en-US" sz="2200" dirty="0" err="1">
                <a:latin typeface="Consolas" panose="020B0609020204030204" pitchFamily="49" charset="0"/>
                <a:cs typeface="Calibri" panose="020F0502020204030204" pitchFamily="34" charset="0"/>
              </a:rPr>
              <a:t>toUpperCase</a:t>
            </a:r>
            <a:r>
              <a:rPr lang="en-US" sz="2200" dirty="0">
                <a:latin typeface="Consolas" panose="020B0609020204030204" pitchFamily="49" charset="0"/>
                <a:cs typeface="Calibri" panose="020F0502020204030204" pitchFamily="34" charset="0"/>
              </a:rPr>
              <a:t>()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8).</a:t>
            </a:r>
            <a:r>
              <a:rPr lang="en-US" sz="2200" dirty="0" err="1">
                <a:latin typeface="Consolas" panose="020B0609020204030204" pitchFamily="49" charset="0"/>
                <a:cs typeface="Calibri" panose="020F0502020204030204" pitchFamily="34" charset="0"/>
              </a:rPr>
              <a:t>toUpperCase</a:t>
            </a:r>
            <a:r>
              <a:rPr lang="en-US" sz="2200" dirty="0">
                <a:latin typeface="Consolas" panose="020B0609020204030204" pitchFamily="49" charset="0"/>
                <a:cs typeface="Calibri" panose="020F0502020204030204" pitchFamily="34" charset="0"/>
              </a:rPr>
              <a:t>()    </a:t>
            </a:r>
            <a:br>
              <a:rPr lang="en-US" sz="2200" dirty="0">
                <a:latin typeface="Consolas" panose="020B0609020204030204" pitchFamily="49" charset="0"/>
                <a:cs typeface="Calibri" panose="020F0502020204030204" pitchFamily="34" charset="0"/>
              </a:rPr>
            </a:br>
            <a:r>
              <a:rPr lang="en-US" sz="2200" dirty="0">
                <a:latin typeface="Consolas" panose="020B0609020204030204" pitchFamily="49" charset="0"/>
                <a:cs typeface="Calibri" panose="020F0502020204030204" pitchFamily="34" charset="0"/>
              </a:rPr>
              <a:t>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(8) + "ball";</a:t>
            </a:r>
          </a:p>
        </p:txBody>
      </p:sp>
    </p:spTree>
    <p:extLst>
      <p:ext uri="{BB962C8B-B14F-4D97-AF65-F5344CB8AC3E}">
        <p14:creationId xmlns:p14="http://schemas.microsoft.com/office/powerpoint/2010/main" val="3852077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1CFC3-9EC9-6F82-AB47-9A60B116C14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405F06-D6D9-88A2-7C3B-E37D7A41A6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
        <p:nvSpPr>
          <p:cNvPr id="4" name="Title 1">
            <a:extLst>
              <a:ext uri="{FF2B5EF4-FFF2-40B4-BE49-F238E27FC236}">
                <a16:creationId xmlns:a16="http://schemas.microsoft.com/office/drawing/2014/main" id="{7426A738-7CE0-C659-AC1E-ED727E2E7DBA}"/>
              </a:ext>
            </a:extLst>
          </p:cNvPr>
          <p:cNvSpPr txBox="1">
            <a:spLocks noGrp="1"/>
          </p:cNvSpPr>
          <p:nvPr>
            <p:ph type="title" idx="4294967295"/>
          </p:nvPr>
        </p:nvSpPr>
        <p:spPr>
          <a:xfrm>
            <a:off x="980439" y="-826815"/>
            <a:ext cx="10515601" cy="762636"/>
          </a:xfrm>
          <a:prstGeom prst="rect">
            <a:avLst/>
          </a:prstGeom>
          <a:noFill/>
          <a:ln>
            <a:noFill/>
            <a:prstDash/>
          </a:ln>
          <a:effectLst/>
        </p:spPr>
        <p:txBody>
          <a:bodyPr rot="0" spcFirstLastPara="1" vertOverflow="overflow" horzOverflow="overflow" vert="horz" wrap="square" lIns="45700" tIns="45700" rIns="45700" bIns="45700" numCol="1" spcCol="0" rtlCol="0" fromWordArt="0" anchor="ctr" anchorCtr="0" forceAA="0" compatLnSpc="1">
            <a:prstTxWarp prst="textNoShape">
              <a:avLst/>
            </a:prstTxWarp>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Think Pair Share: </a:t>
            </a:r>
            <a:r>
              <a:rPr lang="en-US" dirty="0"/>
              <a:t>A, B, C Variables</a:t>
            </a:r>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 (Pair)</a:t>
            </a:r>
          </a:p>
        </p:txBody>
      </p:sp>
      <p:sp>
        <p:nvSpPr>
          <p:cNvPr id="5" name="Rectangle 4">
            <a:extLst>
              <a:ext uri="{FF2B5EF4-FFF2-40B4-BE49-F238E27FC236}">
                <a16:creationId xmlns:a16="http://schemas.microsoft.com/office/drawing/2014/main" id="{9C697CC7-22A5-4D4F-7BFA-F788340BC148}"/>
              </a:ext>
            </a:extLst>
          </p:cNvPr>
          <p:cNvSpPr/>
          <p:nvPr/>
        </p:nvSpPr>
        <p:spPr>
          <a:xfrm>
            <a:off x="371475" y="1408133"/>
            <a:ext cx="11010900" cy="1292662"/>
          </a:xfrm>
          <a:prstGeom prst="rect">
            <a:avLst/>
          </a:prstGeom>
        </p:spPr>
        <p:txBody>
          <a:bodyPr wrap="square">
            <a:spAutoFit/>
          </a:bodyPr>
          <a:lstStyle/>
          <a:p>
            <a:r>
              <a:rPr lang="en-US" sz="2600" dirty="0">
                <a:solidFill>
                  <a:schemeClr val="tx1"/>
                </a:solidFill>
                <a:latin typeface="Calibri" panose="020F0502020204030204" pitchFamily="34" charset="0"/>
                <a:cs typeface="Calibri" panose="020F0502020204030204" pitchFamily="34" charset="0"/>
              </a:rPr>
              <a:t>Suppose </a:t>
            </a:r>
            <a:r>
              <a:rPr lang="en-US" sz="2600" dirty="0">
                <a:solidFill>
                  <a:schemeClr val="tx1"/>
                </a:solidFill>
                <a:latin typeface="Consolas" panose="020B0609020204030204" pitchFamily="49" charset="0"/>
                <a:cs typeface="Calibri" panose="020F0502020204030204" pitchFamily="34" charset="0"/>
              </a:rPr>
              <a:t>s</a:t>
            </a:r>
            <a:r>
              <a:rPr lang="en-US" sz="2600" dirty="0">
                <a:solidFill>
                  <a:schemeClr val="tx1"/>
                </a:solidFill>
                <a:latin typeface="Calibri" panose="020F0502020204030204" pitchFamily="34" charset="0"/>
                <a:cs typeface="Calibri" panose="020F0502020204030204" pitchFamily="34" charset="0"/>
              </a:rPr>
              <a:t> contains the String </a:t>
            </a:r>
            <a:r>
              <a:rPr lang="en-US" sz="2600" dirty="0">
                <a:solidFill>
                  <a:schemeClr val="tx1"/>
                </a:solidFill>
                <a:latin typeface="Consolas" panose="020B0609020204030204" pitchFamily="49" charset="0"/>
                <a:cs typeface="Calibri" panose="020F0502020204030204" pitchFamily="34" charset="0"/>
              </a:rPr>
              <a:t>"bubble gum"</a:t>
            </a:r>
            <a:r>
              <a:rPr lang="en-US" sz="2600" dirty="0">
                <a:solidFill>
                  <a:schemeClr val="tx1"/>
                </a:solidFill>
                <a:latin typeface="Calibri" panose="020F0502020204030204" pitchFamily="34" charset="0"/>
                <a:cs typeface="Calibri" panose="020F0502020204030204" pitchFamily="34" charset="0"/>
              </a:rPr>
              <a:t>. </a:t>
            </a:r>
            <a:br>
              <a:rPr lang="en-US" sz="2600" dirty="0">
                <a:solidFill>
                  <a:schemeClr val="tx1"/>
                </a:solidFill>
                <a:latin typeface="Calibri" panose="020F0502020204030204" pitchFamily="34" charset="0"/>
                <a:cs typeface="Calibri" panose="020F0502020204030204" pitchFamily="34" charset="0"/>
              </a:rPr>
            </a:br>
            <a:br>
              <a:rPr lang="en-US" sz="2600" dirty="0">
                <a:solidFill>
                  <a:schemeClr val="tx1"/>
                </a:solidFill>
                <a:latin typeface="Calibri" panose="020F0502020204030204" pitchFamily="34" charset="0"/>
                <a:cs typeface="Calibri" panose="020F0502020204030204" pitchFamily="34" charset="0"/>
              </a:rPr>
            </a:br>
            <a:r>
              <a:rPr lang="en-US" sz="2600" dirty="0">
                <a:solidFill>
                  <a:schemeClr val="tx1"/>
                </a:solidFill>
                <a:latin typeface="Calibri" panose="020F0502020204030204" pitchFamily="34" charset="0"/>
                <a:cs typeface="Calibri" panose="020F0502020204030204" pitchFamily="34" charset="0"/>
              </a:rPr>
              <a:t>Which statement would result in </a:t>
            </a:r>
            <a:r>
              <a:rPr lang="en-US" sz="2600" dirty="0">
                <a:solidFill>
                  <a:schemeClr val="tx1"/>
                </a:solidFill>
                <a:latin typeface="Consolas" panose="020B0609020204030204" pitchFamily="49" charset="0"/>
                <a:cs typeface="Calibri" panose="020F0502020204030204" pitchFamily="34" charset="0"/>
              </a:rPr>
              <a:t>s</a:t>
            </a:r>
            <a:r>
              <a:rPr lang="en-US" sz="2600" dirty="0">
                <a:solidFill>
                  <a:schemeClr val="tx1"/>
                </a:solidFill>
                <a:latin typeface="Calibri" panose="020F0502020204030204" pitchFamily="34" charset="0"/>
                <a:cs typeface="Calibri" panose="020F0502020204030204" pitchFamily="34" charset="0"/>
              </a:rPr>
              <a:t> containing </a:t>
            </a:r>
            <a:r>
              <a:rPr lang="en-US" sz="2600" dirty="0">
                <a:solidFill>
                  <a:schemeClr val="tx1"/>
                </a:solidFill>
                <a:latin typeface="Consolas" panose="020B0609020204030204" pitchFamily="49" charset="0"/>
                <a:cs typeface="Calibri" panose="020F0502020204030204" pitchFamily="34" charset="0"/>
              </a:rPr>
              <a:t>"Gumball"</a:t>
            </a:r>
            <a:r>
              <a:rPr lang="en-US" sz="2600" dirty="0">
                <a:solidFill>
                  <a:schemeClr val="tx1"/>
                </a:solidFill>
                <a:latin typeface="Calibri" panose="020F0502020204030204" pitchFamily="34" charset="0"/>
                <a:cs typeface="Calibri" panose="020F0502020204030204" pitchFamily="34" charset="0"/>
              </a:rPr>
              <a:t> instead? </a:t>
            </a:r>
          </a:p>
        </p:txBody>
      </p:sp>
      <p:graphicFrame>
        <p:nvGraphicFramePr>
          <p:cNvPr id="6" name="Table 5">
            <a:extLst>
              <a:ext uri="{FF2B5EF4-FFF2-40B4-BE49-F238E27FC236}">
                <a16:creationId xmlns:a16="http://schemas.microsoft.com/office/drawing/2014/main" id="{7E54B540-5EDC-8683-9668-E155EC43D3B6}"/>
              </a:ext>
            </a:extLst>
          </p:cNvPr>
          <p:cNvGraphicFramePr>
            <a:graphicFrameLocks noGrp="1"/>
          </p:cNvGraphicFramePr>
          <p:nvPr>
            <p:extLst>
              <p:ext uri="{D42A27DB-BD31-4B8C-83A1-F6EECF244321}">
                <p14:modId xmlns:p14="http://schemas.microsoft.com/office/powerpoint/2010/main" val="4275903748"/>
              </p:ext>
            </p:extLst>
          </p:nvPr>
        </p:nvGraphicFramePr>
        <p:xfrm>
          <a:off x="371475" y="4005055"/>
          <a:ext cx="5453550" cy="1000805"/>
        </p:xfrm>
        <a:graphic>
          <a:graphicData uri="http://schemas.openxmlformats.org/drawingml/2006/table">
            <a:tbl>
              <a:tblPr firstRow="1" bandRow="1">
                <a:tableStyleId>{5940675A-B579-460E-94D1-54222C63F5DA}</a:tableStyleId>
              </a:tblPr>
              <a:tblGrid>
                <a:gridCol w="545355">
                  <a:extLst>
                    <a:ext uri="{9D8B030D-6E8A-4147-A177-3AD203B41FA5}">
                      <a16:colId xmlns:a16="http://schemas.microsoft.com/office/drawing/2014/main" val="3874129439"/>
                    </a:ext>
                  </a:extLst>
                </a:gridCol>
                <a:gridCol w="545355">
                  <a:extLst>
                    <a:ext uri="{9D8B030D-6E8A-4147-A177-3AD203B41FA5}">
                      <a16:colId xmlns:a16="http://schemas.microsoft.com/office/drawing/2014/main" val="903776653"/>
                    </a:ext>
                  </a:extLst>
                </a:gridCol>
                <a:gridCol w="545355">
                  <a:extLst>
                    <a:ext uri="{9D8B030D-6E8A-4147-A177-3AD203B41FA5}">
                      <a16:colId xmlns:a16="http://schemas.microsoft.com/office/drawing/2014/main" val="3107311372"/>
                    </a:ext>
                  </a:extLst>
                </a:gridCol>
                <a:gridCol w="545355">
                  <a:extLst>
                    <a:ext uri="{9D8B030D-6E8A-4147-A177-3AD203B41FA5}">
                      <a16:colId xmlns:a16="http://schemas.microsoft.com/office/drawing/2014/main" val="4208589544"/>
                    </a:ext>
                  </a:extLst>
                </a:gridCol>
                <a:gridCol w="545355">
                  <a:extLst>
                    <a:ext uri="{9D8B030D-6E8A-4147-A177-3AD203B41FA5}">
                      <a16:colId xmlns:a16="http://schemas.microsoft.com/office/drawing/2014/main" val="473933153"/>
                    </a:ext>
                  </a:extLst>
                </a:gridCol>
                <a:gridCol w="545355">
                  <a:extLst>
                    <a:ext uri="{9D8B030D-6E8A-4147-A177-3AD203B41FA5}">
                      <a16:colId xmlns:a16="http://schemas.microsoft.com/office/drawing/2014/main" val="3043576983"/>
                    </a:ext>
                  </a:extLst>
                </a:gridCol>
                <a:gridCol w="545355">
                  <a:extLst>
                    <a:ext uri="{9D8B030D-6E8A-4147-A177-3AD203B41FA5}">
                      <a16:colId xmlns:a16="http://schemas.microsoft.com/office/drawing/2014/main" val="731264172"/>
                    </a:ext>
                  </a:extLst>
                </a:gridCol>
                <a:gridCol w="545355">
                  <a:extLst>
                    <a:ext uri="{9D8B030D-6E8A-4147-A177-3AD203B41FA5}">
                      <a16:colId xmlns:a16="http://schemas.microsoft.com/office/drawing/2014/main" val="2397371736"/>
                    </a:ext>
                  </a:extLst>
                </a:gridCol>
                <a:gridCol w="545355">
                  <a:extLst>
                    <a:ext uri="{9D8B030D-6E8A-4147-A177-3AD203B41FA5}">
                      <a16:colId xmlns:a16="http://schemas.microsoft.com/office/drawing/2014/main" val="3143654077"/>
                    </a:ext>
                  </a:extLst>
                </a:gridCol>
                <a:gridCol w="545355">
                  <a:extLst>
                    <a:ext uri="{9D8B030D-6E8A-4147-A177-3AD203B41FA5}">
                      <a16:colId xmlns:a16="http://schemas.microsoft.com/office/drawing/2014/main" val="3808435129"/>
                    </a:ext>
                  </a:extLst>
                </a:gridCol>
              </a:tblGrid>
              <a:tr h="544967">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endParaRPr lang="en-US" sz="3200" dirty="0">
                        <a:solidFill>
                          <a:srgbClr val="002060"/>
                        </a:solidFill>
                        <a:latin typeface="Consolas" panose="020B0609020204030204"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202240276"/>
                  </a:ext>
                </a:extLst>
              </a:tr>
              <a:tr h="421685">
                <a:tc>
                  <a:txBody>
                    <a:bodyPr/>
                    <a:lstStyle/>
                    <a:p>
                      <a:pPr algn="ctr"/>
                      <a:r>
                        <a:rPr lang="en-US" sz="1800" dirty="0">
                          <a:solidFill>
                            <a:srgbClr val="990033"/>
                          </a:solidFill>
                          <a:latin typeface="Consolas" panose="020B0609020204030204" pitchFamily="49"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7851079"/>
                  </a:ext>
                </a:extLst>
              </a:tr>
            </a:tbl>
          </a:graphicData>
        </a:graphic>
      </p:graphicFrame>
      <p:sp>
        <p:nvSpPr>
          <p:cNvPr id="8" name="TextBox 7">
            <a:extLst>
              <a:ext uri="{FF2B5EF4-FFF2-40B4-BE49-F238E27FC236}">
                <a16:creationId xmlns:a16="http://schemas.microsoft.com/office/drawing/2014/main" id="{D169DE63-7F3E-548A-5E58-224B34E8D96B}"/>
              </a:ext>
            </a:extLst>
          </p:cNvPr>
          <p:cNvSpPr txBox="1"/>
          <p:nvPr/>
        </p:nvSpPr>
        <p:spPr>
          <a:xfrm>
            <a:off x="5915026" y="3212797"/>
            <a:ext cx="6124576" cy="2585323"/>
          </a:xfrm>
          <a:prstGeom prst="rect">
            <a:avLst/>
          </a:prstGeom>
          <a:noFill/>
        </p:spPr>
        <p:txBody>
          <a:bodyPr wrap="square" rtlCol="0">
            <a:spAutoFit/>
          </a:bodyPr>
          <a:lstStyle/>
          <a:p>
            <a:pPr marL="342900" indent="-342900">
              <a:spcAft>
                <a:spcPts val="1200"/>
              </a:spcAft>
              <a:buClr>
                <a:srgbClr val="7030A0"/>
              </a:buClr>
              <a:buFont typeface="+mj-lt"/>
              <a:buAutoNum type="alphaUcPeriod"/>
            </a:pP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9)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s.charAt</a:t>
            </a:r>
            <a:r>
              <a:rPr lang="en-US" sz="2200" dirty="0">
                <a:latin typeface="Consolas" panose="020B0609020204030204" pitchFamily="49" charset="0"/>
                <a:cs typeface="Calibri" panose="020F0502020204030204" pitchFamily="34" charset="0"/>
              </a:rPr>
              <a:t>(7).</a:t>
            </a:r>
            <a:r>
              <a:rPr lang="en-US" sz="2200" dirty="0" err="1">
                <a:latin typeface="Consolas" panose="020B0609020204030204" pitchFamily="49" charset="0"/>
                <a:cs typeface="Calibri" panose="020F0502020204030204" pitchFamily="34" charset="0"/>
              </a:rPr>
              <a:t>toUpperCase</a:t>
            </a:r>
            <a:r>
              <a:rPr lang="en-US" sz="2200" dirty="0">
                <a:latin typeface="Consolas" panose="020B0609020204030204" pitchFamily="49" charset="0"/>
                <a:cs typeface="Calibri" panose="020F0502020204030204" pitchFamily="34" charset="0"/>
              </a:rPr>
              <a:t>()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8).</a:t>
            </a:r>
            <a:r>
              <a:rPr lang="en-US" sz="2200" dirty="0" err="1">
                <a:latin typeface="Consolas" panose="020B0609020204030204" pitchFamily="49" charset="0"/>
                <a:cs typeface="Calibri" panose="020F0502020204030204" pitchFamily="34" charset="0"/>
              </a:rPr>
              <a:t>toUpperCase</a:t>
            </a:r>
            <a:r>
              <a:rPr lang="en-US" sz="2200" dirty="0">
                <a:latin typeface="Consolas" panose="020B0609020204030204" pitchFamily="49" charset="0"/>
                <a:cs typeface="Calibri" panose="020F0502020204030204" pitchFamily="34" charset="0"/>
              </a:rPr>
              <a:t>()    </a:t>
            </a:r>
            <a:br>
              <a:rPr lang="en-US" sz="2200" dirty="0">
                <a:latin typeface="Consolas" panose="020B0609020204030204" pitchFamily="49" charset="0"/>
                <a:cs typeface="Calibri" panose="020F0502020204030204" pitchFamily="34" charset="0"/>
              </a:rPr>
            </a:br>
            <a:r>
              <a:rPr lang="en-US" sz="2200" dirty="0">
                <a:latin typeface="Consolas" panose="020B0609020204030204" pitchFamily="49" charset="0"/>
                <a:cs typeface="Calibri" panose="020F0502020204030204" pitchFamily="34" charset="0"/>
              </a:rPr>
              <a:t>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(8) + "ball";</a:t>
            </a:r>
          </a:p>
        </p:txBody>
      </p:sp>
    </p:spTree>
    <p:extLst>
      <p:ext uri="{BB962C8B-B14F-4D97-AF65-F5344CB8AC3E}">
        <p14:creationId xmlns:p14="http://schemas.microsoft.com/office/powerpoint/2010/main" val="1212507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E0CCE-4595-5A12-442C-15723227BA76}"/>
              </a:ext>
            </a:extLst>
          </p:cNvPr>
          <p:cNvSpPr>
            <a:spLocks noGrp="1"/>
          </p:cNvSpPr>
          <p:nvPr>
            <p:ph type="title"/>
          </p:nvPr>
        </p:nvSpPr>
        <p:spPr/>
        <p:txBody>
          <a:bodyPr/>
          <a:lstStyle/>
          <a:p>
            <a:r>
              <a:rPr lang="en-US" dirty="0"/>
              <a:t>Aside: </a:t>
            </a:r>
            <a:r>
              <a:rPr lang="en-US" dirty="0">
                <a:solidFill>
                  <a:schemeClr val="accent2">
                    <a:lumMod val="75000"/>
                  </a:schemeClr>
                </a:solidFill>
                <a:hlinkClick r:id="rId2">
                  <a:extLst>
                    <a:ext uri="{A12FA001-AC4F-418D-AE19-62706E023703}">
                      <ahyp:hlinkClr xmlns:ahyp="http://schemas.microsoft.com/office/drawing/2018/hyperlinkcolor" val="tx"/>
                    </a:ext>
                  </a:extLst>
                </a:hlinkClick>
              </a:rPr>
              <a:t>Gumball</a:t>
            </a:r>
            <a:endParaRPr lang="en-US" dirty="0">
              <a:solidFill>
                <a:schemeClr val="accent2">
                  <a:lumMod val="75000"/>
                </a:schemeClr>
              </a:solidFill>
            </a:endParaRPr>
          </a:p>
        </p:txBody>
      </p:sp>
      <p:sp>
        <p:nvSpPr>
          <p:cNvPr id="4" name="Slide Number Placeholder 3">
            <a:extLst>
              <a:ext uri="{FF2B5EF4-FFF2-40B4-BE49-F238E27FC236}">
                <a16:creationId xmlns:a16="http://schemas.microsoft.com/office/drawing/2014/main" id="{38318301-9506-DEBE-72BF-4E286A9229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dirty="0"/>
          </a:p>
        </p:txBody>
      </p:sp>
      <p:pic>
        <p:nvPicPr>
          <p:cNvPr id="5" name="Picture 2" descr="Miya's corgi, Gumball, lying down belly-up on a soft-looking rug">
            <a:extLst>
              <a:ext uri="{FF2B5EF4-FFF2-40B4-BE49-F238E27FC236}">
                <a16:creationId xmlns:a16="http://schemas.microsoft.com/office/drawing/2014/main" id="{EC0C2099-4CC9-F020-9807-E2F2E29D4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034" y="4210596"/>
            <a:ext cx="3827929" cy="1931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iya's corgi, Gumball, looking a little tired/grumpy">
            <a:extLst>
              <a:ext uri="{FF2B5EF4-FFF2-40B4-BE49-F238E27FC236}">
                <a16:creationId xmlns:a16="http://schemas.microsoft.com/office/drawing/2014/main" id="{AE860638-606E-B75A-C49E-146A0424D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2035" y="1339649"/>
            <a:ext cx="3827929" cy="28709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iya's gorgeous corgi, Gumball, with a rainbow scarf on a tennis court; his tongue is sticking out and he's smiling!">
            <a:extLst>
              <a:ext uri="{FF2B5EF4-FFF2-40B4-BE49-F238E27FC236}">
                <a16:creationId xmlns:a16="http://schemas.microsoft.com/office/drawing/2014/main" id="{7068294D-B76B-A4B2-3687-70F44B0974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894" y="1339650"/>
            <a:ext cx="3602141" cy="48028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Miya's corgi, Gumball, smiling with a Pumpkin scarf">
            <a:extLst>
              <a:ext uri="{FF2B5EF4-FFF2-40B4-BE49-F238E27FC236}">
                <a16:creationId xmlns:a16="http://schemas.microsoft.com/office/drawing/2014/main" id="{F62124C3-9AEF-54A7-C69C-ED677FEAAF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5682" y="1339649"/>
            <a:ext cx="3602141" cy="4802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879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61FA-EEB3-422B-7DB0-3E80089AAEA2}"/>
              </a:ext>
            </a:extLst>
          </p:cNvPr>
          <p:cNvSpPr>
            <a:spLocks noGrp="1"/>
          </p:cNvSpPr>
          <p:nvPr>
            <p:ph type="title"/>
          </p:nvPr>
        </p:nvSpPr>
        <p:spPr/>
        <p:txBody>
          <a:bodyPr/>
          <a:lstStyle/>
          <a:p>
            <a:r>
              <a:rPr lang="en-US" dirty="0"/>
              <a:t>Announcements, Reminders</a:t>
            </a:r>
          </a:p>
        </p:txBody>
      </p:sp>
      <p:sp>
        <p:nvSpPr>
          <p:cNvPr id="3" name="Text Placeholder 2">
            <a:extLst>
              <a:ext uri="{FF2B5EF4-FFF2-40B4-BE49-F238E27FC236}">
                <a16:creationId xmlns:a16="http://schemas.microsoft.com/office/drawing/2014/main" id="{C54B5108-D326-A3E1-1010-648875F9D1F7}"/>
              </a:ext>
            </a:extLst>
          </p:cNvPr>
          <p:cNvSpPr>
            <a:spLocks noGrp="1"/>
          </p:cNvSpPr>
          <p:nvPr>
            <p:ph type="body" idx="1"/>
          </p:nvPr>
        </p:nvSpPr>
        <p:spPr/>
        <p:txBody>
          <a:bodyPr>
            <a:normAutofit/>
          </a:bodyPr>
          <a:lstStyle/>
          <a:p>
            <a:r>
              <a:rPr lang="en-US" dirty="0"/>
              <a:t>P0 was released on Wednesday and is due Tuesday, April 15</a:t>
            </a:r>
            <a:r>
              <a:rPr lang="en-US" baseline="30000" dirty="0"/>
              <a:t>th</a:t>
            </a:r>
            <a:r>
              <a:rPr lang="en-US" dirty="0"/>
              <a:t> </a:t>
            </a:r>
          </a:p>
          <a:p>
            <a:r>
              <a:rPr lang="en-US" dirty="0"/>
              <a:t>Expect C0 grades ~ 1 week from submission (we’ll announce on Ed)</a:t>
            </a:r>
          </a:p>
          <a:p>
            <a:pPr lvl="1"/>
            <a:r>
              <a:rPr lang="en-US" dirty="0"/>
              <a:t>Shortly after, your first resubmission cycle will open! </a:t>
            </a:r>
          </a:p>
          <a:p>
            <a:r>
              <a:rPr lang="en-US" dirty="0"/>
              <a:t>Guest lecture on Wednesday: Hannah! </a:t>
            </a:r>
          </a:p>
          <a:p>
            <a:endParaRPr lang="en-US" dirty="0"/>
          </a:p>
        </p:txBody>
      </p:sp>
      <p:sp>
        <p:nvSpPr>
          <p:cNvPr id="4" name="Slide Number Placeholder 3">
            <a:extLst>
              <a:ext uri="{FF2B5EF4-FFF2-40B4-BE49-F238E27FC236}">
                <a16:creationId xmlns:a16="http://schemas.microsoft.com/office/drawing/2014/main" id="{D6586EBE-4008-0E4A-A533-90A58C2BAA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dirty="0"/>
          </a:p>
        </p:txBody>
      </p:sp>
    </p:spTree>
    <p:extLst>
      <p:ext uri="{BB962C8B-B14F-4D97-AF65-F5344CB8AC3E}">
        <p14:creationId xmlns:p14="http://schemas.microsoft.com/office/powerpoint/2010/main" val="3621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D4AB-3253-4651-BAB2-8D3C413FBBA0}"/>
              </a:ext>
            </a:extLst>
          </p:cNvPr>
          <p:cNvSpPr>
            <a:spLocks noGrp="1"/>
          </p:cNvSpPr>
          <p:nvPr>
            <p:ph type="title"/>
          </p:nvPr>
        </p:nvSpPr>
        <p:spPr/>
        <p:txBody>
          <a:bodyPr>
            <a:normAutofit/>
          </a:bodyPr>
          <a:lstStyle/>
          <a:p>
            <a:r>
              <a:rPr lang="en-US" dirty="0"/>
              <a:t>Agenda</a:t>
            </a:r>
          </a:p>
        </p:txBody>
      </p:sp>
      <p:sp>
        <p:nvSpPr>
          <p:cNvPr id="3" name="Text Placeholder 2">
            <a:extLst>
              <a:ext uri="{FF2B5EF4-FFF2-40B4-BE49-F238E27FC236}">
                <a16:creationId xmlns:a16="http://schemas.microsoft.com/office/drawing/2014/main" id="{883F9555-B9D5-4EDE-8EF2-3335E260AC2C}"/>
              </a:ext>
            </a:extLst>
          </p:cNvPr>
          <p:cNvSpPr>
            <a:spLocks noGrp="1"/>
          </p:cNvSpPr>
          <p:nvPr>
            <p:ph type="body" idx="1"/>
          </p:nvPr>
        </p:nvSpPr>
        <p:spPr/>
        <p:txBody>
          <a:bodyPr/>
          <a:lstStyle/>
          <a:p>
            <a:r>
              <a:rPr lang="en-US" dirty="0">
                <a:solidFill>
                  <a:schemeClr val="tx1"/>
                </a:solidFill>
              </a:rPr>
              <a:t>Announcements, Reminders</a:t>
            </a:r>
          </a:p>
          <a:p>
            <a:r>
              <a:rPr lang="en-US" b="1" dirty="0">
                <a:solidFill>
                  <a:srgbClr val="7028C8"/>
                </a:solidFill>
              </a:rPr>
              <a:t>C0 reflection recap</a:t>
            </a:r>
          </a:p>
          <a:p>
            <a:r>
              <a:rPr lang="en-US" dirty="0"/>
              <a:t>More Variables and Operators! </a:t>
            </a:r>
          </a:p>
          <a:p>
            <a:r>
              <a:rPr lang="en-US" dirty="0"/>
              <a:t>Strings and Characters Review</a:t>
            </a:r>
          </a:p>
          <a:p>
            <a:r>
              <a:rPr lang="en-US" dirty="0"/>
              <a:t>Code example! </a:t>
            </a:r>
          </a:p>
          <a:p>
            <a:endParaRPr lang="en-US" dirty="0"/>
          </a:p>
        </p:txBody>
      </p:sp>
      <p:sp>
        <p:nvSpPr>
          <p:cNvPr id="4" name="Slide Number Placeholder 3">
            <a:extLst>
              <a:ext uri="{FF2B5EF4-FFF2-40B4-BE49-F238E27FC236}">
                <a16:creationId xmlns:a16="http://schemas.microsoft.com/office/drawing/2014/main" id="{E9ECE2E6-5043-4AF0-8171-A4B436DD59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dirty="0"/>
          </a:p>
        </p:txBody>
      </p:sp>
      <p:sp>
        <p:nvSpPr>
          <p:cNvPr id="5" name="Arrow: Right 4">
            <a:extLst>
              <a:ext uri="{FF2B5EF4-FFF2-40B4-BE49-F238E27FC236}">
                <a16:creationId xmlns:a16="http://schemas.microsoft.com/office/drawing/2014/main" id="{1B936838-38AF-444F-B4B1-AB7499E18E33}"/>
              </a:ext>
            </a:extLst>
          </p:cNvPr>
          <p:cNvSpPr/>
          <p:nvPr/>
        </p:nvSpPr>
        <p:spPr>
          <a:xfrm rot="10800000">
            <a:off x="4284076" y="2199498"/>
            <a:ext cx="576870" cy="245476"/>
          </a:xfrm>
          <a:prstGeom prst="rightArrow">
            <a:avLst/>
          </a:prstGeom>
          <a:solidFill>
            <a:srgbClr val="7028C8"/>
          </a:solidFill>
          <a:ln>
            <a:solidFill>
              <a:srgbClr val="7028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887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B999-31C2-DD1F-0612-32DB4F2D1004}"/>
              </a:ext>
            </a:extLst>
          </p:cNvPr>
          <p:cNvSpPr>
            <a:spLocks noGrp="1"/>
          </p:cNvSpPr>
          <p:nvPr>
            <p:ph type="title"/>
          </p:nvPr>
        </p:nvSpPr>
        <p:spPr/>
        <p:txBody>
          <a:bodyPr/>
          <a:lstStyle/>
          <a:p>
            <a:r>
              <a:rPr lang="en-US" dirty="0"/>
              <a:t>On accessibility…</a:t>
            </a:r>
          </a:p>
        </p:txBody>
      </p:sp>
      <p:sp>
        <p:nvSpPr>
          <p:cNvPr id="3" name="Text Placeholder 2">
            <a:extLst>
              <a:ext uri="{FF2B5EF4-FFF2-40B4-BE49-F238E27FC236}">
                <a16:creationId xmlns:a16="http://schemas.microsoft.com/office/drawing/2014/main" id="{AEBE5F6C-3100-3315-CFF4-499C1BFF9842}"/>
              </a:ext>
            </a:extLst>
          </p:cNvPr>
          <p:cNvSpPr>
            <a:spLocks noGrp="1"/>
          </p:cNvSpPr>
          <p:nvPr>
            <p:ph type="body" idx="1"/>
          </p:nvPr>
        </p:nvSpPr>
        <p:spPr>
          <a:xfrm>
            <a:off x="838200" y="1371600"/>
            <a:ext cx="10515600" cy="5268596"/>
          </a:xfrm>
        </p:spPr>
        <p:txBody>
          <a:bodyPr>
            <a:normAutofit fontScale="92500" lnSpcReduction="20000"/>
          </a:bodyPr>
          <a:lstStyle/>
          <a:p>
            <a:pPr marL="114300" indent="0">
              <a:buNone/>
            </a:pPr>
            <a:r>
              <a:rPr lang="en-US" b="1" dirty="0"/>
              <a:t>Loved</a:t>
            </a:r>
            <a:r>
              <a:rPr lang="en-US" dirty="0"/>
              <a:t> your reflection responses! Some themes:</a:t>
            </a:r>
          </a:p>
          <a:p>
            <a:r>
              <a:rPr lang="en-US" dirty="0"/>
              <a:t>not knowing how blind people use computers (or program)</a:t>
            </a:r>
          </a:p>
          <a:p>
            <a:r>
              <a:rPr lang="en-US" dirty="0"/>
              <a:t>being inspired by the speaker’s perseverance and determination</a:t>
            </a:r>
          </a:p>
          <a:p>
            <a:r>
              <a:rPr lang="en-US" dirty="0"/>
              <a:t>accessibility really matters, because:</a:t>
            </a:r>
          </a:p>
          <a:p>
            <a:pPr lvl="1"/>
            <a:r>
              <a:rPr lang="en-US" dirty="0"/>
              <a:t>“I think that it is incredibly important for people to be able to pursue their passion, and I'm very glad that the speaker was able to become a professional developer.”</a:t>
            </a:r>
          </a:p>
          <a:p>
            <a:pPr lvl="1"/>
            <a:r>
              <a:rPr lang="en-US" dirty="0"/>
              <a:t>“Accessibility in computer science is important because computer science has become such a large thing that it effects almost everything in the modern world. Therefore it is extremely important that everyone has the opportunity to interact with computer science because computer science directly effects everyone.”</a:t>
            </a:r>
          </a:p>
          <a:p>
            <a:pPr lvl="1"/>
            <a:r>
              <a:rPr lang="en-US" dirty="0"/>
              <a:t>“This accessibility is important in computer science because every individual brings new perspectives to the world of code.”</a:t>
            </a:r>
          </a:p>
        </p:txBody>
      </p:sp>
      <p:sp>
        <p:nvSpPr>
          <p:cNvPr id="4" name="Slide Number Placeholder 3">
            <a:extLst>
              <a:ext uri="{FF2B5EF4-FFF2-40B4-BE49-F238E27FC236}">
                <a16:creationId xmlns:a16="http://schemas.microsoft.com/office/drawing/2014/main" id="{3979B086-3595-9C8D-E7CA-46F3E764AE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dirty="0"/>
          </a:p>
        </p:txBody>
      </p:sp>
    </p:spTree>
    <p:extLst>
      <p:ext uri="{BB962C8B-B14F-4D97-AF65-F5344CB8AC3E}">
        <p14:creationId xmlns:p14="http://schemas.microsoft.com/office/powerpoint/2010/main" val="408723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49C06-7D3C-90BD-D62F-3487FABB00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868BC4-2048-1506-7CC0-EAE9E390D932}"/>
              </a:ext>
            </a:extLst>
          </p:cNvPr>
          <p:cNvSpPr>
            <a:spLocks noGrp="1"/>
          </p:cNvSpPr>
          <p:nvPr>
            <p:ph type="title"/>
          </p:nvPr>
        </p:nvSpPr>
        <p:spPr/>
        <p:txBody>
          <a:bodyPr/>
          <a:lstStyle/>
          <a:p>
            <a:r>
              <a:rPr lang="en-US" dirty="0"/>
              <a:t>Is C0 accessible?</a:t>
            </a:r>
          </a:p>
        </p:txBody>
      </p:sp>
      <p:sp>
        <p:nvSpPr>
          <p:cNvPr id="3" name="Text Placeholder 2">
            <a:extLst>
              <a:ext uri="{FF2B5EF4-FFF2-40B4-BE49-F238E27FC236}">
                <a16:creationId xmlns:a16="http://schemas.microsoft.com/office/drawing/2014/main" id="{2092667A-010E-F00C-5894-2CDA88C7B880}"/>
              </a:ext>
            </a:extLst>
          </p:cNvPr>
          <p:cNvSpPr>
            <a:spLocks noGrp="1"/>
          </p:cNvSpPr>
          <p:nvPr>
            <p:ph type="body" idx="1"/>
          </p:nvPr>
        </p:nvSpPr>
        <p:spPr>
          <a:xfrm>
            <a:off x="838200" y="1371600"/>
            <a:ext cx="10515600" cy="5268596"/>
          </a:xfrm>
        </p:spPr>
        <p:txBody>
          <a:bodyPr>
            <a:normAutofit/>
          </a:bodyPr>
          <a:lstStyle/>
          <a:p>
            <a:pPr marL="114300" indent="0">
              <a:buNone/>
            </a:pPr>
            <a:r>
              <a:rPr lang="en-US" dirty="0"/>
              <a:t>Broad spectrum of answers, but </a:t>
            </a:r>
            <a:r>
              <a:rPr lang="en-US" b="1" u="sng" dirty="0"/>
              <a:t>most of you said no.</a:t>
            </a:r>
            <a:r>
              <a:rPr lang="en-US" b="1" dirty="0"/>
              <a:t> </a:t>
            </a:r>
            <a:endParaRPr lang="en-US" dirty="0"/>
          </a:p>
          <a:p>
            <a:pPr marL="114300" indent="0">
              <a:buNone/>
            </a:pPr>
            <a:r>
              <a:rPr lang="en-US" dirty="0"/>
              <a:t>When </a:t>
            </a:r>
            <a:r>
              <a:rPr lang="en-US" i="1" dirty="0"/>
              <a:t>looking</a:t>
            </a:r>
            <a:r>
              <a:rPr lang="en-US" dirty="0"/>
              <a:t> at ASCII art:</a:t>
            </a:r>
          </a:p>
          <a:p>
            <a:r>
              <a:rPr lang="en-US" dirty="0" err="1"/>
              <a:t>screenreaders</a:t>
            </a:r>
            <a:r>
              <a:rPr lang="en-US" dirty="0"/>
              <a:t> </a:t>
            </a:r>
            <a:r>
              <a:rPr lang="en-US" i="1" dirty="0"/>
              <a:t>alone</a:t>
            </a:r>
            <a:r>
              <a:rPr lang="en-US" dirty="0"/>
              <a:t> aren’t suited for reading ASCII art</a:t>
            </a:r>
          </a:p>
          <a:p>
            <a:r>
              <a:rPr lang="en-US" dirty="0"/>
              <a:t>the caption is probably not enough context for a blind user</a:t>
            </a:r>
          </a:p>
          <a:p>
            <a:r>
              <a:rPr lang="en-US" dirty="0"/>
              <a:t>the caption could be low-quality or wrong!</a:t>
            </a:r>
          </a:p>
          <a:p>
            <a:pPr marL="114300" indent="0">
              <a:buNone/>
            </a:pPr>
            <a:endParaRPr lang="en-US" dirty="0"/>
          </a:p>
          <a:p>
            <a:pPr marL="114300" indent="0">
              <a:buNone/>
            </a:pPr>
            <a:r>
              <a:rPr lang="en-US" dirty="0"/>
              <a:t>Doing the assignment would be even harder!</a:t>
            </a:r>
          </a:p>
          <a:p>
            <a:r>
              <a:rPr lang="en-US" dirty="0"/>
              <a:t>have to learn coding </a:t>
            </a:r>
            <a:r>
              <a:rPr lang="en-US" i="1" dirty="0"/>
              <a:t>alongside</a:t>
            </a:r>
            <a:r>
              <a:rPr lang="en-US" dirty="0"/>
              <a:t> new interaction techniques</a:t>
            </a:r>
          </a:p>
          <a:p>
            <a:r>
              <a:rPr lang="en-US" dirty="0"/>
              <a:t>Ed doesn’t have the same accessibility features</a:t>
            </a:r>
          </a:p>
          <a:p>
            <a:endParaRPr lang="en-US" dirty="0"/>
          </a:p>
        </p:txBody>
      </p:sp>
      <p:sp>
        <p:nvSpPr>
          <p:cNvPr id="4" name="Slide Number Placeholder 3">
            <a:extLst>
              <a:ext uri="{FF2B5EF4-FFF2-40B4-BE49-F238E27FC236}">
                <a16:creationId xmlns:a16="http://schemas.microsoft.com/office/drawing/2014/main" id="{75CE3538-06B2-E64F-ACE9-DD6C7AAC87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spTree>
    <p:extLst>
      <p:ext uri="{BB962C8B-B14F-4D97-AF65-F5344CB8AC3E}">
        <p14:creationId xmlns:p14="http://schemas.microsoft.com/office/powerpoint/2010/main" val="271937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19A58-2C8F-9265-EED1-5ECEF74D5190}"/>
              </a:ext>
            </a:extLst>
          </p:cNvPr>
          <p:cNvSpPr>
            <a:spLocks noGrp="1"/>
          </p:cNvSpPr>
          <p:nvPr>
            <p:ph type="title"/>
          </p:nvPr>
        </p:nvSpPr>
        <p:spPr/>
        <p:txBody>
          <a:bodyPr/>
          <a:lstStyle/>
          <a:p>
            <a:r>
              <a:rPr lang="en-US" dirty="0"/>
              <a:t>So, what?</a:t>
            </a:r>
          </a:p>
        </p:txBody>
      </p:sp>
      <p:sp>
        <p:nvSpPr>
          <p:cNvPr id="3" name="Text Placeholder 2">
            <a:extLst>
              <a:ext uri="{FF2B5EF4-FFF2-40B4-BE49-F238E27FC236}">
                <a16:creationId xmlns:a16="http://schemas.microsoft.com/office/drawing/2014/main" id="{268C7AE2-2DD9-040F-A9EF-0C02F4BC81DC}"/>
              </a:ext>
            </a:extLst>
          </p:cNvPr>
          <p:cNvSpPr>
            <a:spLocks noGrp="1"/>
          </p:cNvSpPr>
          <p:nvPr>
            <p:ph type="body" idx="1"/>
          </p:nvPr>
        </p:nvSpPr>
        <p:spPr>
          <a:xfrm>
            <a:off x="838200" y="1371600"/>
            <a:ext cx="10515600" cy="5012055"/>
          </a:xfrm>
        </p:spPr>
        <p:txBody>
          <a:bodyPr>
            <a:normAutofit/>
          </a:bodyPr>
          <a:lstStyle/>
          <a:p>
            <a:pPr marL="114300" indent="0">
              <a:buNone/>
            </a:pPr>
            <a:r>
              <a:rPr lang="en-US" i="0" dirty="0"/>
              <a:t>Broadly speaking: the digital world is inaccessible (but that’s changing)! </a:t>
            </a:r>
            <a:endParaRPr lang="en-US" dirty="0"/>
          </a:p>
          <a:p>
            <a:pPr marL="114300" indent="0">
              <a:buNone/>
            </a:pPr>
            <a:endParaRPr lang="en-US" i="0" dirty="0"/>
          </a:p>
          <a:p>
            <a:pPr marL="114300" indent="0">
              <a:buNone/>
            </a:pPr>
            <a:r>
              <a:rPr lang="en-US" i="0" dirty="0"/>
              <a:t>In CSE 121, we don’t have the full knowledge yet to make accessible ASCII art (or Java programs, applications, video games, websites, …)</a:t>
            </a:r>
          </a:p>
          <a:p>
            <a:pPr marL="114300" indent="0">
              <a:buNone/>
            </a:pPr>
            <a:endParaRPr lang="en-US" dirty="0"/>
          </a:p>
          <a:p>
            <a:pPr marL="114300" indent="0">
              <a:buNone/>
            </a:pPr>
            <a:r>
              <a:rPr lang="en-US" i="0" dirty="0"/>
              <a:t>However, we encourage you to:</a:t>
            </a:r>
          </a:p>
          <a:p>
            <a:pPr marL="685800" indent="-457200"/>
            <a:r>
              <a:rPr lang="en-US" i="0" dirty="0"/>
              <a:t>think about accessibility when you make things with computers</a:t>
            </a:r>
          </a:p>
          <a:p>
            <a:pPr marL="685800" indent="-457200"/>
            <a:r>
              <a:rPr lang="en-US" i="0" dirty="0"/>
              <a:t>keep on learning more! UW is a </a:t>
            </a:r>
            <a:r>
              <a:rPr lang="en-US" b="1" i="0" u="sng" dirty="0"/>
              <a:t>global leader</a:t>
            </a:r>
            <a:r>
              <a:rPr lang="en-US" i="0" dirty="0"/>
              <a:t> in digital accessibility</a:t>
            </a:r>
          </a:p>
          <a:p>
            <a:pPr marL="685800" indent="-457200"/>
            <a:r>
              <a:rPr lang="en-US" dirty="0"/>
              <a:t>e.g. at UW: </a:t>
            </a:r>
            <a:r>
              <a:rPr lang="en-US" dirty="0">
                <a:hlinkClick r:id="rId2"/>
              </a:rPr>
              <a:t>CSE 493E: Accessibility</a:t>
            </a:r>
            <a:r>
              <a:rPr lang="en-US" dirty="0"/>
              <a:t>, </a:t>
            </a:r>
            <a:r>
              <a:rPr lang="en-US" dirty="0">
                <a:hlinkClick r:id="rId3"/>
              </a:rPr>
              <a:t>CREATE</a:t>
            </a:r>
            <a:r>
              <a:rPr lang="en-US" dirty="0"/>
              <a:t>, </a:t>
            </a:r>
            <a:r>
              <a:rPr lang="en-US" dirty="0">
                <a:hlinkClick r:id="rId4"/>
              </a:rPr>
              <a:t>AccessComputing</a:t>
            </a:r>
            <a:endParaRPr lang="en-US" i="0" dirty="0"/>
          </a:p>
        </p:txBody>
      </p:sp>
      <p:sp>
        <p:nvSpPr>
          <p:cNvPr id="4" name="Slide Number Placeholder 3">
            <a:extLst>
              <a:ext uri="{FF2B5EF4-FFF2-40B4-BE49-F238E27FC236}">
                <a16:creationId xmlns:a16="http://schemas.microsoft.com/office/drawing/2014/main" id="{7620C7B5-D08E-58AB-696A-882996F234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dirty="0"/>
          </a:p>
        </p:txBody>
      </p:sp>
    </p:spTree>
    <p:extLst>
      <p:ext uri="{BB962C8B-B14F-4D97-AF65-F5344CB8AC3E}">
        <p14:creationId xmlns:p14="http://schemas.microsoft.com/office/powerpoint/2010/main" val="296330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D4AB-3253-4651-BAB2-8D3C413FBBA0}"/>
              </a:ext>
            </a:extLst>
          </p:cNvPr>
          <p:cNvSpPr>
            <a:spLocks noGrp="1"/>
          </p:cNvSpPr>
          <p:nvPr>
            <p:ph type="title"/>
          </p:nvPr>
        </p:nvSpPr>
        <p:spPr/>
        <p:txBody>
          <a:bodyPr>
            <a:normAutofit/>
          </a:bodyPr>
          <a:lstStyle/>
          <a:p>
            <a:r>
              <a:rPr lang="en-US" dirty="0"/>
              <a:t>Agenda</a:t>
            </a:r>
          </a:p>
        </p:txBody>
      </p:sp>
      <p:sp>
        <p:nvSpPr>
          <p:cNvPr id="3" name="Text Placeholder 2">
            <a:extLst>
              <a:ext uri="{FF2B5EF4-FFF2-40B4-BE49-F238E27FC236}">
                <a16:creationId xmlns:a16="http://schemas.microsoft.com/office/drawing/2014/main" id="{883F9555-B9D5-4EDE-8EF2-3335E260AC2C}"/>
              </a:ext>
            </a:extLst>
          </p:cNvPr>
          <p:cNvSpPr>
            <a:spLocks noGrp="1"/>
          </p:cNvSpPr>
          <p:nvPr>
            <p:ph type="body" idx="1"/>
          </p:nvPr>
        </p:nvSpPr>
        <p:spPr/>
        <p:txBody>
          <a:bodyPr/>
          <a:lstStyle/>
          <a:p>
            <a:r>
              <a:rPr lang="en-US" dirty="0">
                <a:solidFill>
                  <a:schemeClr val="tx1"/>
                </a:solidFill>
              </a:rPr>
              <a:t>Announcements, Reminders</a:t>
            </a:r>
          </a:p>
          <a:p>
            <a:r>
              <a:rPr lang="en-US" dirty="0"/>
              <a:t>C0 reflection recap</a:t>
            </a:r>
          </a:p>
          <a:p>
            <a:r>
              <a:rPr lang="en-US" b="1" dirty="0">
                <a:solidFill>
                  <a:srgbClr val="7028C8"/>
                </a:solidFill>
              </a:rPr>
              <a:t>More Variables and Operators! </a:t>
            </a:r>
          </a:p>
          <a:p>
            <a:r>
              <a:rPr lang="en-US" dirty="0"/>
              <a:t>Strings and Characters Review</a:t>
            </a:r>
          </a:p>
          <a:p>
            <a:r>
              <a:rPr lang="en-US" dirty="0"/>
              <a:t>Code example! </a:t>
            </a:r>
          </a:p>
          <a:p>
            <a:endParaRPr lang="en-US" dirty="0"/>
          </a:p>
        </p:txBody>
      </p:sp>
      <p:sp>
        <p:nvSpPr>
          <p:cNvPr id="4" name="Slide Number Placeholder 3">
            <a:extLst>
              <a:ext uri="{FF2B5EF4-FFF2-40B4-BE49-F238E27FC236}">
                <a16:creationId xmlns:a16="http://schemas.microsoft.com/office/drawing/2014/main" id="{E9ECE2E6-5043-4AF0-8171-A4B436DD59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dirty="0"/>
          </a:p>
        </p:txBody>
      </p:sp>
      <p:sp>
        <p:nvSpPr>
          <p:cNvPr id="5" name="Arrow: Right 4">
            <a:extLst>
              <a:ext uri="{FF2B5EF4-FFF2-40B4-BE49-F238E27FC236}">
                <a16:creationId xmlns:a16="http://schemas.microsoft.com/office/drawing/2014/main" id="{1B936838-38AF-444F-B4B1-AB7499E18E33}"/>
              </a:ext>
            </a:extLst>
          </p:cNvPr>
          <p:cNvSpPr/>
          <p:nvPr/>
        </p:nvSpPr>
        <p:spPr>
          <a:xfrm rot="10800000">
            <a:off x="6096000" y="2716570"/>
            <a:ext cx="576870" cy="245476"/>
          </a:xfrm>
          <a:prstGeom prst="rightArrow">
            <a:avLst/>
          </a:prstGeom>
          <a:solidFill>
            <a:srgbClr val="7028C8"/>
          </a:solidFill>
          <a:ln>
            <a:solidFill>
              <a:srgbClr val="7028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900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1545-A46F-417F-9F86-855DCDA4FFE9}"/>
              </a:ext>
            </a:extLst>
          </p:cNvPr>
          <p:cNvSpPr>
            <a:spLocks noGrp="1"/>
          </p:cNvSpPr>
          <p:nvPr>
            <p:ph type="title"/>
          </p:nvPr>
        </p:nvSpPr>
        <p:spPr/>
        <p:txBody>
          <a:bodyPr/>
          <a:lstStyle/>
          <a:p>
            <a:r>
              <a:rPr lang="en-US" dirty="0">
                <a:solidFill>
                  <a:schemeClr val="accent3">
                    <a:lumMod val="75000"/>
                  </a:schemeClr>
                </a:solidFill>
              </a:rPr>
              <a:t>PCM: </a:t>
            </a:r>
            <a:r>
              <a:rPr lang="en-US" dirty="0"/>
              <a:t>Typecasting</a:t>
            </a:r>
          </a:p>
        </p:txBody>
      </p:sp>
      <p:sp>
        <p:nvSpPr>
          <p:cNvPr id="3" name="Text Placeholder 2">
            <a:extLst>
              <a:ext uri="{FF2B5EF4-FFF2-40B4-BE49-F238E27FC236}">
                <a16:creationId xmlns:a16="http://schemas.microsoft.com/office/drawing/2014/main" id="{46BBFA88-27A3-49BB-93D6-16F0CD548835}"/>
              </a:ext>
            </a:extLst>
          </p:cNvPr>
          <p:cNvSpPr>
            <a:spLocks noGrp="1"/>
          </p:cNvSpPr>
          <p:nvPr>
            <p:ph type="body" idx="1"/>
          </p:nvPr>
        </p:nvSpPr>
        <p:spPr/>
        <p:txBody>
          <a:bodyPr/>
          <a:lstStyle/>
          <a:p>
            <a:r>
              <a:rPr lang="en-US" dirty="0"/>
              <a:t>Java will do some type conversions for us </a:t>
            </a:r>
          </a:p>
          <a:p>
            <a:pPr lvl="1"/>
            <a:r>
              <a:rPr lang="en-US" dirty="0"/>
              <a:t>E.g., </a:t>
            </a:r>
            <a:r>
              <a:rPr lang="en-US" dirty="0">
                <a:latin typeface="Consolas" panose="020B0609020204030204" pitchFamily="49" charset="0"/>
              </a:rPr>
              <a:t>int</a:t>
            </a:r>
            <a:r>
              <a:rPr lang="en-US" dirty="0"/>
              <a:t> to </a:t>
            </a:r>
            <a:r>
              <a:rPr lang="en-US" dirty="0">
                <a:latin typeface="Consolas" panose="020B0609020204030204" pitchFamily="49" charset="0"/>
              </a:rPr>
              <a:t>double</a:t>
            </a:r>
            <a:r>
              <a:rPr lang="en-US" dirty="0"/>
              <a:t>, </a:t>
            </a:r>
            <a:r>
              <a:rPr lang="en-US" dirty="0">
                <a:latin typeface="Consolas" panose="020B0609020204030204" pitchFamily="49" charset="0"/>
              </a:rPr>
              <a:t>double</a:t>
            </a:r>
            <a:r>
              <a:rPr lang="en-US" dirty="0"/>
              <a:t> to </a:t>
            </a:r>
            <a:r>
              <a:rPr lang="en-US" dirty="0">
                <a:latin typeface="Consolas" panose="020B0609020204030204" pitchFamily="49" charset="0"/>
              </a:rPr>
              <a:t>String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latin typeface="Consolas" panose="020B0609020204030204" pitchFamily="49" charset="0"/>
              </a:rPr>
              <a:t>int</a:t>
            </a:r>
            <a:r>
              <a:rPr lang="en-US" dirty="0">
                <a:latin typeface="Calibri" panose="020F0502020204030204" pitchFamily="34" charset="0"/>
                <a:ea typeface="Calibri" panose="020F0502020204030204" pitchFamily="34" charset="0"/>
                <a:cs typeface="Calibri" panose="020F0502020204030204" pitchFamily="34" charset="0"/>
              </a:rPr>
              <a:t> to </a:t>
            </a:r>
            <a:r>
              <a:rPr lang="en-US" dirty="0">
                <a:latin typeface="Consolas" panose="020B0609020204030204" pitchFamily="49" charset="0"/>
              </a:rPr>
              <a:t>String</a:t>
            </a:r>
          </a:p>
          <a:p>
            <a:pPr lvl="1"/>
            <a:endParaRPr lang="en-US" dirty="0">
              <a:latin typeface="Consolas" panose="020B0609020204030204" pitchFamily="49" charset="0"/>
            </a:endParaRPr>
          </a:p>
          <a:p>
            <a:r>
              <a:rPr lang="en-US" dirty="0">
                <a:latin typeface="Calibri" panose="020F0502020204030204" pitchFamily="34" charset="0"/>
                <a:ea typeface="Calibri" panose="020F0502020204030204" pitchFamily="34" charset="0"/>
                <a:cs typeface="Calibri" panose="020F0502020204030204" pitchFamily="34" charset="0"/>
              </a:rPr>
              <a:t>BUT some conversions Java won't do for us…</a:t>
            </a:r>
          </a:p>
          <a:p>
            <a:pPr lvl="1"/>
            <a:r>
              <a:rPr lang="en-US" dirty="0">
                <a:latin typeface="Calibri" panose="020F0502020204030204" pitchFamily="34" charset="0"/>
                <a:ea typeface="Calibri" panose="020F0502020204030204" pitchFamily="34" charset="0"/>
                <a:cs typeface="Calibri" panose="020F0502020204030204" pitchFamily="34" charset="0"/>
              </a:rPr>
              <a:t>Nonsensical conversions (e.g., </a:t>
            </a:r>
            <a:r>
              <a:rPr lang="en-US" dirty="0">
                <a:latin typeface="Consolas" panose="020B0609020204030204" pitchFamily="49" charset="0"/>
                <a:ea typeface="Calibri" panose="020F0502020204030204" pitchFamily="34" charset="0"/>
                <a:cs typeface="Calibri" panose="020F0502020204030204" pitchFamily="34" charset="0"/>
              </a:rPr>
              <a:t>"Gumball"</a:t>
            </a:r>
            <a:r>
              <a:rPr lang="en-US" dirty="0">
                <a:latin typeface="Calibri" panose="020F0502020204030204" pitchFamily="34" charset="0"/>
                <a:ea typeface="Calibri" panose="020F0502020204030204" pitchFamily="34" charset="0"/>
                <a:cs typeface="Calibri" panose="020F0502020204030204" pitchFamily="34" charset="0"/>
              </a:rPr>
              <a:t> to </a:t>
            </a:r>
            <a:r>
              <a:rPr lang="en-US" dirty="0">
                <a:latin typeface="Consolas" panose="020B0609020204030204" pitchFamily="49" charset="0"/>
                <a:ea typeface="Calibri" panose="020F0502020204030204" pitchFamily="34" charset="0"/>
                <a:cs typeface="Calibri" panose="020F0502020204030204" pitchFamily="34" charset="0"/>
              </a:rPr>
              <a:t>int</a:t>
            </a:r>
            <a:r>
              <a:rPr lang="en-US" dirty="0">
                <a:latin typeface="Calibri" panose="020F0502020204030204" pitchFamily="34" charset="0"/>
                <a:ea typeface="Calibri" panose="020F0502020204030204" pitchFamily="34" charset="0"/>
                <a:cs typeface="Calibri" panose="020F0502020204030204" pitchFamily="34" charset="0"/>
              </a:rPr>
              <a:t>)</a:t>
            </a:r>
          </a:p>
          <a:p>
            <a:pPr lvl="1"/>
            <a:r>
              <a:rPr lang="en-US" dirty="0">
                <a:latin typeface="Calibri" panose="020F0502020204030204" pitchFamily="34" charset="0"/>
                <a:ea typeface="Calibri" panose="020F0502020204030204" pitchFamily="34" charset="0"/>
                <a:cs typeface="Calibri" panose="020F0502020204030204" pitchFamily="34" charset="0"/>
              </a:rPr>
              <a:t>Conversions that are "lossy" (e.g., </a:t>
            </a:r>
            <a:r>
              <a:rPr lang="en-US" dirty="0">
                <a:latin typeface="Consolas" panose="020B0609020204030204" pitchFamily="49" charset="0"/>
                <a:ea typeface="Calibri" panose="020F0502020204030204" pitchFamily="34" charset="0"/>
                <a:cs typeface="Calibri" panose="020F0502020204030204" pitchFamily="34" charset="0"/>
              </a:rPr>
              <a:t>double</a:t>
            </a:r>
            <a:r>
              <a:rPr lang="en-US" dirty="0">
                <a:latin typeface="Calibri" panose="020F0502020204030204" pitchFamily="34" charset="0"/>
                <a:ea typeface="Calibri" panose="020F0502020204030204" pitchFamily="34" charset="0"/>
                <a:cs typeface="Calibri" panose="020F0502020204030204" pitchFamily="34" charset="0"/>
              </a:rPr>
              <a:t> to </a:t>
            </a:r>
            <a:r>
              <a:rPr lang="en-US" dirty="0">
                <a:latin typeface="Consolas" panose="020B0609020204030204" pitchFamily="49" charset="0"/>
                <a:ea typeface="Calibri" panose="020F0502020204030204" pitchFamily="34" charset="0"/>
                <a:cs typeface="Calibri" panose="020F0502020204030204" pitchFamily="34" charset="0"/>
              </a:rPr>
              <a:t>int</a:t>
            </a:r>
            <a:r>
              <a:rPr lang="en-US" dirty="0">
                <a:latin typeface="Calibri" panose="020F0502020204030204" pitchFamily="34" charset="0"/>
                <a:ea typeface="Calibri" panose="020F0502020204030204" pitchFamily="34" charset="0"/>
                <a:cs typeface="Calibri" panose="020F0502020204030204" pitchFamily="34" charset="0"/>
              </a:rPr>
              <a:t>)</a:t>
            </a:r>
          </a:p>
          <a:p>
            <a:pPr lvl="2"/>
            <a:r>
              <a:rPr lang="en-US" dirty="0">
                <a:latin typeface="Calibri" panose="020F0502020204030204" pitchFamily="34" charset="0"/>
                <a:ea typeface="Calibri" panose="020F0502020204030204" pitchFamily="34" charset="0"/>
                <a:cs typeface="Calibri" panose="020F0502020204030204" pitchFamily="34" charset="0"/>
              </a:rPr>
              <a:t>We can ask Java to </a:t>
            </a:r>
            <a:r>
              <a:rPr lang="en-US" b="1" dirty="0">
                <a:latin typeface="Calibri" panose="020F0502020204030204" pitchFamily="34" charset="0"/>
                <a:ea typeface="Calibri" panose="020F0502020204030204" pitchFamily="34" charset="0"/>
                <a:cs typeface="Calibri" panose="020F0502020204030204" pitchFamily="34" charset="0"/>
              </a:rPr>
              <a:t>typecast</a:t>
            </a:r>
            <a:r>
              <a:rPr lang="en-US" dirty="0">
                <a:latin typeface="Calibri" panose="020F0502020204030204" pitchFamily="34" charset="0"/>
                <a:ea typeface="Calibri" panose="020F0502020204030204" pitchFamily="34" charset="0"/>
                <a:cs typeface="Calibri" panose="020F0502020204030204" pitchFamily="34" charset="0"/>
              </a:rPr>
              <a:t> for us</a:t>
            </a:r>
          </a:p>
        </p:txBody>
      </p:sp>
      <p:sp>
        <p:nvSpPr>
          <p:cNvPr id="4" name="Slide Number Placeholder 3">
            <a:extLst>
              <a:ext uri="{FF2B5EF4-FFF2-40B4-BE49-F238E27FC236}">
                <a16:creationId xmlns:a16="http://schemas.microsoft.com/office/drawing/2014/main" id="{634B7706-D0E7-4400-A6A8-453B3E1983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sp>
        <p:nvSpPr>
          <p:cNvPr id="5" name="TextBox 4">
            <a:extLst>
              <a:ext uri="{FF2B5EF4-FFF2-40B4-BE49-F238E27FC236}">
                <a16:creationId xmlns:a16="http://schemas.microsoft.com/office/drawing/2014/main" id="{325D322E-822E-4769-B73D-493D46C2D652}"/>
              </a:ext>
            </a:extLst>
          </p:cNvPr>
          <p:cNvSpPr txBox="1"/>
          <p:nvPr/>
        </p:nvSpPr>
        <p:spPr>
          <a:xfrm>
            <a:off x="2978230" y="5248385"/>
            <a:ext cx="4614554"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latin typeface="Consolas" panose="020B0609020204030204" pitchFamily="49" charset="0"/>
              </a:rPr>
              <a:t>double x = 8.83;</a:t>
            </a:r>
          </a:p>
          <a:p>
            <a:r>
              <a:rPr lang="en-US" sz="2400" dirty="0">
                <a:latin typeface="Consolas" panose="020B0609020204030204" pitchFamily="49" charset="0"/>
              </a:rPr>
              <a:t>int </a:t>
            </a:r>
            <a:r>
              <a:rPr lang="en-US" sz="2400" dirty="0" err="1">
                <a:latin typeface="Consolas" panose="020B0609020204030204" pitchFamily="49" charset="0"/>
              </a:rPr>
              <a:t>xInt</a:t>
            </a:r>
            <a:r>
              <a:rPr lang="en-US" sz="2400" dirty="0">
                <a:latin typeface="Consolas" panose="020B0609020204030204" pitchFamily="49" charset="0"/>
              </a:rPr>
              <a:t> = (int) x;</a:t>
            </a:r>
          </a:p>
        </p:txBody>
      </p:sp>
    </p:spTree>
    <p:extLst>
      <p:ext uri="{BB962C8B-B14F-4D97-AF65-F5344CB8AC3E}">
        <p14:creationId xmlns:p14="http://schemas.microsoft.com/office/powerpoint/2010/main" val="293214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CSE 12X (adopted from CSE 373)">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5584</TotalTime>
  <Words>1463</Words>
  <Application>Microsoft Office PowerPoint</Application>
  <PresentationFormat>Widescreen</PresentationFormat>
  <Paragraphs>274</Paragraphs>
  <Slides>22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Calibri</vt:lpstr>
      <vt:lpstr>Montserrat</vt:lpstr>
      <vt:lpstr>Consolas</vt:lpstr>
      <vt:lpstr>Montserrat ExtraBold</vt:lpstr>
      <vt:lpstr>Arial</vt:lpstr>
      <vt:lpstr>Montserrat SemiBold</vt:lpstr>
      <vt:lpstr>CSE 12X (adopted from CSE 373)</vt:lpstr>
      <vt:lpstr>Characters, Strings, Variables, Debugging</vt:lpstr>
      <vt:lpstr>Agenda</vt:lpstr>
      <vt:lpstr>Announcements, Reminders</vt:lpstr>
      <vt:lpstr>Agenda</vt:lpstr>
      <vt:lpstr>On accessibility…</vt:lpstr>
      <vt:lpstr>Is C0 accessible?</vt:lpstr>
      <vt:lpstr>So, what?</vt:lpstr>
      <vt:lpstr>Agenda</vt:lpstr>
      <vt:lpstr>PCM: Typecasting</vt:lpstr>
      <vt:lpstr>PCM: Variables</vt:lpstr>
      <vt:lpstr>New: Manipulating Variables</vt:lpstr>
      <vt:lpstr>New Operator: +=</vt:lpstr>
      <vt:lpstr>More Shorthand Operators</vt:lpstr>
      <vt:lpstr>Even Shorter Shorthands</vt:lpstr>
      <vt:lpstr>Think Pair Share: A, B, C Variables (Think)</vt:lpstr>
      <vt:lpstr>Think Pair Share: A, B, C Variables (Pair)</vt:lpstr>
      <vt:lpstr>Agenda</vt:lpstr>
      <vt:lpstr>PCM: Strings &amp; chars</vt:lpstr>
      <vt:lpstr>PCM: String Methods</vt:lpstr>
      <vt:lpstr>Think Pair Share: A, B, C Variables (Think)</vt:lpstr>
      <vt:lpstr>Think Pair Share: A, B, C Variables (Pair)</vt:lpstr>
      <vt:lpstr>Aside: Gumball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cp:lastModifiedBy>mnats</cp:lastModifiedBy>
  <cp:revision>266</cp:revision>
  <dcterms:modified xsi:type="dcterms:W3CDTF">2025-04-11T20:43:30Z</dcterms:modified>
</cp:coreProperties>
</file>