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539" r:id="rId3"/>
    <p:sldId id="523" r:id="rId4"/>
    <p:sldId id="540" r:id="rId5"/>
    <p:sldId id="314" r:id="rId6"/>
    <p:sldId id="553" r:id="rId7"/>
    <p:sldId id="537" r:id="rId8"/>
    <p:sldId id="538" r:id="rId9"/>
    <p:sldId id="541" r:id="rId10"/>
    <p:sldId id="552" r:id="rId11"/>
    <p:sldId id="545" r:id="rId12"/>
    <p:sldId id="550" r:id="rId13"/>
    <p:sldId id="548" r:id="rId14"/>
    <p:sldId id="549" r:id="rId15"/>
    <p:sldId id="546" r:id="rId16"/>
    <p:sldId id="547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nsolas" panose="020B0609020204030204" pitchFamily="49" charset="0"/>
      <p:regular r:id="rId24"/>
      <p:bold r:id="rId25"/>
      <p:italic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ExtraBold" panose="00000900000000000000" pitchFamily="2" charset="0"/>
      <p:bold r:id="rId32"/>
      <p:italic r:id="rId33"/>
      <p:boldItalic r:id="rId34"/>
    </p:embeddedFont>
    <p:embeddedFont>
      <p:font typeface="Montserrat SemiBold" panose="000007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8dWrwCSJhu53tQRppDdHoobh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8C0"/>
    <a:srgbClr val="C00000"/>
    <a:srgbClr val="CFFFFD"/>
    <a:srgbClr val="0066FF"/>
    <a:srgbClr val="990033"/>
    <a:srgbClr val="F7D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/>
    <p:restoredTop sz="95164"/>
  </p:normalViewPr>
  <p:slideViewPr>
    <p:cSldViewPr snapToGrid="0">
      <p:cViewPr>
        <p:scale>
          <a:sx n="92" d="100"/>
          <a:sy n="92" d="100"/>
        </p:scale>
        <p:origin x="81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6/3/2025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4463" y="1251642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52793" y="4340405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227293" y="562476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2" name="Google Shape;18;p29">
            <a:extLst>
              <a:ext uri="{FF2B5EF4-FFF2-40B4-BE49-F238E27FC236}">
                <a16:creationId xmlns:a16="http://schemas.microsoft.com/office/drawing/2014/main" id="{AF4A259E-8954-943C-B319-FFF9A1D52C98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18: Victory Lap!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CDEAE-C2AC-49B2-A9A7-57BE6F1BB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48759" y="5624764"/>
            <a:ext cx="1005840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8;p29">
            <a:extLst>
              <a:ext uri="{FF2B5EF4-FFF2-40B4-BE49-F238E27FC236}">
                <a16:creationId xmlns:a16="http://schemas.microsoft.com/office/drawing/2014/main" id="{319168DB-BA99-2D39-0121-6CFB11CE46A5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18: Victory Lap!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Practi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 userDrawn="1"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8;p29">
            <a:extLst>
              <a:ext uri="{FF2B5EF4-FFF2-40B4-BE49-F238E27FC236}">
                <a16:creationId xmlns:a16="http://schemas.microsoft.com/office/drawing/2014/main" id="{A58C2929-57F4-B487-FC2C-0757689351D0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18: Victory Lap!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CB9D7-CC19-4E5E-967E-F6D1EB4A99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2512" y="22403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Google Shape;20;p33">
            <a:extLst>
              <a:ext uri="{FF2B5EF4-FFF2-40B4-BE49-F238E27FC236}">
                <a16:creationId xmlns:a16="http://schemas.microsoft.com/office/drawing/2014/main" id="{EEC4F47E-E48E-0485-436D-646281B9940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18 - Autumn 2023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62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18 - Autumn 2023</a:t>
            </a:r>
            <a:endParaRPr dirty="0"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28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Google Shape;18;p29">
            <a:extLst>
              <a:ext uri="{FF2B5EF4-FFF2-40B4-BE49-F238E27FC236}">
                <a16:creationId xmlns:a16="http://schemas.microsoft.com/office/drawing/2014/main" id="{76953AAF-830E-10BC-005D-A686FB8A0924}"/>
              </a:ext>
            </a:extLst>
          </p:cNvPr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18: Victory Lap!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5a9ukvYcySOr4Gn2Gpl7P1?si=NKfpd4f3QJSswA7Znz4zd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412/" TargetMode="External"/><Relationship Id="rId13" Type="http://schemas.openxmlformats.org/officeDocument/2006/relationships/hyperlink" Target="http://courses.cs.washington.edu/courses/cse340/" TargetMode="External"/><Relationship Id="rId18" Type="http://schemas.openxmlformats.org/officeDocument/2006/relationships/hyperlink" Target="https://courses.cs.washington.edu/courses/cse122/" TargetMode="External"/><Relationship Id="rId3" Type="http://schemas.openxmlformats.org/officeDocument/2006/relationships/hyperlink" Target="https://courses.cs.washington.edu/courses/cse160/" TargetMode="External"/><Relationship Id="rId7" Type="http://schemas.openxmlformats.org/officeDocument/2006/relationships/hyperlink" Target="https://courses.cs.washington.edu/courses/cse374/" TargetMode="External"/><Relationship Id="rId12" Type="http://schemas.openxmlformats.org/officeDocument/2006/relationships/hyperlink" Target="http://courses.cs.washington.edu/courses/cse331/" TargetMode="External"/><Relationship Id="rId17" Type="http://schemas.openxmlformats.org/officeDocument/2006/relationships/hyperlink" Target="https://www.cs.washington.edu/academics/ugrad/nonmajor-options/nonmajor-courses" TargetMode="External"/><Relationship Id="rId2" Type="http://schemas.openxmlformats.org/officeDocument/2006/relationships/hyperlink" Target="https://courses.cs.washington.edu/courses/cse154/" TargetMode="External"/><Relationship Id="rId16" Type="http://schemas.openxmlformats.org/officeDocument/2006/relationships/hyperlink" Target="https://www.cs.washington.edu/academics/ugrad/current-studen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urses.cs.washington.edu/courses/cse373/" TargetMode="External"/><Relationship Id="rId11" Type="http://schemas.openxmlformats.org/officeDocument/2006/relationships/hyperlink" Target="http://courses.cs.washington.edu/courses/cse311/" TargetMode="External"/><Relationship Id="rId5" Type="http://schemas.openxmlformats.org/officeDocument/2006/relationships/hyperlink" Target="https://courses.cs.washington.edu/courses/cse180/" TargetMode="External"/><Relationship Id="rId15" Type="http://schemas.openxmlformats.org/officeDocument/2006/relationships/hyperlink" Target="http://courses.cs.washington.edu/courses/cse351/" TargetMode="External"/><Relationship Id="rId10" Type="http://schemas.openxmlformats.org/officeDocument/2006/relationships/hyperlink" Target="https://courses.cs.washington.edu/courses/cse493e/" TargetMode="External"/><Relationship Id="rId19" Type="http://schemas.openxmlformats.org/officeDocument/2006/relationships/hyperlink" Target="https://courses.cs.washington.edu/courses/cse123/" TargetMode="External"/><Relationship Id="rId4" Type="http://schemas.openxmlformats.org/officeDocument/2006/relationships/hyperlink" Target="https://courses.cs.washington.edu/courses/cse163/" TargetMode="External"/><Relationship Id="rId9" Type="http://schemas.openxmlformats.org/officeDocument/2006/relationships/hyperlink" Target="https://courses.cs.washington.edu/courses/cse416/" TargetMode="External"/><Relationship Id="rId14" Type="http://schemas.openxmlformats.org/officeDocument/2006/relationships/hyperlink" Target="http://courses.cs.washington.edu/courses/cse341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olved_gam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jpg"/><Relationship Id="rId2" Type="http://schemas.openxmlformats.org/officeDocument/2006/relationships/image" Target="../media/image8.jpg"/><Relationship Id="rId16" Type="http://schemas.openxmlformats.org/officeDocument/2006/relationships/image" Target="../media/image22.jp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19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1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se-12x-25sp-evals" TargetMode="External"/><Relationship Id="rId2" Type="http://schemas.openxmlformats.org/officeDocument/2006/relationships/hyperlink" Target="https://uw.iasystem.org/survey/30938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Attack-Murder-Hornets-Season-1/dp/B091GSQNGY" TargetMode="External"/><Relationship Id="rId3" Type="http://schemas.openxmlformats.org/officeDocument/2006/relationships/hyperlink" Target="https://www.youtube.com/watch?v=DEESvghKBUc&amp;list=PLTPQEx-31JXhosblxX6bQnCK_qy2No6uC&amp;index=3" TargetMode="External"/><Relationship Id="rId7" Type="http://schemas.openxmlformats.org/officeDocument/2006/relationships/hyperlink" Target="https://www.youtube.com/watch?v=115BGUZopHs" TargetMode="External"/><Relationship Id="rId12" Type="http://schemas.openxmlformats.org/officeDocument/2006/relationships/hyperlink" Target="https://www.chess.com/blog/CHESScom/hans-niemann-report" TargetMode="External"/><Relationship Id="rId2" Type="http://schemas.openxmlformats.org/officeDocument/2006/relationships/hyperlink" Target="https://www.youtube.com/watch?v=S7nL9IGWGq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igamifliers.cs.washington.edu/" TargetMode="External"/><Relationship Id="rId11" Type="http://schemas.openxmlformats.org/officeDocument/2006/relationships/hyperlink" Target="https://youtu.be/MTqUYFN5BbI?list=PLTPQEx-31JXhusD9twkKlguRlaQowh-Vw&amp;t=2285" TargetMode="External"/><Relationship Id="rId5" Type="http://schemas.openxmlformats.org/officeDocument/2006/relationships/hyperlink" Target="https://faculty.washington.edu/ajko/wordplaypen" TargetMode="External"/><Relationship Id="rId10" Type="http://schemas.openxmlformats.org/officeDocument/2006/relationships/hyperlink" Target="https://hgis.uw.edu/refugee" TargetMode="External"/><Relationship Id="rId4" Type="http://schemas.openxmlformats.org/officeDocument/2006/relationships/hyperlink" Target="https://www.youtube.com/watch?v=iMj9yz24gP8" TargetMode="External"/><Relationship Id="rId9" Type="http://schemas.openxmlformats.org/officeDocument/2006/relationships/hyperlink" Target="https://www.youtube.com/watch?v=vfFO_mJ4yPk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uwplse.org/2024/03/18/Illusion-Knitting.html" TargetMode="External"/><Relationship Id="rId3" Type="http://schemas.openxmlformats.org/officeDocument/2006/relationships/hyperlink" Target="https://homes.cs.washington.edu/~shapiro/" TargetMode="External"/><Relationship Id="rId7" Type="http://schemas.openxmlformats.org/officeDocument/2006/relationships/hyperlink" Target="https://www.washington.edu/news/2024/03/14/computer-science-education-coding-embroidery/" TargetMode="External"/><Relationship Id="rId2" Type="http://schemas.openxmlformats.org/officeDocument/2006/relationships/hyperlink" Target="https://thachu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mes.cs.washington.edu/~luisceze/" TargetMode="External"/><Relationship Id="rId5" Type="http://schemas.openxmlformats.org/officeDocument/2006/relationships/hyperlink" Target="https://aims.cs.washington.edu/su-in-lee" TargetMode="External"/><Relationship Id="rId10" Type="http://schemas.openxmlformats.org/officeDocument/2006/relationships/hyperlink" Target="https://dl.acm.org/doi/10.1145/3654777.3676395" TargetMode="External"/><Relationship Id="rId4" Type="http://schemas.openxmlformats.org/officeDocument/2006/relationships/hyperlink" Target="https://saramostafavi.github.io/" TargetMode="External"/><Relationship Id="rId9" Type="http://schemas.openxmlformats.org/officeDocument/2006/relationships/hyperlink" Target="https://uwplse.org/2024/09/16/Unfolding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r.ischool.uw.edu/" TargetMode="External"/><Relationship Id="rId7" Type="http://schemas.openxmlformats.org/officeDocument/2006/relationships/hyperlink" Target="https://create.uw.edu/" TargetMode="External"/><Relationship Id="rId2" Type="http://schemas.openxmlformats.org/officeDocument/2006/relationships/hyperlink" Target="https://www.cs.washington.edu/research/graph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ial.cs.washington.edu/" TargetMode="External"/><Relationship Id="rId5" Type="http://schemas.openxmlformats.org/officeDocument/2006/relationships/hyperlink" Target="https://homes.cs.washington.edu/~axz/" TargetMode="External"/><Relationship Id="rId4" Type="http://schemas.openxmlformats.org/officeDocument/2006/relationships/hyperlink" Target="https://en.wikipedia.org/wiki/Fold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305332" y="4125093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3600" b="0" dirty="0">
                <a:solidFill>
                  <a:srgbClr val="F0F0F0"/>
                </a:solidFill>
                <a:latin typeface="Montserrat SemiBold"/>
                <a:cs typeface="Montserrat SemiBold"/>
                <a:sym typeface="Montserrat SemiBold"/>
              </a:rPr>
              <a:t>Victory Lap!</a:t>
            </a:r>
            <a:endParaRPr sz="3600"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148324" y="1757979"/>
            <a:ext cx="43854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</a:t>
            </a:r>
            <a:r>
              <a:rPr lang="en-US" sz="2200" b="1" i="1" u="none" strike="noStrike" cap="none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neighbours</a:t>
            </a: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are your spring break plans?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</a:t>
            </a:r>
            <a:r>
              <a:rPr lang="en-US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95;p1">
            <a:extLst>
              <a:ext uri="{FF2B5EF4-FFF2-40B4-BE49-F238E27FC236}">
                <a16:creationId xmlns:a16="http://schemas.microsoft.com/office/drawing/2014/main" id="{8C081C05-215E-4FCF-903E-8E34483BCC0F}"/>
              </a:ext>
            </a:extLst>
          </p:cNvPr>
          <p:cNvSpPr txBox="1"/>
          <p:nvPr/>
        </p:nvSpPr>
        <p:spPr>
          <a:xfrm>
            <a:off x="7165459" y="3770034"/>
            <a:ext cx="45398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ctr">
              <a:buClr>
                <a:srgbClr val="404040"/>
              </a:buClr>
              <a:buSzPts val="2200"/>
            </a:pPr>
            <a:r>
              <a:rPr lang="en-US"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🌸</a:t>
            </a:r>
            <a:r>
              <a:rPr lang="fr-FR" sz="20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CSE 121 25sp Lecture Tunes </a:t>
            </a:r>
            <a:r>
              <a:rPr lang="en-US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🌸</a:t>
            </a:r>
            <a:endParaRPr lang="fr-FR" sz="200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96;p1">
            <a:extLst>
              <a:ext uri="{FF2B5EF4-FFF2-40B4-BE49-F238E27FC236}">
                <a16:creationId xmlns:a16="http://schemas.microsoft.com/office/drawing/2014/main" id="{8E97C9B2-9F62-46DD-8F45-1AD4FF4C93E4}"/>
              </a:ext>
            </a:extLst>
          </p:cNvPr>
          <p:cNvSpPr txBox="1"/>
          <p:nvPr/>
        </p:nvSpPr>
        <p:spPr>
          <a:xfrm>
            <a:off x="7054587" y="4286031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" name="Google Shape;97;p1">
            <a:extLst>
              <a:ext uri="{FF2B5EF4-FFF2-40B4-BE49-F238E27FC236}">
                <a16:creationId xmlns:a16="http://schemas.microsoft.com/office/drawing/2014/main" id="{D0DCD061-0E36-4BE6-A375-333CDBD17459}"/>
              </a:ext>
            </a:extLst>
          </p:cNvPr>
          <p:cNvSpPr txBox="1"/>
          <p:nvPr/>
        </p:nvSpPr>
        <p:spPr>
          <a:xfrm>
            <a:off x="7054587" y="4546643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" name="Google Shape;98;p1">
            <a:extLst>
              <a:ext uri="{FF2B5EF4-FFF2-40B4-BE49-F238E27FC236}">
                <a16:creationId xmlns:a16="http://schemas.microsoft.com/office/drawing/2014/main" id="{8AC55430-74C7-4E2F-A2DC-BC9AE04DC977}"/>
              </a:ext>
            </a:extLst>
          </p:cNvPr>
          <p:cNvSpPr txBox="1"/>
          <p:nvPr/>
        </p:nvSpPr>
        <p:spPr>
          <a:xfrm>
            <a:off x="8207486" y="4286031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Miya </a:t>
            </a:r>
            <a:r>
              <a:rPr lang="en-US" sz="120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Natsuhara</a:t>
            </a:r>
            <a:endParaRPr sz="12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C44EBD-8456-4E48-B357-B282B13262F4}"/>
              </a:ext>
            </a:extLst>
          </p:cNvPr>
          <p:cNvSpPr txBox="1"/>
          <p:nvPr/>
        </p:nvSpPr>
        <p:spPr>
          <a:xfrm>
            <a:off x="8238308" y="4546643"/>
            <a:ext cx="3494363" cy="1788951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Chlo</a:t>
            </a:r>
            <a:r>
              <a:rPr lang="en-US" sz="1050" i="0">
                <a:solidFill>
                  <a:srgbClr val="202122"/>
                </a:solidFill>
                <a:effectLst/>
                <a:latin typeface="Montserrat" panose="00000500000000000000" pitchFamily="2" charset="0"/>
              </a:rPr>
              <a:t>ë</a:t>
            </a:r>
            <a:endParaRPr lang="en-US" sz="105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Ailsa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Johnathan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Christian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err="1">
                <a:latin typeface="Montserrat" panose="00000500000000000000" pitchFamily="2" charset="0"/>
              </a:rPr>
              <a:t>Me</a:t>
            </a:r>
            <a:r>
              <a:rPr lang="en-US" sz="1050" b="0" i="0" u="none" strike="noStrike" err="1">
                <a:effectLst/>
                <a:latin typeface="Montserrat" panose="00000500000000000000" pitchFamily="2" charset="0"/>
              </a:rPr>
              <a:t>rav</a:t>
            </a:r>
            <a:endParaRPr lang="en-US" sz="1050" b="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Judy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err="1">
                <a:latin typeface="Montserrat" panose="00000500000000000000" pitchFamily="2" charset="0"/>
              </a:rPr>
              <a:t>Janvi</a:t>
            </a:r>
            <a:endParaRPr lang="en-US" sz="1050"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err="1">
                <a:effectLst/>
                <a:latin typeface="Montserrat" panose="00000500000000000000" pitchFamily="2" charset="0"/>
              </a:rPr>
              <a:t>Hibbah</a:t>
            </a:r>
            <a:endParaRPr lang="en-US" sz="1050" b="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Julia</a:t>
            </a:r>
            <a:br>
              <a:rPr lang="en-US" sz="1050">
                <a:latin typeface="Montserrat" panose="00000500000000000000" pitchFamily="2" charset="0"/>
              </a:rPr>
            </a:br>
            <a:r>
              <a:rPr lang="en-US" sz="1050" err="1">
                <a:latin typeface="Montserrat" panose="00000500000000000000" pitchFamily="2" charset="0"/>
              </a:rPr>
              <a:t>Sahej</a:t>
            </a:r>
            <a:endParaRPr lang="en-US" sz="1050"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err="1">
                <a:effectLst/>
                <a:latin typeface="Montserrat" panose="00000500000000000000" pitchFamily="2" charset="0"/>
              </a:rPr>
              <a:t>Ruslana</a:t>
            </a:r>
            <a:endParaRPr lang="en-US" sz="1050" b="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Hanna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err="1">
                <a:effectLst/>
                <a:latin typeface="Montserrat" panose="00000500000000000000" pitchFamily="2" charset="0"/>
              </a:rPr>
              <a:t>Maitreyi</a:t>
            </a:r>
            <a:endParaRPr lang="en-US" sz="1050" b="0" i="0" u="none" strike="noStrike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Ayesha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Sushma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Kelsey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Shayna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>
                <a:latin typeface="Montserrat" panose="00000500000000000000" pitchFamily="2" charset="0"/>
              </a:rPr>
              <a:t>Hannah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>
                <a:effectLst/>
                <a:latin typeface="Montserrat" panose="00000500000000000000" pitchFamily="2" charset="0"/>
              </a:rPr>
              <a:t>Zach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3A1E-C90A-7A45-1AB8-686B700E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Courses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C12D6-0440-705B-3BAD-5793B410C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Google Shape;104;p5">
            <a:extLst>
              <a:ext uri="{FF2B5EF4-FFF2-40B4-BE49-F238E27FC236}">
                <a16:creationId xmlns:a16="http://schemas.microsoft.com/office/drawing/2014/main" id="{45A41009-FE93-1D53-4544-07294DE8C4B4}"/>
              </a:ext>
            </a:extLst>
          </p:cNvPr>
          <p:cNvGraphicFramePr/>
          <p:nvPr/>
        </p:nvGraphicFramePr>
        <p:xfrm>
          <a:off x="838200" y="2073682"/>
          <a:ext cx="5874075" cy="41910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CSE 154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Intro. to web programming (several languages)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CSE 160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programming, data analysis (Python)</a:t>
                      </a: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CSE 163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Intermediate programming, data analysis (Python)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CSE 180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Introduction to data science (Python)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CSE 373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structures and algorithms (in Java)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CSE 374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Low-level programming and tools (C/C++)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CSE 412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 to Data Visualization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CSE 416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Intro. to Machine Learning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CSE 493E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Accessibility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3692916028"/>
                  </a:ext>
                </a:extLst>
              </a:tr>
            </a:tbl>
          </a:graphicData>
        </a:graphic>
      </p:graphicFrame>
      <p:sp>
        <p:nvSpPr>
          <p:cNvPr id="6" name="Google Shape;106;p5">
            <a:extLst>
              <a:ext uri="{FF2B5EF4-FFF2-40B4-BE49-F238E27FC236}">
                <a16:creationId xmlns:a16="http://schemas.microsoft.com/office/drawing/2014/main" id="{D21940F4-BA1E-2DA5-18E9-28B3AFF43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663" y="2437733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Majors</a:t>
            </a:r>
            <a:endParaRPr dirty="0"/>
          </a:p>
        </p:txBody>
      </p:sp>
      <p:graphicFrame>
        <p:nvGraphicFramePr>
          <p:cNvPr id="7" name="Google Shape;107;p5">
            <a:extLst>
              <a:ext uri="{FF2B5EF4-FFF2-40B4-BE49-F238E27FC236}">
                <a16:creationId xmlns:a16="http://schemas.microsoft.com/office/drawing/2014/main" id="{848090E3-52A7-4751-5D19-B35C90BF6E24}"/>
              </a:ext>
            </a:extLst>
          </p:cNvPr>
          <p:cNvGraphicFramePr/>
          <p:nvPr/>
        </p:nvGraphicFramePr>
        <p:xfrm>
          <a:off x="7104662" y="2917924"/>
          <a:ext cx="4884568" cy="2612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3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CSE 311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Mathematical foundations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/>
                        </a:rPr>
                        <a:t>CSE 331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Software design/implementation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3"/>
                        </a:rPr>
                        <a:t>CSE 340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Interaction programming (mobile apps)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4"/>
                        </a:rPr>
                        <a:t>CSE 341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Programming languages (!!)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5"/>
                        </a:rPr>
                        <a:t>CSE 351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Hardware / Software Interface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Google Shape;108;p5">
            <a:extLst>
              <a:ext uri="{FF2B5EF4-FFF2-40B4-BE49-F238E27FC236}">
                <a16:creationId xmlns:a16="http://schemas.microsoft.com/office/drawing/2014/main" id="{DCE71AC5-1365-2C7E-8357-987986CCBEEA}"/>
              </a:ext>
            </a:extLst>
          </p:cNvPr>
          <p:cNvSpPr txBox="1">
            <a:spLocks/>
          </p:cNvSpPr>
          <p:nvPr/>
        </p:nvSpPr>
        <p:spPr>
          <a:xfrm>
            <a:off x="838200" y="1655225"/>
            <a:ext cx="4788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2200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Non-majors</a:t>
            </a:r>
          </a:p>
        </p:txBody>
      </p:sp>
      <p:sp>
        <p:nvSpPr>
          <p:cNvPr id="9" name="Google Shape;109;p5">
            <a:extLst>
              <a:ext uri="{FF2B5EF4-FFF2-40B4-BE49-F238E27FC236}">
                <a16:creationId xmlns:a16="http://schemas.microsoft.com/office/drawing/2014/main" id="{62046D31-E074-517A-B535-A42DF6465E06}"/>
              </a:ext>
            </a:extLst>
          </p:cNvPr>
          <p:cNvSpPr txBox="1"/>
          <p:nvPr/>
        </p:nvSpPr>
        <p:spPr>
          <a:xfrm>
            <a:off x="838200" y="6406343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0;p5">
            <a:extLst>
              <a:ext uri="{FF2B5EF4-FFF2-40B4-BE49-F238E27FC236}">
                <a16:creationId xmlns:a16="http://schemas.microsoft.com/office/drawing/2014/main" id="{8131BC1B-C4F9-C81C-2FC0-DBD125923EBC}"/>
              </a:ext>
            </a:extLst>
          </p:cNvPr>
          <p:cNvSpPr txBox="1"/>
          <p:nvPr/>
        </p:nvSpPr>
        <p:spPr>
          <a:xfrm>
            <a:off x="838201" y="1174807"/>
            <a:ext cx="561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" name="Google Shape;111;p5">
            <a:extLst>
              <a:ext uri="{FF2B5EF4-FFF2-40B4-BE49-F238E27FC236}">
                <a16:creationId xmlns:a16="http://schemas.microsoft.com/office/drawing/2014/main" id="{E5DFA701-9FF1-D4A1-3EE9-D7DC970A7281}"/>
              </a:ext>
            </a:extLst>
          </p:cNvPr>
          <p:cNvGraphicFramePr/>
          <p:nvPr/>
        </p:nvGraphicFramePr>
        <p:xfrm>
          <a:off x="7104661" y="1134913"/>
          <a:ext cx="4884568" cy="1183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09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5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Overview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8"/>
                        </a:rPr>
                        <a:t>CSE 122</a:t>
                      </a:r>
                      <a:endParaRPr sz="18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Data structures, object-oriented programming</a:t>
                      </a:r>
                      <a:endParaRPr sz="1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9"/>
                        </a:rPr>
                        <a:t>CSE 123</a:t>
                      </a:r>
                      <a:endParaRPr sz="18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  <a:sym typeface="Calibri"/>
                        </a:rPr>
                        <a:t>More OOP, recursion</a:t>
                      </a:r>
                      <a:endParaRPr sz="16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Google Shape;113;p5">
            <a:extLst>
              <a:ext uri="{FF2B5EF4-FFF2-40B4-BE49-F238E27FC236}">
                <a16:creationId xmlns:a16="http://schemas.microsoft.com/office/drawing/2014/main" id="{1A8C1BD2-C013-932D-6C11-1296105C3CDB}"/>
              </a:ext>
            </a:extLst>
          </p:cNvPr>
          <p:cNvSpPr txBox="1"/>
          <p:nvPr/>
        </p:nvSpPr>
        <p:spPr>
          <a:xfrm>
            <a:off x="7104661" y="5532281"/>
            <a:ext cx="48845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tech-related majors: </a:t>
            </a:r>
            <a:b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Informatics, ACMS, HCDE, Electrical &amp; Computer Engineering, …</a:t>
            </a:r>
            <a:endParaRPr dirty="0"/>
          </a:p>
        </p:txBody>
      </p:sp>
      <p:sp>
        <p:nvSpPr>
          <p:cNvPr id="13" name="Google Shape;114;p5">
            <a:extLst>
              <a:ext uri="{FF2B5EF4-FFF2-40B4-BE49-F238E27FC236}">
                <a16:creationId xmlns:a16="http://schemas.microsoft.com/office/drawing/2014/main" id="{E2558EFF-C474-BB49-9165-835A475B4599}"/>
              </a:ext>
            </a:extLst>
          </p:cNvPr>
          <p:cNvSpPr txBox="1"/>
          <p:nvPr/>
        </p:nvSpPr>
        <p:spPr>
          <a:xfrm>
            <a:off x="7104662" y="626774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12X!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2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2EE7-42B0-25AE-7660-6C565BED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</a:t>
            </a:r>
            <a:r>
              <a:rPr lang="en-US" i="1" dirty="0"/>
              <a:t>beyond</a:t>
            </a:r>
            <a:r>
              <a:rPr lang="en-US" dirty="0"/>
              <a:t> 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73D3D-5A81-4F02-BF89-F401A67C4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Some of you said, ”I’m glad I took this class, but no more CS for me”</a:t>
            </a:r>
          </a:p>
          <a:p>
            <a:pPr marL="114300" indent="0">
              <a:buNone/>
            </a:pPr>
            <a:r>
              <a:rPr lang="en-US" dirty="0"/>
              <a:t>That’s </a:t>
            </a:r>
            <a:r>
              <a:rPr lang="en-US" u="sng" dirty="0"/>
              <a:t>totally valid</a:t>
            </a:r>
            <a:r>
              <a:rPr lang="en-US" dirty="0"/>
              <a:t>! </a:t>
            </a:r>
            <a:br>
              <a:rPr lang="en-US" dirty="0"/>
            </a:br>
            <a:endParaRPr lang="en-US" dirty="0"/>
          </a:p>
          <a:p>
            <a:pPr marL="114300" indent="0">
              <a:buNone/>
            </a:pPr>
            <a:r>
              <a:rPr lang="en-US" dirty="0"/>
              <a:t>Some lessons from this class that </a:t>
            </a:r>
            <a:r>
              <a:rPr lang="en-US" i="1" dirty="0"/>
              <a:t>could</a:t>
            </a:r>
            <a:r>
              <a:rPr lang="en-US" dirty="0"/>
              <a:t> apply more broadly:</a:t>
            </a:r>
          </a:p>
          <a:p>
            <a:r>
              <a:rPr lang="en-US" dirty="0"/>
              <a:t>how to break big problems into smaller subproblems</a:t>
            </a:r>
          </a:p>
          <a:p>
            <a:r>
              <a:rPr lang="en-US" dirty="0"/>
              <a:t>how to isolate what part of a system is broken</a:t>
            </a:r>
          </a:p>
          <a:p>
            <a:r>
              <a:rPr lang="en-US" dirty="0"/>
              <a:t>attention to detail</a:t>
            </a:r>
          </a:p>
          <a:p>
            <a:r>
              <a:rPr lang="en-US" dirty="0"/>
              <a:t>how to learn (and reflect) effectively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EA621-974A-9E74-6690-6FE6D96B8C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5762-0D9C-3BD0-EC50-CE381E58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66625-1414-F566-EABA-F5121C7D7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8636000" cy="5268596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How can I get better at programming?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Practice!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How can I learn to X?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Classes, books, videos, or self-learn!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CS (as a field) has lots of free resources :)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What should I do next?</a:t>
            </a:r>
          </a:p>
          <a:p>
            <a:pPr lvl="1" indent="-457200">
              <a:buClr>
                <a:schemeClr val="dk1"/>
              </a:buClr>
              <a:buSzPts val="3027"/>
            </a:pPr>
            <a:r>
              <a:rPr lang="en-US" dirty="0"/>
              <a:t>Anything you’re interested in!</a:t>
            </a:r>
          </a:p>
          <a:p>
            <a:pPr lvl="1" indent="-457200">
              <a:buClr>
                <a:schemeClr val="dk1"/>
              </a:buClr>
              <a:buSzPts val="3027"/>
            </a:pPr>
            <a:r>
              <a:rPr lang="en-US" dirty="0"/>
              <a:t>but: hard to tell what’s easy and what’s hard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dirty="0"/>
              <a:t>Should I learn another language? Which one?</a:t>
            </a:r>
          </a:p>
          <a:p>
            <a:pPr marL="890615" lvl="1" indent="-457200">
              <a:spcBef>
                <a:spcPts val="500"/>
              </a:spcBef>
              <a:buClr>
                <a:schemeClr val="dk1"/>
              </a:buClr>
              <a:buSzPts val="2595"/>
            </a:pPr>
            <a:r>
              <a:rPr lang="en-US" dirty="0"/>
              <a:t>That depends – what do you want to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9BBD5-4B03-863B-4CA7-48C6D1F41E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Google Shape;122;p6" descr="Xkcd #1425, &quot;tasks&quot;.&#10;&#10;Conversation between two people:&#10;A: When a user takes a photo, the app should check whether they're in a national park&#10;B: Sure, easy GIS lookup. Gimme a few hours.&#10;A: ... and check whether the photo is of a bird.&#10;B: I'll need a research team and five years.&#10;&#10;Bottom text: In CS, it can be hard to explain the difference between the easy and the virtually impossible.">
            <a:extLst>
              <a:ext uri="{FF2B5EF4-FFF2-40B4-BE49-F238E27FC236}">
                <a16:creationId xmlns:a16="http://schemas.microsoft.com/office/drawing/2014/main" id="{3AB2BDFD-C6BD-CED4-B541-1EE5B1D8DB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6500" y="829257"/>
            <a:ext cx="3098801" cy="5199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6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B3BC-1339-4DA1-FD0A-FE181903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Break Project: Tic Tac Toe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D82ED-E0D1-E0FA-BAA4-296B2F5F4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i="0" dirty="0"/>
              <a:t>Build your own Tic Tac Toe game + “AI”! (one of the TA’s choice ideas)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endParaRPr lang="en-US" i="0" dirty="0"/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How would you represent a Tic Tac Toe game in Java?</a:t>
            </a:r>
            <a:br>
              <a:rPr lang="en-US" i="0" dirty="0"/>
            </a:br>
            <a:r>
              <a:rPr lang="en-US" i="0" dirty="0"/>
              <a:t>(hint: arrays will be very, very helpful!)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Write a method that tells you if a Tic Tac Toe game is won.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Write a method that gets input from the user and “makes” a move.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Wrap it all up – into a nice two-player game!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A7547-72A5-2A44-92B0-945636621A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375D93-BFB1-4DF6-AE8E-84F6139B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EE2E-C1D2-908C-3D0E-97D5D7324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Break Project: Tic Tac Toe++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E5178-6CD1-5535-87BF-6EFF3DDB5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i="0" dirty="0"/>
              <a:t>Make some “AI” that…</a:t>
            </a:r>
            <a:br>
              <a:rPr lang="en-US" i="0" dirty="0"/>
            </a:br>
            <a:endParaRPr lang="en-US" i="0" dirty="0"/>
          </a:p>
          <a:p>
            <a:pPr indent="-457200">
              <a:spcBef>
                <a:spcPts val="0"/>
              </a:spcBef>
              <a:buClr>
                <a:schemeClr val="dk1"/>
              </a:buClr>
              <a:buSzPts val="3027"/>
            </a:pPr>
            <a:r>
              <a:rPr lang="en-US" i="0" dirty="0"/>
              <a:t>just makes a random valid move (you should be able to beat this!)</a:t>
            </a:r>
          </a:p>
          <a:p>
            <a:pPr indent="-457200">
              <a:spcBef>
                <a:spcPts val="0"/>
              </a:spcBef>
              <a:buClr>
                <a:schemeClr val="dk1"/>
              </a:buClr>
              <a:buSzPts val="3027"/>
            </a:pPr>
            <a:r>
              <a:rPr lang="en-US" i="0" dirty="0"/>
              <a:t>tries to make a “good” move (~ some if statements)</a:t>
            </a:r>
          </a:p>
          <a:p>
            <a:pPr indent="-457200">
              <a:spcBef>
                <a:spcPts val="0"/>
              </a:spcBef>
              <a:buClr>
                <a:schemeClr val="dk1"/>
              </a:buClr>
              <a:buSzPts val="3027"/>
            </a:pPr>
            <a:r>
              <a:rPr lang="en-US" i="0" u="sng" dirty="0"/>
              <a:t>never loses</a:t>
            </a:r>
          </a:p>
          <a:p>
            <a:pPr lvl="1" indent="-457200">
              <a:buSzPts val="3027"/>
            </a:pPr>
            <a:r>
              <a:rPr lang="en-US" i="0" dirty="0"/>
              <a:t>Tic Tac Toe is a “</a:t>
            </a:r>
            <a:r>
              <a:rPr lang="en-US" i="0" dirty="0">
                <a:hlinkClick r:id="rId2"/>
              </a:rPr>
              <a:t>solved game</a:t>
            </a:r>
            <a:r>
              <a:rPr lang="en-US" i="0" dirty="0"/>
              <a:t>”: a perfect player will </a:t>
            </a:r>
            <a:r>
              <a:rPr lang="en-US" i="0" u="sng" dirty="0"/>
              <a:t>never</a:t>
            </a:r>
            <a:r>
              <a:rPr lang="en-US" i="0" dirty="0"/>
              <a:t> lose.</a:t>
            </a:r>
          </a:p>
          <a:p>
            <a:pPr marL="457200" lvl="1" indent="0">
              <a:buSzPts val="3027"/>
              <a:buNone/>
            </a:pPr>
            <a:endParaRPr lang="en-US" i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None/>
            </a:pPr>
            <a:r>
              <a:rPr lang="en-US" i="0" dirty="0"/>
              <a:t>Or, extend this idea to other grid-based games!</a:t>
            </a:r>
            <a:br>
              <a:rPr lang="en-US" i="0" dirty="0"/>
            </a:br>
            <a:endParaRPr lang="en-US" i="0" dirty="0"/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similar-</a:t>
            </a:r>
            <a:r>
              <a:rPr lang="en-US" i="0" dirty="0" err="1"/>
              <a:t>ish</a:t>
            </a:r>
            <a:r>
              <a:rPr lang="en-US" i="0" dirty="0"/>
              <a:t>: connect four, checkers, battleship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much harder: sudoku, chess, go, </a:t>
            </a:r>
            <a:r>
              <a:rPr lang="en-US" i="0" dirty="0" err="1"/>
              <a:t>othello</a:t>
            </a: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1D004-8678-4CA6-94BF-E6F14B24A1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ADFBD8-C803-78FF-F1DC-345ACB88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</p:spPr>
        <p:txBody>
          <a:bodyPr/>
          <a:lstStyle/>
          <a:p>
            <a:r>
              <a:rPr lang="en-US" dirty="0"/>
              <a:t>Thank your </a:t>
            </a:r>
            <a:r>
              <a:rPr lang="en-US" u="sng" dirty="0"/>
              <a:t>lovely</a:t>
            </a:r>
            <a:r>
              <a:rPr lang="en-US" dirty="0"/>
              <a:t> TAs!</a:t>
            </a: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49FF184A-8CF7-438F-A94C-065E414B008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30" name="Picture 29" descr="Girl with brown hair in front of orange door">
            <a:extLst>
              <a:ext uri="{FF2B5EF4-FFF2-40B4-BE49-F238E27FC236}">
                <a16:creationId xmlns:a16="http://schemas.microsoft.com/office/drawing/2014/main" id="{3FADF096-5D91-4552-8561-A440DE59B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327" y="1545547"/>
            <a:ext cx="1371600" cy="1371600"/>
          </a:xfrm>
          <a:prstGeom prst="rect">
            <a:avLst/>
          </a:prstGeom>
        </p:spPr>
      </p:pic>
      <p:pic>
        <p:nvPicPr>
          <p:cNvPr id="31" name="Picture 30" descr="Person standing in front of scenic city view.">
            <a:extLst>
              <a:ext uri="{FF2B5EF4-FFF2-40B4-BE49-F238E27FC236}">
                <a16:creationId xmlns:a16="http://schemas.microsoft.com/office/drawing/2014/main" id="{09D3E5FD-6F31-444A-BAB2-AA08055E2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2657" y="5039996"/>
            <a:ext cx="1828800" cy="1371600"/>
          </a:xfrm>
          <a:prstGeom prst="rect">
            <a:avLst/>
          </a:prstGeom>
        </p:spPr>
      </p:pic>
      <p:pic>
        <p:nvPicPr>
          <p:cNvPr id="32" name="Picture 31" descr="Hannah and Gumball the corgi posing next to a fountain">
            <a:extLst>
              <a:ext uri="{FF2B5EF4-FFF2-40B4-BE49-F238E27FC236}">
                <a16:creationId xmlns:a16="http://schemas.microsoft.com/office/drawing/2014/main" id="{CF73C803-0968-4DE0-91CA-6C1DDB4BA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206" y="1548044"/>
            <a:ext cx="1371600" cy="1371600"/>
          </a:xfrm>
          <a:prstGeom prst="rect">
            <a:avLst/>
          </a:prstGeom>
        </p:spPr>
      </p:pic>
      <p:pic>
        <p:nvPicPr>
          <p:cNvPr id="33" name="Picture 32" descr="headshot of Hibbah in front of trees">
            <a:extLst>
              <a:ext uri="{FF2B5EF4-FFF2-40B4-BE49-F238E27FC236}">
                <a16:creationId xmlns:a16="http://schemas.microsoft.com/office/drawing/2014/main" id="{433BAC64-2F77-461D-B89E-54E45D66B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214" y="1544502"/>
            <a:ext cx="1371600" cy="1371600"/>
          </a:xfrm>
          <a:prstGeom prst="rect">
            <a:avLst/>
          </a:prstGeom>
        </p:spPr>
      </p:pic>
      <p:pic>
        <p:nvPicPr>
          <p:cNvPr id="34" name="Picture 33" descr="a girl with black hair and wearing headphones">
            <a:extLst>
              <a:ext uri="{FF2B5EF4-FFF2-40B4-BE49-F238E27FC236}">
                <a16:creationId xmlns:a16="http://schemas.microsoft.com/office/drawing/2014/main" id="{40913403-4733-46DF-A7B8-271943B47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0440" y="1545547"/>
            <a:ext cx="1371600" cy="1371600"/>
          </a:xfrm>
          <a:prstGeom prst="rect">
            <a:avLst/>
          </a:prstGeom>
        </p:spPr>
      </p:pic>
      <p:pic>
        <p:nvPicPr>
          <p:cNvPr id="35" name="Picture 34" descr="woman with bangs taking selfie in front of bridge in Prague ">
            <a:extLst>
              <a:ext uri="{FF2B5EF4-FFF2-40B4-BE49-F238E27FC236}">
                <a16:creationId xmlns:a16="http://schemas.microsoft.com/office/drawing/2014/main" id="{41A3B4D9-CEDD-49A2-A904-EB6307293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1086" y="3340086"/>
            <a:ext cx="1496861" cy="1371600"/>
          </a:xfrm>
          <a:prstGeom prst="rect">
            <a:avLst/>
          </a:prstGeom>
        </p:spPr>
      </p:pic>
      <p:pic>
        <p:nvPicPr>
          <p:cNvPr id="36" name="Picture 35" descr="picture of Kelsey at the beach">
            <a:extLst>
              <a:ext uri="{FF2B5EF4-FFF2-40B4-BE49-F238E27FC236}">
                <a16:creationId xmlns:a16="http://schemas.microsoft.com/office/drawing/2014/main" id="{FF5BDA60-C774-40B2-856C-B82549889C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915" y="3292855"/>
            <a:ext cx="1371600" cy="1371600"/>
          </a:xfrm>
          <a:prstGeom prst="rect">
            <a:avLst/>
          </a:prstGeom>
        </p:spPr>
      </p:pic>
      <p:pic>
        <p:nvPicPr>
          <p:cNvPr id="37" name="Picture 36" descr="Maitreyi, a TA, sitting in front of a meal - gnocchi">
            <a:extLst>
              <a:ext uri="{FF2B5EF4-FFF2-40B4-BE49-F238E27FC236}">
                <a16:creationId xmlns:a16="http://schemas.microsoft.com/office/drawing/2014/main" id="{25C8AB84-7E25-4C09-A8D4-8B6335CDA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0597" y="5012055"/>
            <a:ext cx="1371600" cy="1371600"/>
          </a:xfrm>
          <a:prstGeom prst="rect">
            <a:avLst/>
          </a:prstGeom>
        </p:spPr>
      </p:pic>
      <p:pic>
        <p:nvPicPr>
          <p:cNvPr id="38" name="Picture 37" descr="Merav Frank, sitting on a boulder during a hike">
            <a:extLst>
              <a:ext uri="{FF2B5EF4-FFF2-40B4-BE49-F238E27FC236}">
                <a16:creationId xmlns:a16="http://schemas.microsoft.com/office/drawing/2014/main" id="{8BDC7F33-C0E4-4DAA-BC49-96AD08A84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9961" y="3331888"/>
            <a:ext cx="1372871" cy="1371600"/>
          </a:xfrm>
          <a:prstGeom prst="rect">
            <a:avLst/>
          </a:prstGeom>
        </p:spPr>
      </p:pic>
      <p:pic>
        <p:nvPicPr>
          <p:cNvPr id="39" name="Picture 38" descr="Shayna standing in front of a street lined with trees wrapped in lights">
            <a:extLst>
              <a:ext uri="{FF2B5EF4-FFF2-40B4-BE49-F238E27FC236}">
                <a16:creationId xmlns:a16="http://schemas.microsoft.com/office/drawing/2014/main" id="{C1675C5E-13E4-4B57-95D9-877ACC4A8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3802" y="5012055"/>
            <a:ext cx="1371956" cy="1371600"/>
          </a:xfrm>
          <a:prstGeom prst="rect">
            <a:avLst/>
          </a:prstGeom>
        </p:spPr>
      </p:pic>
      <p:pic>
        <p:nvPicPr>
          <p:cNvPr id="40" name="Picture 39" descr="Image of Sushma Shankar, a South Asian female with long black hair">
            <a:extLst>
              <a:ext uri="{FF2B5EF4-FFF2-40B4-BE49-F238E27FC236}">
                <a16:creationId xmlns:a16="http://schemas.microsoft.com/office/drawing/2014/main" id="{515D4701-9AA8-40E1-946C-E641DA2B5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8440" y="5029835"/>
            <a:ext cx="1371600" cy="1371600"/>
          </a:xfrm>
          <a:prstGeom prst="rect">
            <a:avLst/>
          </a:prstGeom>
        </p:spPr>
      </p:pic>
      <p:pic>
        <p:nvPicPr>
          <p:cNvPr id="41" name="Picture 40" descr="Picture of Zach Wu at Mount Rainier">
            <a:extLst>
              <a:ext uri="{FF2B5EF4-FFF2-40B4-BE49-F238E27FC236}">
                <a16:creationId xmlns:a16="http://schemas.microsoft.com/office/drawing/2014/main" id="{CBE13F51-7726-4B5E-A0EB-3324158DA6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6889" y="5029835"/>
            <a:ext cx="1534869" cy="1371600"/>
          </a:xfrm>
          <a:prstGeom prst="rect">
            <a:avLst/>
          </a:prstGeom>
        </p:spPr>
      </p:pic>
      <p:pic>
        <p:nvPicPr>
          <p:cNvPr id="42" name="Picture 41" descr="Ailsa holding up a peace sign">
            <a:extLst>
              <a:ext uri="{FF2B5EF4-FFF2-40B4-BE49-F238E27FC236}">
                <a16:creationId xmlns:a16="http://schemas.microsoft.com/office/drawing/2014/main" id="{230A8D26-6A84-420E-A477-6DED407B2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6448" y="1545547"/>
            <a:ext cx="1371600" cy="1371600"/>
          </a:xfrm>
          <a:prstGeom prst="rect">
            <a:avLst/>
          </a:prstGeom>
        </p:spPr>
      </p:pic>
      <p:pic>
        <p:nvPicPr>
          <p:cNvPr id="43" name="Picture 42" descr="A person wearing a navy blue hijab and a black niqab is outdoors in a park-like setting.">
            <a:extLst>
              <a:ext uri="{FF2B5EF4-FFF2-40B4-BE49-F238E27FC236}">
                <a16:creationId xmlns:a16="http://schemas.microsoft.com/office/drawing/2014/main" id="{ADD07ABB-4353-4A14-8C7E-1DCEC6CCFB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2087" y="3292855"/>
            <a:ext cx="1383200" cy="1371600"/>
          </a:xfrm>
          <a:prstGeom prst="rect">
            <a:avLst/>
          </a:prstGeom>
        </p:spPr>
      </p:pic>
      <p:pic>
        <p:nvPicPr>
          <p:cNvPr id="44" name="Picture 43" descr="Hanna Pan ">
            <a:extLst>
              <a:ext uri="{FF2B5EF4-FFF2-40B4-BE49-F238E27FC236}">
                <a16:creationId xmlns:a16="http://schemas.microsoft.com/office/drawing/2014/main" id="{11A057A7-E26C-4DCB-877E-637A9509FE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4073" y="5029835"/>
            <a:ext cx="1371600" cy="1371600"/>
          </a:xfrm>
          <a:prstGeom prst="rect">
            <a:avLst/>
          </a:prstGeom>
        </p:spPr>
      </p:pic>
      <p:pic>
        <p:nvPicPr>
          <p:cNvPr id="45" name="Picture 44" descr="person standing in front of taj mahal">
            <a:extLst>
              <a:ext uri="{FF2B5EF4-FFF2-40B4-BE49-F238E27FC236}">
                <a16:creationId xmlns:a16="http://schemas.microsoft.com/office/drawing/2014/main" id="{6610A602-12B8-4B21-9191-022C2C4CA6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5993" y="1545547"/>
            <a:ext cx="1371600" cy="1371600"/>
          </a:xfrm>
          <a:prstGeom prst="rect">
            <a:avLst/>
          </a:prstGeom>
        </p:spPr>
      </p:pic>
      <p:pic>
        <p:nvPicPr>
          <p:cNvPr id="46" name="Picture 45" descr="Photo of Johnathan Chi in front of CS building">
            <a:extLst>
              <a:ext uri="{FF2B5EF4-FFF2-40B4-BE49-F238E27FC236}">
                <a16:creationId xmlns:a16="http://schemas.microsoft.com/office/drawing/2014/main" id="{75E82783-4D4F-47E7-928F-D55B5FAB31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916" y="3331423"/>
            <a:ext cx="938666" cy="1371600"/>
          </a:xfrm>
          <a:prstGeom prst="rect">
            <a:avLst/>
          </a:prstGeom>
        </p:spPr>
      </p:pic>
      <p:pic>
        <p:nvPicPr>
          <p:cNvPr id="47" name="Picture 46" descr="TA - Ruslana Korolov">
            <a:extLst>
              <a:ext uri="{FF2B5EF4-FFF2-40B4-BE49-F238E27FC236}">
                <a16:creationId xmlns:a16="http://schemas.microsoft.com/office/drawing/2014/main" id="{2ECBC998-2935-468C-93B9-2F62E0639B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59577" y="3287691"/>
            <a:ext cx="1373892" cy="1371600"/>
          </a:xfrm>
          <a:prstGeom prst="rect">
            <a:avLst/>
          </a:prstGeom>
        </p:spPr>
      </p:pic>
      <p:pic>
        <p:nvPicPr>
          <p:cNvPr id="1026" name="Picture 2" descr="Headshot of Sahej in a white sweater leaning against a window.">
            <a:extLst>
              <a:ext uri="{FF2B5EF4-FFF2-40B4-BE49-F238E27FC236}">
                <a16:creationId xmlns:a16="http://schemas.microsoft.com/office/drawing/2014/main" id="{A3CEDA7E-467C-41EB-A10F-E054598F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1544502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27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43347-EBBD-B938-23FC-A38717E0E9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Google Shape;169;p10">
            <a:extLst>
              <a:ext uri="{FF2B5EF4-FFF2-40B4-BE49-F238E27FC236}">
                <a16:creationId xmlns:a16="http://schemas.microsoft.com/office/drawing/2014/main" id="{ED8CE505-2100-3B6D-F822-73E9FBE40F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61755" y="839915"/>
            <a:ext cx="704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700"/>
              <a:t>Thank you!</a:t>
            </a:r>
            <a:endParaRPr sz="5100"/>
          </a:p>
        </p:txBody>
      </p:sp>
      <p:sp>
        <p:nvSpPr>
          <p:cNvPr id="6" name="Google Shape;170;p10">
            <a:extLst>
              <a:ext uri="{FF2B5EF4-FFF2-40B4-BE49-F238E27FC236}">
                <a16:creationId xmlns:a16="http://schemas.microsoft.com/office/drawing/2014/main" id="{E5A40735-B75A-C451-2E22-7E7EAA9362DB}"/>
              </a:ext>
            </a:extLst>
          </p:cNvPr>
          <p:cNvSpPr txBox="1"/>
          <p:nvPr/>
        </p:nvSpPr>
        <p:spPr>
          <a:xfrm>
            <a:off x="895797" y="2114290"/>
            <a:ext cx="473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</a:t>
            </a:r>
            <a:r>
              <a:rPr lang="en-US" sz="3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(Almost) Anything!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72;p10">
            <a:extLst>
              <a:ext uri="{FF2B5EF4-FFF2-40B4-BE49-F238E27FC236}">
                <a16:creationId xmlns:a16="http://schemas.microsoft.com/office/drawing/2014/main" id="{09092DD6-81FD-07DF-ED07-40A2999A5476}"/>
              </a:ext>
            </a:extLst>
          </p:cNvPr>
          <p:cNvSpPr txBox="1"/>
          <p:nvPr/>
        </p:nvSpPr>
        <p:spPr>
          <a:xfrm>
            <a:off x="1837409" y="5506448"/>
            <a:ext cx="27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1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 #cse121</a:t>
            </a:r>
            <a:endParaRPr dirty="0"/>
          </a:p>
        </p:txBody>
      </p:sp>
      <p:pic>
        <p:nvPicPr>
          <p:cNvPr id="10" name="Picture 9" descr="Miya (biracial women with brown hair and glasses) smiling at camera with Gumball (tricolor fluffy corgi)">
            <a:extLst>
              <a:ext uri="{FF2B5EF4-FFF2-40B4-BE49-F238E27FC236}">
                <a16:creationId xmlns:a16="http://schemas.microsoft.com/office/drawing/2014/main" id="{813B1B60-AEC5-4248-B53E-DA398BC1B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r="22560"/>
          <a:stretch/>
        </p:blipFill>
        <p:spPr bwMode="auto">
          <a:xfrm>
            <a:off x="6688282" y="1175108"/>
            <a:ext cx="4114800" cy="461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R code for slido ">
            <a:extLst>
              <a:ext uri="{FF2B5EF4-FFF2-40B4-BE49-F238E27FC236}">
                <a16:creationId xmlns:a16="http://schemas.microsoft.com/office/drawing/2014/main" id="{732AB5DF-CBA9-4A80-BE6C-4CDA1C601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95" y="3527019"/>
            <a:ext cx="1828800" cy="1828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33A902-880E-403E-8F04-59C6476B5F04}"/>
              </a:ext>
            </a:extLst>
          </p:cNvPr>
          <p:cNvSpPr txBox="1"/>
          <p:nvPr/>
        </p:nvSpPr>
        <p:spPr>
          <a:xfrm>
            <a:off x="1074234" y="5864196"/>
            <a:ext cx="4377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https://app.sli.do/event/eFdfh6UeGMUsiokyvNLYJo</a:t>
            </a:r>
          </a:p>
        </p:txBody>
      </p:sp>
    </p:spTree>
    <p:extLst>
      <p:ext uri="{BB962C8B-B14F-4D97-AF65-F5344CB8AC3E}">
        <p14:creationId xmlns:p14="http://schemas.microsoft.com/office/powerpoint/2010/main" val="138308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A61FA-EEB3-422B-7DB0-3E80089A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Announcements, Reminders (general)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B5108-D326-A3E1-1010-648875F9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268596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en-US" dirty="0"/>
              <a:t>This week:</a:t>
            </a:r>
          </a:p>
          <a:p>
            <a:r>
              <a:rPr lang="en-US" dirty="0"/>
              <a:t>Programming Assignment 3 deadline </a:t>
            </a:r>
            <a:r>
              <a:rPr lang="en-US" b="1" dirty="0"/>
              <a:t>extended to Thursday, June 5!</a:t>
            </a:r>
          </a:p>
          <a:p>
            <a:r>
              <a:rPr lang="en-US" dirty="0"/>
              <a:t>Last day of IPL is Friday, June 6 (last day of instruction)</a:t>
            </a:r>
          </a:p>
          <a:p>
            <a:r>
              <a:rPr lang="en-US" dirty="0"/>
              <a:t>Friday's class will be TA-led final exam review </a:t>
            </a:r>
          </a:p>
          <a:p>
            <a:r>
              <a:rPr lang="en-US" dirty="0"/>
              <a:t>Miya's Friday office hours cancelled</a:t>
            </a:r>
          </a:p>
          <a:p>
            <a:pPr marL="114300" indent="0">
              <a:buNone/>
            </a:pPr>
            <a:r>
              <a:rPr lang="en-US" dirty="0"/>
              <a:t>Next week:</a:t>
            </a:r>
          </a:p>
          <a:p>
            <a:r>
              <a:rPr lang="en-US" dirty="0"/>
              <a:t>Gumball &amp; friends visit on Monday, June 9 1:00-2:30pm around Drumheller Fountain</a:t>
            </a:r>
          </a:p>
          <a:p>
            <a:r>
              <a:rPr lang="en-US" dirty="0"/>
              <a:t>TA-led review session: </a:t>
            </a:r>
            <a:r>
              <a:rPr lang="en-US" b="1" dirty="0"/>
              <a:t>Tuesday, June 10</a:t>
            </a:r>
            <a:r>
              <a:rPr lang="en-US" b="1" baseline="30000" dirty="0"/>
              <a:t>th</a:t>
            </a:r>
            <a:r>
              <a:rPr lang="en-US" b="1" dirty="0"/>
              <a:t> from 3:30-6:20pm, JHN 075</a:t>
            </a:r>
            <a:endParaRPr lang="en-US" dirty="0"/>
          </a:p>
          <a:p>
            <a:r>
              <a:rPr lang="en-US" dirty="0"/>
              <a:t>R7 (+ extra resub) due </a:t>
            </a:r>
            <a:r>
              <a:rPr lang="en-US" b="1" dirty="0"/>
              <a:t>Thu, June 12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u="sng" dirty="0"/>
              <a:t>all</a:t>
            </a:r>
            <a:r>
              <a:rPr lang="en-US" dirty="0"/>
              <a:t> assignments eligible</a:t>
            </a:r>
          </a:p>
          <a:p>
            <a:r>
              <a:rPr lang="en-US" dirty="0"/>
              <a:t>Final Exam: </a:t>
            </a:r>
            <a:r>
              <a:rPr lang="en-US" b="1" dirty="0"/>
              <a:t>Thursday, June 12</a:t>
            </a:r>
            <a:r>
              <a:rPr lang="en-US" b="1" baseline="30000" dirty="0"/>
              <a:t>th</a:t>
            </a:r>
            <a:r>
              <a:rPr lang="en-US" b="1" dirty="0"/>
              <a:t> from 2:30 - 4:20pm in KNE 120</a:t>
            </a:r>
          </a:p>
          <a:p>
            <a:pPr lvl="1"/>
            <a:r>
              <a:rPr lang="en-US" dirty="0"/>
              <a:t>look at seating charts and let me know </a:t>
            </a:r>
            <a:r>
              <a:rPr lang="en-US" u="sng" dirty="0"/>
              <a:t>ASAP</a:t>
            </a:r>
            <a:r>
              <a:rPr lang="en-US" dirty="0"/>
              <a:t> if you’re not there!</a:t>
            </a:r>
          </a:p>
          <a:p>
            <a:pPr lvl="1"/>
            <a:r>
              <a:rPr lang="en-US" dirty="0"/>
              <a:t>review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 page of website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(with policies &amp; resources)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86EBE-4008-0E4A-A533-90A58C2BAA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33A0-159C-F9FF-476C-A55BCE87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Pause: Exam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3CCE6-115C-03FC-0E09-3E00C8171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1"/>
            <a:ext cx="10515600" cy="1297858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Will answer some live, </a:t>
            </a:r>
            <a:br>
              <a:rPr lang="en-US" dirty="0"/>
            </a:br>
            <a:r>
              <a:rPr lang="en-US" dirty="0"/>
              <a:t>and put the rest in the class </a:t>
            </a:r>
            <a:r>
              <a:rPr lang="en-US" dirty="0" err="1"/>
              <a:t>megathread</a:t>
            </a:r>
            <a:r>
              <a:rPr lang="en-US" dirty="0"/>
              <a:t> for today!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397E7-C76C-A4C6-B27E-331BFF44BA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A9D88-646D-F445-9E2E-A47F95C012FE}"/>
              </a:ext>
            </a:extLst>
          </p:cNvPr>
          <p:cNvSpPr txBox="1"/>
          <p:nvPr/>
        </p:nvSpPr>
        <p:spPr>
          <a:xfrm>
            <a:off x="8067831" y="3615977"/>
            <a:ext cx="224131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sli.do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#cse121</a:t>
            </a:r>
          </a:p>
        </p:txBody>
      </p:sp>
      <p:pic>
        <p:nvPicPr>
          <p:cNvPr id="9" name="Picture 8" descr="QR code for slido ">
            <a:extLst>
              <a:ext uri="{FF2B5EF4-FFF2-40B4-BE49-F238E27FC236}">
                <a16:creationId xmlns:a16="http://schemas.microsoft.com/office/drawing/2014/main" id="{27252086-9D18-48B8-8680-183E277D7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98" y="2758091"/>
            <a:ext cx="3179569" cy="3179569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3113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9F6A-CDA7-D618-1F02-CD6225B7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and Awards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ADB4E-1639-8F15-DA58-E055B9FD5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en-US" dirty="0"/>
              <a:t>Please give us feedback! </a:t>
            </a:r>
          </a:p>
          <a:p>
            <a:r>
              <a:rPr lang="en-US" dirty="0">
                <a:hlinkClick r:id="rId2"/>
              </a:rPr>
              <a:t>Course Eval</a:t>
            </a:r>
            <a:r>
              <a:rPr lang="en-US" dirty="0"/>
              <a:t>s are due </a:t>
            </a:r>
            <a:r>
              <a:rPr lang="en-US" b="1" dirty="0"/>
              <a:t>Sunday, June 8</a:t>
            </a:r>
            <a:r>
              <a:rPr lang="en-US" b="1" baseline="30000" dirty="0"/>
              <a:t>th</a:t>
            </a:r>
            <a:r>
              <a:rPr lang="en-US" b="1" dirty="0"/>
              <a:t> at 11:59 PM</a:t>
            </a:r>
          </a:p>
          <a:p>
            <a:r>
              <a:rPr lang="en-US" dirty="0">
                <a:hlinkClick r:id="rId3"/>
              </a:rPr>
              <a:t>TA Evals</a:t>
            </a:r>
            <a:r>
              <a:rPr lang="en-US" dirty="0"/>
              <a:t> are </a:t>
            </a:r>
            <a:r>
              <a:rPr lang="en-US" i="1" dirty="0"/>
              <a:t>also</a:t>
            </a:r>
            <a:r>
              <a:rPr lang="en-US" dirty="0"/>
              <a:t> due </a:t>
            </a:r>
            <a:r>
              <a:rPr lang="en-US" b="1" dirty="0"/>
              <a:t>Sunday, June 8</a:t>
            </a:r>
            <a:r>
              <a:rPr lang="en-US" b="1" baseline="30000" dirty="0"/>
              <a:t>th</a:t>
            </a:r>
            <a:r>
              <a:rPr lang="en-US" b="1" dirty="0"/>
              <a:t> at 11:59 PM</a:t>
            </a:r>
          </a:p>
          <a:p>
            <a:pPr marL="114300" indent="0">
              <a:buNone/>
            </a:pPr>
            <a:endParaRPr lang="en-US" dirty="0">
              <a:hlinkClick r:id=""/>
            </a:endParaRPr>
          </a:p>
          <a:p>
            <a:pPr marL="114300" indent="0">
              <a:buNone/>
            </a:pPr>
            <a:r>
              <a:rPr lang="en-US" dirty="0">
                <a:hlinkClick r:id=""/>
              </a:rPr>
              <a:t>Bob Bandes TA award</a:t>
            </a:r>
            <a:r>
              <a:rPr lang="en-US" dirty="0"/>
              <a:t> nominations open! </a:t>
            </a:r>
          </a:p>
          <a:p>
            <a:pPr lvl="1"/>
            <a:r>
              <a:rPr lang="en-US" dirty="0"/>
              <a:t>thought your TA was the goat? write them a nomination!</a:t>
            </a:r>
          </a:p>
          <a:p>
            <a:pPr lvl="1"/>
            <a:r>
              <a:rPr lang="en-US" dirty="0"/>
              <a:t>fun fact: some of our faculty won the award when </a:t>
            </a:r>
            <a:r>
              <a:rPr lang="en-US" i="1" dirty="0"/>
              <a:t>they</a:t>
            </a:r>
            <a:r>
              <a:rPr lang="en-US" dirty="0"/>
              <a:t> were TAs!</a:t>
            </a:r>
          </a:p>
          <a:p>
            <a:pPr lvl="1"/>
            <a:r>
              <a:rPr lang="en-US" dirty="0"/>
              <a:t>fun fact #2: a 121 TA won the award last year :)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7B2BC-F08E-5884-37D9-BA82B187DC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C0F7-0083-4613-BA8B-AAF3814C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3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990033"/>
                </a:solidFill>
              </a:rPr>
              <a:t>(Optional)</a:t>
            </a:r>
            <a:r>
              <a:rPr lang="en-US" dirty="0"/>
              <a:t> Using </a:t>
            </a:r>
            <a:r>
              <a:rPr lang="en-US" dirty="0">
                <a:latin typeface="Consolas" panose="020B0609020204030204" pitchFamily="49" charset="0"/>
              </a:rPr>
              <a:t>String[] </a:t>
            </a:r>
            <a:r>
              <a:rPr lang="en-US" dirty="0" err="1">
                <a:latin typeface="Consolas" panose="020B0609020204030204" pitchFamily="49" charset="0"/>
              </a:rPr>
              <a:t>args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20C79-2BCD-4B85-A621-71809CA70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847" y="2056915"/>
            <a:ext cx="3579304" cy="3114390"/>
          </a:xfrm>
        </p:spPr>
        <p:txBody>
          <a:bodyPr anchor="ctr">
            <a:normAutofit/>
          </a:bodyPr>
          <a:lstStyle/>
          <a:p>
            <a:pPr marL="114300" indent="0" algn="ctr">
              <a:buNone/>
            </a:pPr>
            <a:r>
              <a:rPr lang="en-US" sz="2400" dirty="0">
                <a:latin typeface="Consolas" panose="020B0609020204030204" pitchFamily="49" charset="0"/>
              </a:rPr>
              <a:t>String[] </a:t>
            </a:r>
            <a:r>
              <a:rPr lang="en-US" sz="2400" dirty="0" err="1">
                <a:latin typeface="Consolas" panose="020B0609020204030204" pitchFamily="49" charset="0"/>
              </a:rPr>
              <a:t>args</a:t>
            </a:r>
            <a:r>
              <a:rPr lang="en-US" sz="2400" dirty="0"/>
              <a:t> is just a parameter to our </a:t>
            </a:r>
            <a:r>
              <a:rPr lang="en-US" sz="2400" dirty="0">
                <a:latin typeface="Consolas" panose="020B0609020204030204" pitchFamily="49" charset="0"/>
              </a:rPr>
              <a:t>main</a:t>
            </a:r>
            <a:r>
              <a:rPr lang="en-US" sz="2400" dirty="0"/>
              <a:t> method…but we never call </a:t>
            </a:r>
            <a:r>
              <a:rPr lang="en-US" sz="2400" dirty="0">
                <a:latin typeface="Consolas" panose="020B0609020204030204" pitchFamily="49" charset="0"/>
              </a:rPr>
              <a:t>main</a:t>
            </a:r>
            <a:r>
              <a:rPr lang="en-US" sz="2400" dirty="0"/>
              <a:t>, so how do we pass anything to </a:t>
            </a:r>
            <a:r>
              <a:rPr lang="en-US" sz="2400" dirty="0" err="1">
                <a:latin typeface="Consolas" panose="020B0609020204030204" pitchFamily="49" charset="0"/>
              </a:rPr>
              <a:t>args</a:t>
            </a:r>
            <a:r>
              <a:rPr lang="en-US" sz="2400" dirty="0"/>
              <a:t>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C9AD8-BE43-4858-9D8E-314547DB82E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81774" y="2056914"/>
            <a:ext cx="6572026" cy="3230469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When we run our program from the </a:t>
            </a:r>
            <a:r>
              <a:rPr lang="en-US" i="1" dirty="0"/>
              <a:t>terminal</a:t>
            </a:r>
            <a:r>
              <a:rPr lang="en-US" dirty="0"/>
              <a:t>, we can pass "command-line arguments" to the main method, and they become the contents of </a:t>
            </a:r>
            <a:r>
              <a:rPr lang="en-US" dirty="0" err="1"/>
              <a:t>args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2000" dirty="0" err="1">
                <a:latin typeface="Consolas" panose="020B0609020204030204" pitchFamily="49" charset="0"/>
              </a:rPr>
              <a:t>javac</a:t>
            </a:r>
            <a:r>
              <a:rPr lang="en-US" sz="2000" dirty="0">
                <a:latin typeface="Consolas" panose="020B0609020204030204" pitchFamily="49" charset="0"/>
              </a:rPr>
              <a:t> MyProgram.java</a:t>
            </a:r>
          </a:p>
          <a:p>
            <a:pPr marL="114300" indent="0">
              <a:buNone/>
            </a:pPr>
            <a:r>
              <a:rPr lang="en-US" sz="2000" dirty="0">
                <a:latin typeface="Consolas" panose="020B0609020204030204" pitchFamily="49" charset="0"/>
              </a:rPr>
              <a:t>java </a:t>
            </a:r>
            <a:r>
              <a:rPr lang="en-US" sz="2000" dirty="0" err="1">
                <a:latin typeface="Consolas" panose="020B0609020204030204" pitchFamily="49" charset="0"/>
              </a:rPr>
              <a:t>MyProgram</a:t>
            </a:r>
            <a:r>
              <a:rPr lang="en-US" sz="2000" dirty="0">
                <a:latin typeface="Consolas" panose="020B0609020204030204" pitchFamily="49" charset="0"/>
              </a:rPr>
              <a:t> these 7 words will go in </a:t>
            </a:r>
            <a:r>
              <a:rPr lang="en-US" sz="2000" dirty="0" err="1">
                <a:latin typeface="Consolas" panose="020B0609020204030204" pitchFamily="49" charset="0"/>
              </a:rPr>
              <a:t>args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099D3-E9C6-4619-815B-BC5998F636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43FD989-B370-4469-8F01-56EB451E7223}"/>
              </a:ext>
            </a:extLst>
          </p:cNvPr>
          <p:cNvSpPr txBox="1">
            <a:spLocks/>
          </p:cNvSpPr>
          <p:nvPr/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225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06FC-BA5F-401F-A7DA-86B2220F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 did 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B16E1-8373-4822-8E61-5DD73EA119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 descr="fluffy tricolor corgi sleeping belly up in a corner">
            <a:extLst>
              <a:ext uri="{FF2B5EF4-FFF2-40B4-BE49-F238E27FC236}">
                <a16:creationId xmlns:a16="http://schemas.microsoft.com/office/drawing/2014/main" id="{B3E70FA1-FCB3-46E7-AE46-02999ABC9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04" y="2003281"/>
            <a:ext cx="511492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luffy tricolor corgi standing on a big rock in a field">
            <a:extLst>
              <a:ext uri="{FF2B5EF4-FFF2-40B4-BE49-F238E27FC236}">
                <a16:creationId xmlns:a16="http://schemas.microsoft.com/office/drawing/2014/main" id="{ED4C8209-3D6A-4D42-B40D-962E2C7CA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26" y="2003281"/>
            <a:ext cx="511492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38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7A84C-0F69-ECD8-B94A-78975742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B1247-049C-FE6A-E021-CDA228F39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i="1" dirty="0"/>
              <a:t>or “What can I do with what I learned?” – outside of just </a:t>
            </a:r>
            <a:r>
              <a:rPr lang="en-US" i="0" dirty="0">
                <a:solidFill>
                  <a:schemeClr val="dk1"/>
                </a:solidFill>
              </a:rPr>
              <a:t>“write code”:</a:t>
            </a:r>
            <a:endParaRPr lang="en-US" i="0" u="sng" dirty="0">
              <a:solidFill>
                <a:schemeClr val="dk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rgbClr val="33006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Detect and prevent toxicity online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&amp;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</a:rPr>
              <a:t>r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ecognize disinformation</a:t>
            </a:r>
            <a:endParaRPr lang="en-US" u="sng" dirty="0">
              <a:solidFill>
                <a:schemeClr val="hlink"/>
              </a:solidFill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Help deaf &amp; hard-of-hearing people identify sounds</a:t>
            </a:r>
            <a:endParaRPr lang="en-US" u="sng" dirty="0">
              <a:solidFill>
                <a:schemeClr val="hlink"/>
              </a:solidFill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Develop a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programming language that celebrates the world’s languages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Build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battery-free robots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put them on insects</a:t>
            </a:r>
            <a:r>
              <a:rPr lang="en-US" dirty="0"/>
              <a:t> (and...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track murder hornets</a:t>
            </a:r>
            <a:r>
              <a:rPr lang="en-US" dirty="0"/>
              <a:t>?)</a:t>
            </a:r>
            <a:endParaRPr lang="en-US" u="sng" dirty="0">
              <a:solidFill>
                <a:schemeClr val="hlink"/>
              </a:solidFill>
              <a:hlinkClick r:id=""/>
            </a:endParaRPr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"/>
              </a:rPr>
              <a:t>Computational knitting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9"/>
              </a:rPr>
              <a:t>carpentry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Create an interactive atlas of millions of refugee experiences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u="sng" dirty="0">
                <a:solidFill>
                  <a:schemeClr val="hlink"/>
                </a:solidFill>
                <a:hlinkClick r:id="rId11"/>
              </a:rPr>
              <a:t>Fix Olympic badminton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identify cheating in chess</a:t>
            </a:r>
            <a:endParaRPr lang="en-US" dirty="0"/>
          </a:p>
          <a:p>
            <a:pPr marL="470535" indent="-457200">
              <a:lnSpc>
                <a:spcPct val="90000"/>
              </a:lnSpc>
              <a:buClr>
                <a:schemeClr val="dk1"/>
              </a:buClr>
              <a:buSzPts val="2600"/>
            </a:pPr>
            <a:r>
              <a:rPr lang="en-US" dirty="0"/>
              <a:t>and so much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BF660-E31C-7A0A-C8D3-C6E5D42F22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F25D-1E1A-6A70-367B-1975B222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including our assignments! (1/2)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1110D-2B5B-BAD9-0F4F-32669CF5F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Computational Biology &amp; Medicine (P2, P3)</a:t>
            </a:r>
          </a:p>
          <a:p>
            <a:pPr lvl="1"/>
            <a:r>
              <a:rPr lang="en-US" dirty="0"/>
              <a:t>in CSE: </a:t>
            </a:r>
            <a:r>
              <a:rPr lang="en-US" dirty="0">
                <a:hlinkClick r:id="rId2"/>
              </a:rPr>
              <a:t>Chris Thachuk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Linda Shapiro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Sara Mostafavi</a:t>
            </a:r>
            <a:r>
              <a:rPr lang="en-US" dirty="0"/>
              <a:t>, </a:t>
            </a:r>
            <a:r>
              <a:rPr lang="en-US" dirty="0" err="1">
                <a:hlinkClick r:id="rId5"/>
              </a:rPr>
              <a:t>Su</a:t>
            </a:r>
            <a:r>
              <a:rPr lang="en-US" dirty="0">
                <a:hlinkClick r:id="rId5"/>
              </a:rPr>
              <a:t>-In Lee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Luis </a:t>
            </a:r>
            <a:r>
              <a:rPr lang="en-US" dirty="0" err="1">
                <a:hlinkClick r:id="rId6"/>
              </a:rPr>
              <a:t>Ceze</a:t>
            </a:r>
            <a:endParaRPr lang="en-US" dirty="0"/>
          </a:p>
          <a:p>
            <a:r>
              <a:rPr lang="en-US" i="0" dirty="0"/>
              <a:t>Computational Art (C0, C1)</a:t>
            </a:r>
          </a:p>
          <a:p>
            <a:pPr lvl="1"/>
            <a:r>
              <a:rPr lang="en-US" dirty="0"/>
              <a:t>UW CSE has many unique intersections of CS + art!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7"/>
              </a:rPr>
              <a:t>Cultural-Centric Computational Embroidery</a:t>
            </a:r>
            <a:r>
              <a:rPr lang="en-US" dirty="0"/>
              <a:t>” (CSE + </a:t>
            </a:r>
            <a:r>
              <a:rPr lang="en-US" dirty="0" err="1"/>
              <a:t>iSchool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8"/>
              </a:rPr>
              <a:t>Computational Illusion Knitting</a:t>
            </a:r>
            <a:r>
              <a:rPr lang="en-US" dirty="0"/>
              <a:t>”, “</a:t>
            </a:r>
            <a:r>
              <a:rPr lang="en-US" dirty="0">
                <a:hlinkClick r:id="rId9"/>
              </a:rPr>
              <a:t>How to Knit Objects Weird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10"/>
              </a:rPr>
              <a:t>WasteBanned: Supporting zero waste fashion design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F6AE0-194C-DBEE-84A4-19EF0EA4C5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6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9C76-083E-0018-8711-CA9614A7D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1F58-3F2F-7B47-C4B4-ED9BC88C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including our assignments! (2/2)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01DDF-411D-79E4-E53A-175D11E7B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Games &amp; Graphics (C1, C3)</a:t>
            </a:r>
          </a:p>
          <a:p>
            <a:pPr lvl="1"/>
            <a:r>
              <a:rPr lang="en-US" dirty="0"/>
              <a:t>at UW: many </a:t>
            </a:r>
            <a:r>
              <a:rPr lang="en-US" dirty="0">
                <a:hlinkClick r:id="rId2"/>
              </a:rPr>
              <a:t>labs in CSE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iSchool’s GAMER group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fun fact: </a:t>
            </a:r>
            <a:r>
              <a:rPr lang="en-US" i="0" dirty="0">
                <a:hlinkClick r:id="rId4"/>
              </a:rPr>
              <a:t>Foldit</a:t>
            </a:r>
            <a:r>
              <a:rPr lang="en-US" b="1" i="0" dirty="0"/>
              <a:t> </a:t>
            </a:r>
            <a:r>
              <a:rPr lang="en-US" i="0" dirty="0"/>
              <a:t>is a crowd-sourced game for protein folding</a:t>
            </a:r>
          </a:p>
          <a:p>
            <a:pPr lvl="2"/>
            <a:r>
              <a:rPr lang="en-US" sz="2400" dirty="0"/>
              <a:t>David Baker shared this year’s Nobel Prize in Chemistry, in part for this!!</a:t>
            </a:r>
          </a:p>
          <a:p>
            <a:r>
              <a:rPr lang="en-US" i="0" dirty="0"/>
              <a:t>Social Computing (P1, C2)</a:t>
            </a:r>
          </a:p>
          <a:p>
            <a:pPr lvl="1"/>
            <a:r>
              <a:rPr lang="en-US" dirty="0"/>
              <a:t>at UW:</a:t>
            </a:r>
            <a:r>
              <a:rPr lang="en-US" i="0" dirty="0"/>
              <a:t> </a:t>
            </a:r>
            <a:r>
              <a:rPr lang="en-US" i="0" dirty="0">
                <a:hlinkClick r:id="rId5"/>
              </a:rPr>
              <a:t>Amy Zhang</a:t>
            </a:r>
            <a:r>
              <a:rPr lang="en-US" i="0" dirty="0"/>
              <a:t>’s </a:t>
            </a:r>
            <a:r>
              <a:rPr lang="en-US" i="0" dirty="0">
                <a:hlinkClick r:id="rId6"/>
              </a:rPr>
              <a:t>Social Futures Lab</a:t>
            </a:r>
            <a:r>
              <a:rPr lang="en-US" i="0" dirty="0"/>
              <a:t> + </a:t>
            </a:r>
            <a:r>
              <a:rPr lang="en-US" i="0" u="sng" dirty="0"/>
              <a:t>so much</a:t>
            </a:r>
            <a:r>
              <a:rPr lang="en-US" i="0" dirty="0"/>
              <a:t> of </a:t>
            </a:r>
            <a:r>
              <a:rPr lang="en-US" i="0" dirty="0" err="1"/>
              <a:t>iSchool</a:t>
            </a:r>
            <a:endParaRPr lang="en-US" i="0" dirty="0"/>
          </a:p>
          <a:p>
            <a:r>
              <a:rPr lang="en-US" i="0" dirty="0"/>
              <a:t>and many side quests (in lecture, section, PCM): accessibility </a:t>
            </a:r>
            <a:br>
              <a:rPr lang="en-US" i="0" dirty="0"/>
            </a:br>
            <a:r>
              <a:rPr lang="en-US" i="0" dirty="0"/>
              <a:t>(e.g. </a:t>
            </a:r>
            <a:r>
              <a:rPr lang="en-US" i="0" dirty="0">
                <a:hlinkClick r:id="rId7"/>
              </a:rPr>
              <a:t>UW CREATE</a:t>
            </a:r>
            <a:r>
              <a:rPr lang="en-US" i="0" dirty="0"/>
              <a:t>), weather forecasting, chatbots, and </a:t>
            </a:r>
            <a:r>
              <a:rPr lang="en-US" i="0" u="sng" dirty="0"/>
              <a:t>lots</a:t>
            </a:r>
            <a:r>
              <a:rPr lang="en-US" i="0" dirty="0"/>
              <a:t> of math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3D0BB-46C4-1B10-FC99-8F98D6077B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69731"/>
      </p:ext>
    </p:extLst>
  </p:cSld>
  <p:clrMapOvr>
    <a:masterClrMapping/>
  </p:clrMapOvr>
</p:sld>
</file>

<file path=ppt/theme/theme1.xml><?xml version="1.0" encoding="utf-8"?>
<a:theme xmlns:a="http://schemas.openxmlformats.org/drawingml/2006/main" name="CSE 12X (adopted from CSE 373)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15834</TotalTime>
  <Words>1218</Words>
  <Application>Microsoft Office PowerPoint</Application>
  <PresentationFormat>Widescreen</PresentationFormat>
  <Paragraphs>188</Paragraphs>
  <Slides>16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Montserrat</vt:lpstr>
      <vt:lpstr>Montserrat ExtraBold</vt:lpstr>
      <vt:lpstr>Montserrat SemiBold</vt:lpstr>
      <vt:lpstr>Arial</vt:lpstr>
      <vt:lpstr>Calibri</vt:lpstr>
      <vt:lpstr>Consolas</vt:lpstr>
      <vt:lpstr>CSE 12X (adopted from CSE 373)</vt:lpstr>
      <vt:lpstr>Victory Lap!</vt:lpstr>
      <vt:lpstr>Announcements, Reminders (general)</vt:lpstr>
      <vt:lpstr>Pause: Exam Questions?</vt:lpstr>
      <vt:lpstr>Evaluations and Awards</vt:lpstr>
      <vt:lpstr>(Optional) Using String[] args!</vt:lpstr>
      <vt:lpstr>You did it!</vt:lpstr>
      <vt:lpstr>Applications of CS</vt:lpstr>
      <vt:lpstr>… including our assignments! (1/2)</vt:lpstr>
      <vt:lpstr>… including our assignments! (2/2)</vt:lpstr>
      <vt:lpstr>Future Courses </vt:lpstr>
      <vt:lpstr>Generalizing beyond CS</vt:lpstr>
      <vt:lpstr>Frequently Asked Questions</vt:lpstr>
      <vt:lpstr>Spring Break Project: Tic Tac Toe</vt:lpstr>
      <vt:lpstr>Spring Break Project: Tic Tac Toe++</vt:lpstr>
      <vt:lpstr>Thank your lovely TAs!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cp:lastModifiedBy>mnats</cp:lastModifiedBy>
  <cp:revision>575</cp:revision>
  <dcterms:modified xsi:type="dcterms:W3CDTF">2025-06-05T03:06:59Z</dcterms:modified>
</cp:coreProperties>
</file>