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56" r:id="rId3"/>
    <p:sldId id="518" r:id="rId4"/>
    <p:sldId id="519" r:id="rId5"/>
    <p:sldId id="520" r:id="rId6"/>
    <p:sldId id="523" r:id="rId7"/>
    <p:sldId id="524" r:id="rId8"/>
    <p:sldId id="489" r:id="rId9"/>
    <p:sldId id="522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italic r:id="rId26"/>
      <p:boldItalic r:id="rId27"/>
    </p:embeddedFont>
    <p:embeddedFont>
      <p:font typeface="Montserrat Medium" panose="00000600000000000000" pitchFamily="2" charset="0"/>
      <p:regular r:id="rId28"/>
      <p: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C0"/>
    <a:srgbClr val="C00000"/>
    <a:srgbClr val="CFFFFD"/>
    <a:srgbClr val="0066FF"/>
    <a:srgbClr val="990033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2"/>
    <p:restoredTop sz="95286"/>
  </p:normalViewPr>
  <p:slideViewPr>
    <p:cSldViewPr snapToGrid="0">
      <p:cViewPr varScale="1">
        <p:scale>
          <a:sx n="86" d="100"/>
          <a:sy n="86" d="100"/>
        </p:scale>
        <p:origin x="69" y="21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5/30/2025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AF4A259E-8954-943C-B319-FFF9A1D52C9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All Together (Again)!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E7B30A-95A2-41C8-A3B1-95920A327B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8759" y="562476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319168DB-BA99-2D39-0121-6CFB11CE46A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All Together (Again)!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 userDrawn="1"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A58C2929-57F4-B487-FC2C-0757689351D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All Together (Again)!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A2081-1225-410B-B9C8-B836A3109E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8054" y="22861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 userDrawn="1"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A58C2929-57F4-B487-FC2C-0757689351D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All Together (Again)!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4881C0-D23F-4AFC-81BA-1484117FFC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8054" y="22861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5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20;p33">
            <a:extLst>
              <a:ext uri="{FF2B5EF4-FFF2-40B4-BE49-F238E27FC236}">
                <a16:creationId xmlns:a16="http://schemas.microsoft.com/office/drawing/2014/main" id="{EEC4F47E-E48E-0485-436D-646281B994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6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6953AAF-830E-10BC-005D-A686FB8A09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All Together (Again)!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8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Putting It All Together (Again)!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</a:t>
            </a:r>
            <a:r>
              <a:rPr lang="en-US" sz="2200" b="1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neighbours</a:t>
            </a: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Do you have a </a:t>
            </a:r>
            <a:r>
              <a:rPr lang="en-US" sz="2200" i="1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park or outdoor space?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B0E2E677-9F57-4EDF-83BF-E0CB002DAA1B}"/>
              </a:ext>
            </a:extLst>
          </p:cNvPr>
          <p:cNvSpPr txBox="1"/>
          <p:nvPr/>
        </p:nvSpPr>
        <p:spPr>
          <a:xfrm>
            <a:off x="7165459" y="3770034"/>
            <a:ext cx="45398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20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4EB9FD87-3E0A-47E7-AB7C-DCF5BBC7DA43}"/>
              </a:ext>
            </a:extLst>
          </p:cNvPr>
          <p:cNvSpPr txBox="1"/>
          <p:nvPr/>
        </p:nvSpPr>
        <p:spPr>
          <a:xfrm>
            <a:off x="7054587" y="4286031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2DCB250F-5248-418B-A572-21F609C07AEA}"/>
              </a:ext>
            </a:extLst>
          </p:cNvPr>
          <p:cNvSpPr txBox="1"/>
          <p:nvPr/>
        </p:nvSpPr>
        <p:spPr>
          <a:xfrm>
            <a:off x="7054587" y="4546643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2F4EF279-1ED4-40A6-85AC-37564E85CD5D}"/>
              </a:ext>
            </a:extLst>
          </p:cNvPr>
          <p:cNvSpPr txBox="1"/>
          <p:nvPr/>
        </p:nvSpPr>
        <p:spPr>
          <a:xfrm>
            <a:off x="8207486" y="4286031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CA6861-3CCA-4893-9E71-258F0A694139}"/>
              </a:ext>
            </a:extLst>
          </p:cNvPr>
          <p:cNvSpPr txBox="1"/>
          <p:nvPr/>
        </p:nvSpPr>
        <p:spPr>
          <a:xfrm>
            <a:off x="8238308" y="4546643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Janvi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  <a:br>
              <a:rPr lang="en-US" sz="1050">
                <a:latin typeface="Montserrat" panose="00000500000000000000" pitchFamily="2" charset="0"/>
              </a:rPr>
            </a:br>
            <a:r>
              <a:rPr lang="en-US" sz="1050" err="1">
                <a:latin typeface="Montserrat" panose="00000500000000000000" pitchFamily="2" charset="0"/>
              </a:rPr>
              <a:t>Sahej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Zach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(general)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P3 due </a:t>
            </a:r>
            <a:r>
              <a:rPr lang="en-US" b="1" dirty="0"/>
              <a:t>Tuesday, June 3</a:t>
            </a:r>
            <a:r>
              <a:rPr lang="en-US" b="1" baseline="30000" dirty="0"/>
              <a:t>rd</a:t>
            </a:r>
            <a:r>
              <a:rPr lang="en-US" b="1" dirty="0"/>
              <a:t> </a:t>
            </a:r>
            <a:r>
              <a:rPr lang="en-US" dirty="0"/>
              <a:t>at 11:59pm</a:t>
            </a:r>
          </a:p>
          <a:p>
            <a:pPr lvl="1"/>
            <a:r>
              <a:rPr lang="en-US" dirty="0"/>
              <a:t>note: you will get feedback </a:t>
            </a:r>
            <a:r>
              <a:rPr lang="en-US" i="1" dirty="0"/>
              <a:t>after</a:t>
            </a:r>
            <a:r>
              <a:rPr lang="en-US" dirty="0"/>
              <a:t> R7 &amp; extra resub is due</a:t>
            </a:r>
          </a:p>
          <a:p>
            <a:r>
              <a:rPr lang="en-US" dirty="0"/>
              <a:t>R6 released, due </a:t>
            </a:r>
            <a:r>
              <a:rPr lang="en-US" b="1" dirty="0"/>
              <a:t>Thursday, June 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(eligible: C2, P2, C3)</a:t>
            </a:r>
          </a:p>
          <a:p>
            <a:r>
              <a:rPr lang="en-US" dirty="0"/>
              <a:t>reminder: </a:t>
            </a:r>
            <a:r>
              <a:rPr lang="en-US" u="sng" dirty="0"/>
              <a:t>all</a:t>
            </a:r>
            <a:r>
              <a:rPr lang="en-US" dirty="0"/>
              <a:t> assignments eligible for resubmission on R7!</a:t>
            </a:r>
          </a:p>
          <a:p>
            <a:r>
              <a:rPr lang="en-US" dirty="0"/>
              <a:t>section 17 next Tuesday: TA’s Choice!! (more details on Monday)</a:t>
            </a:r>
          </a:p>
          <a:p>
            <a:r>
              <a:rPr lang="en-US" dirty="0"/>
              <a:t>Final Exam: </a:t>
            </a:r>
            <a:r>
              <a:rPr lang="en-US" b="1" dirty="0"/>
              <a:t>Thursday, June 12</a:t>
            </a:r>
            <a:r>
              <a:rPr lang="en-US" b="1" baseline="30000" dirty="0"/>
              <a:t>th</a:t>
            </a:r>
            <a:r>
              <a:rPr lang="en-US" b="1" dirty="0"/>
              <a:t> from 2:30 - 4:20</a:t>
            </a:r>
          </a:p>
          <a:p>
            <a:r>
              <a:rPr lang="en-US" dirty="0"/>
              <a:t>Gumball &amp; friends visit on Monday, June 9 1:00pm – 2:30pm around Drumheller Fountain</a:t>
            </a:r>
          </a:p>
          <a:p>
            <a:r>
              <a:rPr lang="en-US" dirty="0"/>
              <a:t>Miya will be off campus Thursday-Friday next week</a:t>
            </a:r>
          </a:p>
          <a:p>
            <a:pPr lvl="1"/>
            <a:r>
              <a:rPr lang="en-US" dirty="0"/>
              <a:t>No Miya office hours on Friday, June 7</a:t>
            </a:r>
          </a:p>
          <a:p>
            <a:pPr lvl="1"/>
            <a:r>
              <a:rPr lang="en-US" dirty="0"/>
              <a:t>TA-led review session in class on Friday, June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DFFA-B992-6EEF-F075-7D6B053D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“Core” of the Final 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5334-94F5-F193-5446-6268CC517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In-person, with assigned seating (more on that next week!)</a:t>
            </a:r>
          </a:p>
          <a:p>
            <a:r>
              <a:rPr lang="en-US" dirty="0"/>
              <a:t>Same general logistics as quizzes: </a:t>
            </a:r>
          </a:p>
          <a:p>
            <a:pPr lvl="1"/>
            <a:r>
              <a:rPr lang="en-US" dirty="0"/>
              <a:t>On paper</a:t>
            </a:r>
          </a:p>
          <a:p>
            <a:pPr lvl="1"/>
            <a:r>
              <a:rPr lang="en-US" dirty="0"/>
              <a:t>We will provide you with one reference sheet, and</a:t>
            </a:r>
          </a:p>
          <a:p>
            <a:pPr lvl="1"/>
            <a:r>
              <a:rPr lang="en-US" dirty="0"/>
              <a:t>You may bring one double-sided 8.5 x 11-inch page of notes </a:t>
            </a:r>
          </a:p>
          <a:p>
            <a:r>
              <a:rPr lang="en-US" dirty="0"/>
              <a:t>Will have 6 problems, all similar in style to the quizzes</a:t>
            </a:r>
          </a:p>
          <a:p>
            <a:r>
              <a:rPr lang="en-US" dirty="0"/>
              <a:t>Focus is on behavior (not code style); minor syntax errors allowed (when unambiguous)</a:t>
            </a:r>
          </a:p>
          <a:p>
            <a:r>
              <a:rPr lang="en-US" dirty="0"/>
              <a:t>A </a:t>
            </a:r>
            <a:r>
              <a:rPr lang="en-US" i="1" dirty="0"/>
              <a:t>bit</a:t>
            </a:r>
            <a:r>
              <a:rPr lang="en-US" dirty="0"/>
              <a:t> more time per-problem than the quiz!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23AF6-CFD0-BC72-09C1-52CD7F933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1A04-D044-071B-3A29-AD9E2F16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121’s “Exam Review Systems”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7070A-6249-A43F-318C-63DDB5841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Entire last week is focused on final exam review and prep</a:t>
            </a:r>
          </a:p>
          <a:p>
            <a:pPr lvl="1"/>
            <a:r>
              <a:rPr lang="en-US" dirty="0"/>
              <a:t>next Wed &amp; Fri lecture: some strategies &amp; live practice, on paper</a:t>
            </a:r>
          </a:p>
          <a:p>
            <a:pPr lvl="1"/>
            <a:r>
              <a:rPr lang="en-US" dirty="0"/>
              <a:t>next Thu quiz section: </a:t>
            </a:r>
            <a:r>
              <a:rPr lang="en-US" i="1" dirty="0"/>
              <a:t>even more</a:t>
            </a:r>
            <a:r>
              <a:rPr lang="en-US" dirty="0"/>
              <a:t> practice</a:t>
            </a:r>
          </a:p>
          <a:p>
            <a:r>
              <a:rPr lang="en-US" dirty="0"/>
              <a:t>Final exam review session will happen </a:t>
            </a:r>
            <a:r>
              <a:rPr lang="en-US" b="1" dirty="0"/>
              <a:t>Tuesday, June 10 3:30pm – 6:20pm in JHN 075</a:t>
            </a:r>
            <a:r>
              <a:rPr lang="en-US" dirty="0"/>
              <a:t>, will be recorded</a:t>
            </a:r>
          </a:p>
          <a:p>
            <a:r>
              <a:rPr lang="en-US" dirty="0"/>
              <a:t>IPL will </a:t>
            </a:r>
            <a:r>
              <a:rPr lang="en-US" u="sng" dirty="0"/>
              <a:t>not</a:t>
            </a:r>
            <a:r>
              <a:rPr lang="en-US" dirty="0"/>
              <a:t> be open during finals week, so plan ahead!</a:t>
            </a:r>
          </a:p>
          <a:p>
            <a:r>
              <a:rPr lang="en-US" dirty="0"/>
              <a:t>Several async resources, including:</a:t>
            </a:r>
          </a:p>
          <a:p>
            <a:pPr lvl="1"/>
            <a:r>
              <a:rPr lang="en-US" dirty="0"/>
              <a:t>multiple previous </a:t>
            </a:r>
            <a:r>
              <a:rPr lang="en-US" u="sng" dirty="0"/>
              <a:t>actual</a:t>
            </a:r>
            <a:r>
              <a:rPr lang="en-US" dirty="0"/>
              <a:t> finals</a:t>
            </a:r>
          </a:p>
          <a:p>
            <a:pPr lvl="1"/>
            <a:r>
              <a:rPr lang="en-US" dirty="0"/>
              <a:t>many existing programming problems (~ section, “Extra Review”)</a:t>
            </a:r>
          </a:p>
          <a:p>
            <a:pPr lvl="1"/>
            <a:r>
              <a:rPr lang="en-US" dirty="0"/>
              <a:t>more resources soon (stay tuned for an announcement!)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FD8A7-F723-0158-7809-796ECED50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512-EB6F-7025-D10A-2DFE915B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Miscellaneous Exam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313BA-7054-CE53-E2F5-02BE37306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</a:t>
            </a:r>
            <a:r>
              <a:rPr lang="en-US" u="sng" dirty="0"/>
              <a:t>very</a:t>
            </a:r>
            <a:r>
              <a:rPr lang="en-US" dirty="0"/>
              <a:t> careful about how you use the previous actual finals</a:t>
            </a:r>
          </a:p>
          <a:p>
            <a:pPr lvl="1"/>
            <a:r>
              <a:rPr lang="en-US" dirty="0"/>
              <a:t>Great study resource (and matched difficulty), but…</a:t>
            </a:r>
          </a:p>
          <a:p>
            <a:pPr lvl="1"/>
            <a:r>
              <a:rPr lang="en-US" dirty="0"/>
              <a:t>Hard to “unsee” solutions after looking &amp; too easy to “overfit” </a:t>
            </a:r>
          </a:p>
          <a:p>
            <a:pPr lvl="1"/>
            <a:r>
              <a:rPr lang="en-US" dirty="0"/>
              <a:t>Use for targeted study, mimic the actual test-taking environment</a:t>
            </a:r>
          </a:p>
          <a:p>
            <a:r>
              <a:rPr lang="en-US" dirty="0"/>
              <a:t>Make your own </a:t>
            </a:r>
            <a:r>
              <a:rPr lang="en-US" dirty="0" err="1"/>
              <a:t>cheatsheet</a:t>
            </a:r>
            <a:r>
              <a:rPr lang="en-US" dirty="0"/>
              <a:t>, don’t use someone else’s!</a:t>
            </a:r>
          </a:p>
          <a:p>
            <a:pPr lvl="1"/>
            <a:r>
              <a:rPr lang="en-US" dirty="0"/>
              <a:t>Making the </a:t>
            </a:r>
            <a:r>
              <a:rPr lang="en-US" dirty="0" err="1"/>
              <a:t>cheatsheet</a:t>
            </a:r>
            <a:r>
              <a:rPr lang="en-US" dirty="0"/>
              <a:t> </a:t>
            </a:r>
            <a:r>
              <a:rPr lang="en-US" i="1" dirty="0"/>
              <a:t>is</a:t>
            </a:r>
            <a:r>
              <a:rPr lang="en-US" dirty="0"/>
              <a:t> studying</a:t>
            </a:r>
          </a:p>
          <a:p>
            <a:r>
              <a:rPr lang="en-US" dirty="0"/>
              <a:t>It is </a:t>
            </a:r>
            <a:r>
              <a:rPr lang="en-US" u="sng" dirty="0"/>
              <a:t>your</a:t>
            </a:r>
            <a:r>
              <a:rPr lang="en-US" dirty="0"/>
              <a:t> responsibility to know the policies &amp; procedures</a:t>
            </a:r>
          </a:p>
          <a:p>
            <a:pPr lvl="1"/>
            <a:r>
              <a:rPr lang="en-US" dirty="0"/>
              <a:t>Let’s take a quick spin of the website page right now :)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5F751-39AE-5919-3739-B89B7DDDA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33A0-159C-F9FF-476C-A55BCE87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Pause: Exam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3CCE6-115C-03FC-0E09-3E00C8171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9785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Will answer some live, </a:t>
            </a:r>
            <a:br>
              <a:rPr lang="en-US" dirty="0"/>
            </a:br>
            <a:r>
              <a:rPr lang="en-US" dirty="0"/>
              <a:t>and put the rest in the class </a:t>
            </a:r>
            <a:r>
              <a:rPr lang="en-US" dirty="0" err="1"/>
              <a:t>megathread</a:t>
            </a:r>
            <a:r>
              <a:rPr lang="en-US" dirty="0"/>
              <a:t> for today!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397E7-C76C-A4C6-B27E-331BFF44BA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A9D88-646D-F445-9E2E-A47F95C012FE}"/>
              </a:ext>
            </a:extLst>
          </p:cNvPr>
          <p:cNvSpPr txBox="1"/>
          <p:nvPr/>
        </p:nvSpPr>
        <p:spPr>
          <a:xfrm>
            <a:off x="8067831" y="3615977"/>
            <a:ext cx="224131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#cse121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3D935-1B43-416E-BC66-831567B3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413" y="2694455"/>
            <a:ext cx="3412703" cy="341270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311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BA41-8F3E-4A6C-B30B-F6DEBF2D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scratchwork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FFD37-028B-4E04-AD55-4AEAB2F7F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4BA63-F3D0-4083-9D40-9C34627745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1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EFBD-4CAF-4CD3-1DB5-9C29BB34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371-F6DD-3781-2624-4C0B0D6D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Array of Counters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3A7E-E1D7-DC05-05F9-8E33C1C9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11166"/>
            <a:ext cx="8826632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numCount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input,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counts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input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nextInt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                     ;</a:t>
            </a:r>
            <a:br>
              <a:rPr lang="en-US" sz="2000" dirty="0">
                <a:latin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counts;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B1EBE-9ABD-7A30-8FCD-77EB4EF059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007BA4-6631-0A96-4C7F-FD70A5AC7A18}"/>
              </a:ext>
            </a:extLst>
          </p:cNvPr>
          <p:cNvGraphicFramePr>
            <a:graphicFrameLocks noGrp="1"/>
          </p:cNvGraphicFramePr>
          <p:nvPr/>
        </p:nvGraphicFramePr>
        <p:xfrm>
          <a:off x="2780966" y="1428604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/>
                        </a:rPr>
                        <a:t>0 1 2 2 0 2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85BBF7-2407-F924-53B8-12C6B404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75390-72D4-AD04-9389-D04E641558DA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4F94-9A3C-7D8E-2FCE-4B8924C0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time :)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0FE9C-8F24-C40E-C36E-F7B320645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(for those looking at </a:t>
            </a:r>
            <a:r>
              <a:rPr lang="en-US" i="1" dirty="0"/>
              <a:t>just</a:t>
            </a:r>
            <a:r>
              <a:rPr lang="en-US" dirty="0"/>
              <a:t> the slides – the rest of this lecture was doing the in-class lesson!)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CC978-ACA5-1F92-33F4-E93CCA7164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1597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12708</TotalTime>
  <Words>632</Words>
  <Application>Microsoft Office PowerPoint</Application>
  <PresentationFormat>Widescreen</PresentationFormat>
  <Paragraphs>91</Paragraphs>
  <Slides>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Montserrat</vt:lpstr>
      <vt:lpstr>Montserrat ExtraBold</vt:lpstr>
      <vt:lpstr>Montserrat SemiBold</vt:lpstr>
      <vt:lpstr>Arial</vt:lpstr>
      <vt:lpstr>Montserrat Medium</vt:lpstr>
      <vt:lpstr>Calibri</vt:lpstr>
      <vt:lpstr>Consolas</vt:lpstr>
      <vt:lpstr>CSE 12X (adopted from CSE 373)</vt:lpstr>
      <vt:lpstr>Putting It All Together (Again)!</vt:lpstr>
      <vt:lpstr>Announcements, Reminders (general)</vt:lpstr>
      <vt:lpstr>The “Core” of the Final Exam</vt:lpstr>
      <vt:lpstr>121’s “Exam Review Systems”</vt:lpstr>
      <vt:lpstr>Some Miscellaneous Exam Thoughts</vt:lpstr>
      <vt:lpstr>Pause: Exam Questions?</vt:lpstr>
      <vt:lpstr>scratchwork</vt:lpstr>
      <vt:lpstr>(PCM) Array of Counters</vt:lpstr>
      <vt:lpstr>ed time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541</cp:revision>
  <dcterms:modified xsi:type="dcterms:W3CDTF">2025-05-30T22:07:19Z</dcterms:modified>
</cp:coreProperties>
</file>