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6" r:id="rId3"/>
    <p:sldId id="495" r:id="rId4"/>
    <p:sldId id="497" r:id="rId5"/>
    <p:sldId id="485" r:id="rId6"/>
    <p:sldId id="486" r:id="rId7"/>
    <p:sldId id="489" r:id="rId8"/>
    <p:sldId id="488" r:id="rId9"/>
    <p:sldId id="501" r:id="rId10"/>
    <p:sldId id="487" r:id="rId11"/>
    <p:sldId id="500" r:id="rId12"/>
    <p:sldId id="491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ExtraBold" panose="00000900000000000000" pitchFamily="2" charset="0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3"/>
    <p:restoredTop sz="95143"/>
  </p:normalViewPr>
  <p:slideViewPr>
    <p:cSldViewPr snapToGrid="0">
      <p:cViewPr varScale="1">
        <p:scale>
          <a:sx n="88" d="100"/>
          <a:sy n="88" d="100"/>
        </p:scale>
        <p:origin x="69" y="1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6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5/28/2025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4DCE-D279-B85D-6768-E2A55494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9E88-CA3A-92A8-235B-73106AA72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41322-7839-69E3-AB40-1929FE9C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C48A74E-1F7B-CB47-BA0F-643CC0922FE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D1E00-3531-4941-9F3E-581255D499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8753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B7CCB-CE42-4CF9-85F9-7F75CC24BA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254" y="22399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57DB0F9-53BC-4B80-90E2-88ACC992A7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58C7E6-1E6F-402B-A0A2-FC746EC9DD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254" y="22399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46AA9328-B044-37E1-1F2C-0C8FB5CEB65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6" r:id="rId3"/>
    <p:sldLayoutId id="2147483657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7393/discussion/67287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edstem.org/us/courses/77393/discussion/67359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Array Patterns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What's your favorite coffee shop?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768473E1-FB95-4014-8069-D7AF8209A641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6D7D2FE-2C14-419E-9F8A-6E2FE1C22A65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F7D5CCF8-9D10-4DF6-8DD6-448636E3912A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7E0BA0C4-3F73-4D8D-AFD6-5F82689A84D6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5FC39-A76A-40CD-9311-55CB61AD2BD5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3CC-FF89-AF35-C540-05218B2C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755-D9E1-D923-838B-6CFDA38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Shifting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2BB5-D7FF-3723-759D-C09BDE8B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                         ; 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1614-B7A1-A875-9B34-F17B7F881A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BAA4-55DB-12A8-BD08-AAEF8697328A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406259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38DFFD-8B25-3D6F-C10E-8D258DD8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085BF-1635-2F62-AECC-4ADEE4844EF4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4BBB-69BC-60B5-AC2F-736E515E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A9C-5255-C962-C437-76E90742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Your Turn!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7558-A19F-6EE9-4F75-1EC8AE5DB1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22D6C8-CA76-A2C4-BFD0-9D981AA5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Review the problems in the Array Patterns PCM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slido</a:t>
            </a:r>
            <a:r>
              <a:rPr lang="en-US" dirty="0"/>
              <a:t>, vote for any problems you would like to go over together! </a:t>
            </a:r>
          </a:p>
          <a:p>
            <a:r>
              <a:rPr lang="en-US" dirty="0"/>
              <a:t>If you have time, try some new problems! </a:t>
            </a:r>
          </a:p>
          <a:p>
            <a:pPr lvl="1"/>
            <a:r>
              <a:rPr lang="en-US" dirty="0"/>
              <a:t>[TODO] </a:t>
            </a:r>
            <a:r>
              <a:rPr lang="en-US" dirty="0" err="1"/>
              <a:t>rotateLeft</a:t>
            </a:r>
            <a:r>
              <a:rPr lang="en-US" dirty="0"/>
              <a:t>: Shifting Elements problem</a:t>
            </a:r>
          </a:p>
          <a:p>
            <a:pPr lvl="1"/>
            <a:r>
              <a:rPr lang="en-US" dirty="0"/>
              <a:t>[TODO] </a:t>
            </a:r>
            <a:r>
              <a:rPr lang="en-US" dirty="0" err="1"/>
              <a:t>isAllPairs</a:t>
            </a:r>
            <a:r>
              <a:rPr lang="en-US" dirty="0"/>
              <a:t>: Analyzing Multiple Elements problem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4FC59-5A80-45A4-5698-721E2965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78064-2E16-F5F0-7DD8-8467E89169B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392D-ADB2-7EC2-3AC3-8DCD44F1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4476-899E-8DCF-B7A1-7A3C2FA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>
                <a:solidFill>
                  <a:srgbClr val="000000"/>
                </a:solidFill>
              </a:rPr>
              <a:t>Questions to Ask Ourselves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54FAA-E196-79CD-5B46-A1A7B3A45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19DF3A-B3DA-0F21-9CE2-DC66100F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/>
              <a:t>“Are we looking at each element in the array, one at a time?”</a:t>
            </a:r>
          </a:p>
          <a:p>
            <a:pPr lvl="1">
              <a:buFont typeface="Wingdings"/>
              <a:buChar char="Ø"/>
            </a:pPr>
            <a:r>
              <a:rPr lang="en-US"/>
              <a:t>Loop traversal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“Are we changing elements in the array?”</a:t>
            </a:r>
          </a:p>
          <a:p>
            <a:pPr lvl="1">
              <a:buFont typeface="Wingdings"/>
              <a:buChar char="Ø"/>
            </a:pPr>
            <a:r>
              <a:rPr lang="en-US"/>
              <a:t>Update the array at a specific index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“Do we only want to do a task if a certain condition is true?”</a:t>
            </a:r>
          </a:p>
          <a:p>
            <a:pPr lvl="1">
              <a:buFont typeface="Wingdings"/>
              <a:buChar char="Ø"/>
            </a:pPr>
            <a:r>
              <a:rPr lang="en-US"/>
              <a:t>Conditional(s)</a:t>
            </a:r>
          </a:p>
          <a:p>
            <a:pPr lvl="1">
              <a:buFont typeface="Wingdings"/>
              <a:buChar char="Ø"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55B24-5362-A410-5E0D-8F132AFE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A888F-FB2F-FBDA-2395-66F949D2547E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Quiz 2 in section </a:t>
            </a:r>
            <a:r>
              <a:rPr lang="en-US" b="1" dirty="0"/>
              <a:t>tomorrow (Thursday, May 29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Reference sheet linked from the </a:t>
            </a:r>
            <a:r>
              <a:rPr lang="en-US" dirty="0">
                <a:hlinkClick r:id="rId3"/>
              </a:rPr>
              <a:t>Quiz 2 Practice Quizzes post </a:t>
            </a:r>
            <a:endParaRPr lang="en-US" dirty="0"/>
          </a:p>
          <a:p>
            <a:r>
              <a:rPr lang="en-US" dirty="0"/>
              <a:t>P3 will be released tonight &amp; due next </a:t>
            </a:r>
            <a:r>
              <a:rPr lang="en-US" b="1" dirty="0"/>
              <a:t>Tuesday, June 3</a:t>
            </a:r>
            <a:r>
              <a:rPr lang="en-US" b="1" baseline="30000" dirty="0"/>
              <a:t>rd</a:t>
            </a:r>
            <a:r>
              <a:rPr lang="en-US" b="1" dirty="0"/>
              <a:t> at 11:59pm </a:t>
            </a:r>
          </a:p>
          <a:p>
            <a:r>
              <a:rPr lang="en-US" dirty="0"/>
              <a:t>R5 due tomorrow (eligible: </a:t>
            </a:r>
            <a:r>
              <a:rPr lang="en-US" b="1" u="sng" dirty="0">
                <a:solidFill>
                  <a:srgbClr val="980A8E"/>
                </a:solidFill>
              </a:rPr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Note: </a:t>
            </a:r>
            <a:r>
              <a:rPr lang="en-US" u="sng" dirty="0"/>
              <a:t>all</a:t>
            </a:r>
            <a:r>
              <a:rPr lang="en-US" dirty="0"/>
              <a:t> assignments will be eligible for resubmission in R7! </a:t>
            </a:r>
          </a:p>
          <a:p>
            <a:r>
              <a:rPr lang="en-US" dirty="0"/>
              <a:t>Details about the </a:t>
            </a:r>
            <a:r>
              <a:rPr lang="en-US" dirty="0">
                <a:hlinkClick r:id="rId4"/>
              </a:rPr>
              <a:t>PSW </a:t>
            </a:r>
            <a:r>
              <a:rPr lang="en-US" dirty="0">
                <a:sym typeface="Wingdings" panose="05000000000000000000" pitchFamily="2" charset="2"/>
                <a:hlinkClick r:id="rId4"/>
              </a:rPr>
              <a:t> Extra Resub posted on Ed</a:t>
            </a:r>
            <a:r>
              <a:rPr lang="en-US" dirty="0">
                <a:sym typeface="Wingdings" panose="05000000000000000000" pitchFamily="2" charset="2"/>
              </a:rPr>
              <a:t>! </a:t>
            </a:r>
            <a:endParaRPr lang="en-US" dirty="0"/>
          </a:p>
          <a:p>
            <a:r>
              <a:rPr lang="en-US" dirty="0"/>
              <a:t>Final Exam on Thursday, June 12 2:30pm – 4:20pm </a:t>
            </a:r>
          </a:p>
          <a:p>
            <a:pPr lvl="1"/>
            <a:r>
              <a:rPr lang="en-US" dirty="0"/>
              <a:t>Left-handed desk request form due Tuesday, June 3</a:t>
            </a:r>
          </a:p>
          <a:p>
            <a:pPr lvl="1"/>
            <a:r>
              <a:rPr lang="en-US" dirty="0"/>
              <a:t>More details posted soon, and will be discussed on Friday</a:t>
            </a:r>
          </a:p>
          <a:p>
            <a:r>
              <a:rPr lang="en-US" dirty="0"/>
              <a:t>Gumball &amp; friends visit on campus Monday, June 9 1:00pm – 2:30pm around Drumheller fountain!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0544F-4157-A1B5-0386-995302BB4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1E1A8-9072-FBCA-A801-3D17C535D20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 dirty="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906E-BFB3-A374-19C0-FCD2F11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189-7B90-888D-26A8-DB7D10A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Why Discuss Array Patterns?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158A-5A51-73E4-87CD-574EB0DF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Arrays are important! This is our fourth lecture covering arrays</a:t>
            </a:r>
          </a:p>
          <a:p>
            <a:r>
              <a:rPr lang="en-US" dirty="0"/>
              <a:t>Analogy: tools in toolbox </a:t>
            </a:r>
            <a:r>
              <a:rPr lang="en-US" b="1" dirty="0"/>
              <a:t> </a:t>
            </a:r>
          </a:p>
          <a:p>
            <a:r>
              <a:rPr lang="en-US" dirty="0"/>
              <a:t>Helpful for your future in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5FD8F-DED1-7814-4B5E-CDE07BB64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4A469-9EFA-8470-07ED-880C41D06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6AABA-529C-2CE3-26B2-436B18895906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423-DE3D-FE42-1A8D-9FA11DFF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92B-F742-1FFF-EF6E-B0B1D86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Counting Elements that Meet a Condition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1A6F-C3FD-8242-0AF2-A2D7C49E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952"/>
            <a:ext cx="10515600" cy="42280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11430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739E-8FEF-59E8-8E50-483F5169B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955675-AF13-C452-E3AF-76998EA5ED63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4B385DC-F60D-EEDD-BE84-5D29FD0E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28221-7EC3-20A9-7248-CD1C6B86CB08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6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B2C4-2A4D-EA64-3820-5B96739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402-A845-D0C6-320E-20616280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Modifying Elements of an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7DB3-9F59-52F1-DD0E-8985FE2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1081-F040-D4E3-6D9E-7139A785BC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7C088-B278-9A08-2A01-12D8DAFD0CC1}"/>
              </a:ext>
            </a:extLst>
          </p:cNvPr>
          <p:cNvGraphicFramePr>
            <a:graphicFrameLocks noGrp="1"/>
          </p:cNvGraphicFramePr>
          <p:nvPr/>
        </p:nvGraphicFramePr>
        <p:xfrm>
          <a:off x="2224193" y="1400429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6600DC-AEE0-31A6-3992-183D71997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6B774-267F-7727-ADF2-0BF7AD2FE5B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425-8721-E587-E59E-3D66BED7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265-6747-A0EF-1875-E40BC1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Searching for an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D341-9508-98A5-61E5-00389E47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       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2C35-5CB8-71D8-FD0B-98B6C75FAC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177CB8-5C67-1A3B-A948-BC23491C184B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“one"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FB1832-A107-C78D-8641-2EA0CF21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325C0-AA1F-4350-A20A-88255B082446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5495F-8580-9A0A-18C1-1D79596CD81B}"/>
              </a:ext>
            </a:extLst>
          </p:cNvPr>
          <p:cNvSpPr txBox="1"/>
          <p:nvPr/>
        </p:nvSpPr>
        <p:spPr>
          <a:xfrm>
            <a:off x="3557047" y="3643457"/>
            <a:ext cx="386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nsolas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9576-1BE8-C3EC-4575-6D348921BCEC}"/>
              </a:ext>
            </a:extLst>
          </p:cNvPr>
          <p:cNvSpPr txBox="1"/>
          <p:nvPr/>
        </p:nvSpPr>
        <p:spPr>
          <a:xfrm>
            <a:off x="2410119" y="5253870"/>
            <a:ext cx="512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9966"/>
                </a:solidFill>
                <a:latin typeface="Consola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37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85BBF7-2407-F924-53B8-12C6B404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75390-72D4-AD04-9389-D04E641558D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3A7A7A"/>
                </a:solidFill>
              </a:rPr>
              <a:t>(PCM) </a:t>
            </a:r>
            <a:r>
              <a:rPr lang="en-US" sz="2800" b="1" dirty="0"/>
              <a:t>Analyzing Multiple Elements in an Array (</a:t>
            </a:r>
            <a:r>
              <a:rPr lang="en-US" sz="2800" b="1" dirty="0" err="1"/>
              <a:t>isPalindrome</a:t>
            </a:r>
            <a:r>
              <a:rPr lang="en-US" sz="28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939C3-F951-36F1-56A5-17A35410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06CE6-5D1D-BBEF-41D0-27B725F799F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3A7A7A"/>
                </a:solidFill>
              </a:rPr>
              <a:t>(PCM) </a:t>
            </a:r>
            <a:r>
              <a:rPr lang="en-US" sz="3200" b="1" dirty="0"/>
              <a:t>Analyzing Multiple Elements in an Array (</a:t>
            </a:r>
            <a:r>
              <a:rPr lang="en-US" sz="3200" b="1" dirty="0" err="1"/>
              <a:t>isMirrored</a:t>
            </a:r>
            <a:r>
              <a:rPr lang="en-US" sz="32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isMirrored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 &lt;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][j] !=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j])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939C3-F951-36F1-56A5-17A35410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06CE6-5D1D-BBEF-41D0-27B725F799F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50714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12879</TotalTime>
  <Words>1243</Words>
  <Application>Microsoft Office PowerPoint</Application>
  <PresentationFormat>Widescreen</PresentationFormat>
  <Paragraphs>183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</vt:lpstr>
      <vt:lpstr>Montserrat ExtraBold</vt:lpstr>
      <vt:lpstr>Montserrat SemiBold</vt:lpstr>
      <vt:lpstr>Arial</vt:lpstr>
      <vt:lpstr>Montserrat Medium</vt:lpstr>
      <vt:lpstr>Wingdings</vt:lpstr>
      <vt:lpstr>Calibri</vt:lpstr>
      <vt:lpstr>Consolas</vt:lpstr>
      <vt:lpstr>CSE 12X (adopted from CSE 373)</vt:lpstr>
      <vt:lpstr>Array Patterns</vt:lpstr>
      <vt:lpstr>Announcements, Reminders</vt:lpstr>
      <vt:lpstr>(PCM) Why Discuss Array Patterns? </vt:lpstr>
      <vt:lpstr>(PCM) Counting Elements that Meet a Condition</vt:lpstr>
      <vt:lpstr>(PCM) Modifying Elements of an Array</vt:lpstr>
      <vt:lpstr>(PCM) Searching for an Element</vt:lpstr>
      <vt:lpstr>(PCM) Array of Counters</vt:lpstr>
      <vt:lpstr>(PCM) Analyzing Multiple Elements in an Array (isPalindrome)</vt:lpstr>
      <vt:lpstr>(PCM) Analyzing Multiple Elements in an Array (isMirrored)</vt:lpstr>
      <vt:lpstr>(PCM) Shifting Elements</vt:lpstr>
      <vt:lpstr>(PCM) Your Turn!</vt:lpstr>
      <vt:lpstr>(PCM) Questions to Ask Ourselves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mnats</cp:lastModifiedBy>
  <cp:revision>534</cp:revision>
  <dcterms:modified xsi:type="dcterms:W3CDTF">2025-05-28T21:51:27Z</dcterms:modified>
</cp:coreProperties>
</file>