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56" r:id="rId3"/>
    <p:sldId id="529" r:id="rId4"/>
    <p:sldId id="530" r:id="rId5"/>
    <p:sldId id="508" r:id="rId6"/>
    <p:sldId id="509" r:id="rId7"/>
    <p:sldId id="510" r:id="rId8"/>
    <p:sldId id="511" r:id="rId9"/>
    <p:sldId id="512" r:id="rId10"/>
    <p:sldId id="513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376" r:id="rId28"/>
    <p:sldId id="377" r:id="rId29"/>
    <p:sldId id="519" r:id="rId30"/>
    <p:sldId id="518" r:id="rId31"/>
    <p:sldId id="520" r:id="rId32"/>
    <p:sldId id="521" r:id="rId33"/>
    <p:sldId id="522" r:id="rId34"/>
    <p:sldId id="523" r:id="rId35"/>
    <p:sldId id="524" r:id="rId36"/>
    <p:sldId id="525" r:id="rId37"/>
    <p:sldId id="526" r:id="rId38"/>
    <p:sldId id="527" r:id="rId39"/>
    <p:sldId id="528" r:id="rId40"/>
    <p:sldId id="517" r:id="rId41"/>
  </p:sldIdLst>
  <p:sldSz cx="12192000" cy="6858000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onsolas" panose="020B0609020204030204" pitchFamily="49" charset="0"/>
      <p:regular r:id="rId48"/>
      <p:bold r:id="rId49"/>
      <p:italic r:id="rId50"/>
      <p:boldItalic r:id="rId51"/>
    </p:embeddedFont>
    <p:embeddedFont>
      <p:font typeface="Montserrat" panose="00000500000000000000" pitchFamily="2" charset="0"/>
      <p:regular r:id="rId52"/>
      <p:bold r:id="rId53"/>
      <p:italic r:id="rId54"/>
      <p:boldItalic r:id="rId55"/>
    </p:embeddedFont>
    <p:embeddedFont>
      <p:font typeface="Montserrat ExtraBold" panose="00000900000000000000" pitchFamily="2" charset="0"/>
      <p:bold r:id="rId56"/>
      <p:italic r:id="rId57"/>
      <p:boldItalic r:id="rId58"/>
    </p:embeddedFont>
    <p:embeddedFont>
      <p:font typeface="Montserrat SemiBold" panose="00000700000000000000" pitchFamily="2" charset="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FFFD"/>
    <a:srgbClr val="0066FF"/>
    <a:srgbClr val="990033"/>
    <a:srgbClr val="C00000"/>
    <a:srgbClr val="F7D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23"/>
    <p:restoredTop sz="95143"/>
  </p:normalViewPr>
  <p:slideViewPr>
    <p:cSldViewPr snapToGrid="0">
      <p:cViewPr>
        <p:scale>
          <a:sx n="88" d="100"/>
          <a:sy n="88" d="100"/>
        </p:scale>
        <p:origin x="51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1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5/22/2025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4463" y="1251642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52793" y="434040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227293" y="562476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3" name="Google Shape;18;p29">
            <a:extLst>
              <a:ext uri="{FF2B5EF4-FFF2-40B4-BE49-F238E27FC236}">
                <a16:creationId xmlns:a16="http://schemas.microsoft.com/office/drawing/2014/main" id="{3C48A74E-1F7B-CB47-BA0F-643CC0922FE0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15: 2D Arrays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7C9F53-E341-4A8E-BCD5-77737F67F76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98753" y="5624764"/>
            <a:ext cx="1005840" cy="1005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5E379688-A76A-5D93-F2B5-D12730842B75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15: 2D Arrays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 userDrawn="1"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8;p29">
            <a:extLst>
              <a:ext uri="{FF2B5EF4-FFF2-40B4-BE49-F238E27FC236}">
                <a16:creationId xmlns:a16="http://schemas.microsoft.com/office/drawing/2014/main" id="{F5E96C26-DDA6-C437-E701-6AF228ACA852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14: Reference Semantics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BDE6B4C-402F-41FC-85E5-A41FB3A42D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67069" y="21854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4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ti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657DB0F9-53BC-4B80-90E2-88ACC992A79C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15: 2D Arrays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A4C9F7B-BD38-4B29-9A56-5825F61011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67069" y="21854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Google Shape;20;p33">
            <a:extLst>
              <a:ext uri="{FF2B5EF4-FFF2-40B4-BE49-F238E27FC236}">
                <a16:creationId xmlns:a16="http://schemas.microsoft.com/office/drawing/2014/main" id="{EEC4F47E-E48E-0485-436D-646281B9940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15 - Autumn 2024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362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76953AAF-830E-10BC-005D-A686FB8A0924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15: 2D Arrays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7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5a9ukvYcySOr4Gn2Gpl7P1?si=NKfpd4f3QJSswA7Znz4zd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fluffy.gumbal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305332" y="4125093"/>
            <a:ext cx="6212927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3600" b="0" dirty="0">
                <a:solidFill>
                  <a:srgbClr val="F0F0F0"/>
                </a:solidFill>
                <a:latin typeface="Montserrat SemiBold"/>
                <a:cs typeface="Montserrat SemiBold"/>
                <a:sym typeface="Montserrat SemiBold"/>
              </a:rPr>
              <a:t>2D Arrays</a:t>
            </a:r>
            <a:endParaRPr sz="3600"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148324" y="1757979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What’s left on your </a:t>
            </a: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2024-25 academic year</a:t>
            </a: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bucket list?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</a:t>
            </a:r>
            <a:r>
              <a:rPr lang="en-US" sz="1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15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95;p1">
            <a:extLst>
              <a:ext uri="{FF2B5EF4-FFF2-40B4-BE49-F238E27FC236}">
                <a16:creationId xmlns:a16="http://schemas.microsoft.com/office/drawing/2014/main" id="{768473E1-FB95-4014-8069-D7AF8209A641}"/>
              </a:ext>
            </a:extLst>
          </p:cNvPr>
          <p:cNvSpPr txBox="1"/>
          <p:nvPr/>
        </p:nvSpPr>
        <p:spPr>
          <a:xfrm>
            <a:off x="7165459" y="3770034"/>
            <a:ext cx="453989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ctr">
              <a:buClr>
                <a:srgbClr val="404040"/>
              </a:buClr>
              <a:buSzPts val="2200"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🌸</a:t>
            </a:r>
            <a:r>
              <a:rPr lang="fr-FR" sz="20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CSE 121 25sp Lecture Tunes </a:t>
            </a:r>
            <a:r>
              <a:rPr lang="en-US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🌸</a:t>
            </a:r>
            <a:endParaRPr lang="fr-FR" sz="200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96;p1">
            <a:extLst>
              <a:ext uri="{FF2B5EF4-FFF2-40B4-BE49-F238E27FC236}">
                <a16:creationId xmlns:a16="http://schemas.microsoft.com/office/drawing/2014/main" id="{C6D7D2FE-2C14-419E-9F8A-6E2FE1C22A65}"/>
              </a:ext>
            </a:extLst>
          </p:cNvPr>
          <p:cNvSpPr txBox="1"/>
          <p:nvPr/>
        </p:nvSpPr>
        <p:spPr>
          <a:xfrm>
            <a:off x="7054587" y="4286031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" name="Google Shape;97;p1">
            <a:extLst>
              <a:ext uri="{FF2B5EF4-FFF2-40B4-BE49-F238E27FC236}">
                <a16:creationId xmlns:a16="http://schemas.microsoft.com/office/drawing/2014/main" id="{F7D5CCF8-9D10-4DF6-8DD6-448636E3912A}"/>
              </a:ext>
            </a:extLst>
          </p:cNvPr>
          <p:cNvSpPr txBox="1"/>
          <p:nvPr/>
        </p:nvSpPr>
        <p:spPr>
          <a:xfrm>
            <a:off x="7054587" y="4546643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" name="Google Shape;98;p1">
            <a:extLst>
              <a:ext uri="{FF2B5EF4-FFF2-40B4-BE49-F238E27FC236}">
                <a16:creationId xmlns:a16="http://schemas.microsoft.com/office/drawing/2014/main" id="{7E0BA0C4-3F73-4D8D-AFD6-5F82689A84D6}"/>
              </a:ext>
            </a:extLst>
          </p:cNvPr>
          <p:cNvSpPr txBox="1"/>
          <p:nvPr/>
        </p:nvSpPr>
        <p:spPr>
          <a:xfrm>
            <a:off x="8207486" y="4286031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err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endParaRPr sz="120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05FC39-A76A-40CD-9311-55CB61AD2BD5}"/>
              </a:ext>
            </a:extLst>
          </p:cNvPr>
          <p:cNvSpPr txBox="1"/>
          <p:nvPr/>
        </p:nvSpPr>
        <p:spPr>
          <a:xfrm>
            <a:off x="8238308" y="4546643"/>
            <a:ext cx="3494363" cy="1788951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Chlo</a:t>
            </a:r>
            <a:r>
              <a:rPr lang="en-US" sz="1050" i="0">
                <a:solidFill>
                  <a:srgbClr val="202122"/>
                </a:solidFill>
                <a:effectLst/>
                <a:latin typeface="Montserrat" panose="00000500000000000000" pitchFamily="2" charset="0"/>
              </a:rPr>
              <a:t>ë</a:t>
            </a:r>
            <a:endParaRPr lang="en-US" sz="1050" i="0" u="none" strike="noStrike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Ailsa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Johnathan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Christian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err="1">
                <a:latin typeface="Montserrat" panose="00000500000000000000" pitchFamily="2" charset="0"/>
              </a:rPr>
              <a:t>Me</a:t>
            </a:r>
            <a:r>
              <a:rPr lang="en-US" sz="1050" b="0" i="0" u="none" strike="noStrike" err="1">
                <a:effectLst/>
                <a:latin typeface="Montserrat" panose="00000500000000000000" pitchFamily="2" charset="0"/>
              </a:rPr>
              <a:t>rav</a:t>
            </a:r>
            <a:endParaRPr lang="en-US" sz="1050" b="0" i="0" u="none" strike="noStrike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Judy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err="1">
                <a:latin typeface="Montserrat" panose="00000500000000000000" pitchFamily="2" charset="0"/>
              </a:rPr>
              <a:t>Janvi</a:t>
            </a:r>
            <a:endParaRPr lang="en-US" sz="105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err="1">
                <a:effectLst/>
                <a:latin typeface="Montserrat" panose="00000500000000000000" pitchFamily="2" charset="0"/>
              </a:rPr>
              <a:t>Hibbah</a:t>
            </a:r>
            <a:endParaRPr lang="en-US" sz="1050" b="0" i="0" u="none" strike="noStrike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Julia</a:t>
            </a:r>
            <a:br>
              <a:rPr lang="en-US" sz="1050">
                <a:latin typeface="Montserrat" panose="00000500000000000000" pitchFamily="2" charset="0"/>
              </a:rPr>
            </a:br>
            <a:r>
              <a:rPr lang="en-US" sz="1050" err="1">
                <a:latin typeface="Montserrat" panose="00000500000000000000" pitchFamily="2" charset="0"/>
              </a:rPr>
              <a:t>Sahej</a:t>
            </a:r>
            <a:endParaRPr lang="en-US" sz="105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err="1">
                <a:effectLst/>
                <a:latin typeface="Montserrat" panose="00000500000000000000" pitchFamily="2" charset="0"/>
              </a:rPr>
              <a:t>Ruslana</a:t>
            </a:r>
            <a:endParaRPr lang="en-US" sz="1050" b="0" i="0" u="none" strike="noStrike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Hanna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err="1">
                <a:effectLst/>
                <a:latin typeface="Montserrat" panose="00000500000000000000" pitchFamily="2" charset="0"/>
              </a:rPr>
              <a:t>Maitreyi</a:t>
            </a:r>
            <a:endParaRPr lang="en-US" sz="1050" b="0" i="0" u="none" strike="noStrike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Ayesha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Sushma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Kelsey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Shayna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Hannah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Zach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7762A-E1F5-0E79-589D-161825E77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2D Arrays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31250-DA10-C5DC-EEB0-B0253404EE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Matrices</a:t>
            </a:r>
            <a:endParaRPr lang="en-US" dirty="0"/>
          </a:p>
          <a:p>
            <a:pPr lvl="1"/>
            <a:r>
              <a:rPr lang="en-US" dirty="0"/>
              <a:t>Useful in </a:t>
            </a:r>
            <a:r>
              <a:rPr lang="en-US" i="1" dirty="0"/>
              <a:t>so many</a:t>
            </a:r>
            <a:r>
              <a:rPr lang="en-US" dirty="0"/>
              <a:t> applications in math, engineering, and statistics</a:t>
            </a:r>
          </a:p>
          <a:p>
            <a:pPr lvl="1"/>
            <a:r>
              <a:rPr lang="en-US" dirty="0"/>
              <a:t>Fundamental to machine learning &amp; AI</a:t>
            </a:r>
          </a:p>
          <a:p>
            <a:pPr lvl="1"/>
            <a:r>
              <a:rPr lang="en-US" dirty="0"/>
              <a:t>P3 is one real-life application of this! (bioinformatics)</a:t>
            </a:r>
          </a:p>
          <a:p>
            <a:r>
              <a:rPr lang="en-US" dirty="0"/>
              <a:t>Board games</a:t>
            </a:r>
          </a:p>
          <a:p>
            <a:pPr lvl="1"/>
            <a:r>
              <a:rPr lang="en-US" dirty="0"/>
              <a:t>e.g. chess, checkers, tic-tac-toe, sudoku</a:t>
            </a:r>
          </a:p>
          <a:p>
            <a:r>
              <a:rPr lang="en-US" dirty="0"/>
              <a:t>Tabular or grid-like data</a:t>
            </a:r>
          </a:p>
          <a:p>
            <a:pPr lvl="1"/>
            <a:r>
              <a:rPr lang="en-US" dirty="0"/>
              <a:t>e.g. scorekeeping, gradebook, census data</a:t>
            </a:r>
          </a:p>
          <a:p>
            <a:r>
              <a:rPr lang="en-US" dirty="0"/>
              <a:t>Image processing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CDA15-A9B4-8C30-B72A-F224E282D5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072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E544001-88CD-EC36-D834-263555101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45EB13-E7D3-480C-A4D7-AA5EAFB016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6085473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/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14" name="Content Placeholder 7">
            <a:extLst>
              <a:ext uri="{FF2B5EF4-FFF2-40B4-BE49-F238E27FC236}">
                <a16:creationId xmlns:a16="http://schemas.microsoft.com/office/drawing/2014/main" id="{E86FBD2C-7DE9-4F46-810D-DD4BEF4FD0FF}"/>
              </a:ext>
            </a:extLst>
          </p:cNvPr>
          <p:cNvGraphicFramePr>
            <a:graphicFrameLocks/>
          </p:cNvGraphicFramePr>
          <p:nvPr/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114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first row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7A641-B7A2-482B-868B-200B41E79F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8008348"/>
              </p:ext>
            </p:extLst>
          </p:nvPr>
        </p:nvGraphicFramePr>
        <p:xfrm>
          <a:off x="1240972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303030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latin typeface="Consolas" panose="020B0609020204030204" pitchFamily="49" charset="0"/>
              </a:rPr>
              <a:t>j: 0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4997A48C-656B-4553-9F69-172A279D0C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2311741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708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0,0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838DA-DE6D-437A-AD4C-3BF059FBEE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70207758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653344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0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D763FD12-5D53-4E9B-AF1F-E8423023F9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316537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413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0,1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FBFF0-5410-4586-815A-CDCB4C83F0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85986626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304892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1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565AD485-1579-4AC7-AD82-C0F52D8BCB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8964148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804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0,2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9E364-D553-40DF-B2E2-4E1061291C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50674913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430715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2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D79DEA03-84E3-4907-A169-5BF8038C1D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5561800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811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0,3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8F8DD-BB09-47F4-896C-79061F6888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5682854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458957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3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EB420F2-1B20-447C-803D-D95177B74B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716297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065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0,4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221EE-40AA-403C-80B6-A8A2D16D6F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63042345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324467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4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0B04EED3-9377-4B55-86EA-6CBD3855D9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7519402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131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1,0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161D7-1BCE-4E9A-957D-3D95001144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74464803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1597081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1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0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3A76545C-E15D-4532-A783-01F7323F4B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6969733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137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1,1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23CB6-9ADB-4F1B-999E-20A8AC8D44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78539013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007340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1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1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FA1F165B-DBD6-46F9-A6E1-BDD8EA968D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040969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398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Monday, May 26 is a University Holiday </a:t>
            </a:r>
          </a:p>
          <a:p>
            <a:pPr lvl="1"/>
            <a:r>
              <a:rPr lang="en-US" sz="2400" dirty="0"/>
              <a:t>No Miya office hours </a:t>
            </a:r>
          </a:p>
          <a:p>
            <a:pPr lvl="1"/>
            <a:r>
              <a:rPr lang="en-US" sz="2400" dirty="0"/>
              <a:t>IPL will be closed </a:t>
            </a:r>
          </a:p>
          <a:p>
            <a:pPr lvl="1"/>
            <a:r>
              <a:rPr lang="en-US" sz="2400" dirty="0"/>
              <a:t>Response times on the message board may be a bit slower</a:t>
            </a:r>
            <a:endParaRPr lang="en-US" dirty="0"/>
          </a:p>
          <a:p>
            <a:r>
              <a:rPr lang="en-US" dirty="0"/>
              <a:t>C3 released, due </a:t>
            </a:r>
            <a:r>
              <a:rPr lang="en-US" b="1" dirty="0"/>
              <a:t>Tuesday, May 27</a:t>
            </a:r>
            <a:r>
              <a:rPr lang="en-US" b="1" baseline="30000" dirty="0"/>
              <a:t>th</a:t>
            </a:r>
            <a:r>
              <a:rPr lang="en-US" dirty="0"/>
              <a:t> </a:t>
            </a:r>
            <a:endParaRPr lang="en-US" b="1" dirty="0"/>
          </a:p>
          <a:p>
            <a:r>
              <a:rPr lang="en-US" dirty="0"/>
              <a:t>R5 due next </a:t>
            </a:r>
            <a:r>
              <a:rPr lang="en-US" b="1" dirty="0"/>
              <a:t>Thursday, May 29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  <a:r>
              <a:rPr lang="en-US" dirty="0"/>
              <a:t>(eligible: </a:t>
            </a:r>
            <a:r>
              <a:rPr lang="en-US" b="1" dirty="0"/>
              <a:t>P1</a:t>
            </a:r>
            <a:r>
              <a:rPr lang="en-US" dirty="0"/>
              <a:t>, C2, P2)</a:t>
            </a:r>
          </a:p>
          <a:p>
            <a:pPr lvl="1"/>
            <a:r>
              <a:rPr lang="en-US" dirty="0"/>
              <a:t>P1 cycling out of eligibility after R5</a:t>
            </a:r>
          </a:p>
          <a:p>
            <a:r>
              <a:rPr lang="en-US" dirty="0"/>
              <a:t>Quiz 2 on </a:t>
            </a:r>
            <a:r>
              <a:rPr lang="en-US" b="1" dirty="0"/>
              <a:t>Thursday, May 29</a:t>
            </a:r>
            <a:r>
              <a:rPr lang="en-US" b="1" baseline="30000" dirty="0"/>
              <a:t>th</a:t>
            </a:r>
            <a:r>
              <a:rPr lang="en-US" b="1" dirty="0"/>
              <a:t>  </a:t>
            </a:r>
          </a:p>
          <a:p>
            <a:pPr lvl="1"/>
            <a:r>
              <a:rPr lang="en-US" dirty="0"/>
              <a:t>can’t make it? </a:t>
            </a:r>
            <a:r>
              <a:rPr lang="en-US" u="sng" dirty="0"/>
              <a:t>email me</a:t>
            </a:r>
            <a:r>
              <a:rPr lang="en-US" dirty="0"/>
              <a:t> before your quiz!</a:t>
            </a:r>
          </a:p>
          <a:p>
            <a:r>
              <a:rPr lang="en-US" dirty="0"/>
              <a:t>In the future: final exam on </a:t>
            </a:r>
            <a:r>
              <a:rPr lang="en-US" b="1" dirty="0"/>
              <a:t>Tue, March 18th from 12:30-2:20 PM</a:t>
            </a:r>
          </a:p>
          <a:p>
            <a:r>
              <a:rPr lang="en-US" dirty="0"/>
              <a:t>Optionally in the future: </a:t>
            </a:r>
            <a:r>
              <a:rPr lang="en-US" dirty="0">
                <a:hlinkClick r:id="rId3"/>
              </a:rPr>
              <a:t>Gumball</a:t>
            </a:r>
            <a:r>
              <a:rPr lang="en-US" dirty="0"/>
              <a:t> &amp; friends campus visit on </a:t>
            </a:r>
            <a:br>
              <a:rPr lang="en-US" dirty="0"/>
            </a:br>
            <a:r>
              <a:rPr lang="en-US" dirty="0"/>
              <a:t>Monday, June 9 1:00pm – 2:30pm around Drumheller Fountain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1,2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E83FB-1AF8-4094-B643-C202F9ABE2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82704530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8187310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1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2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262312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788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1,3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E50FC-95E4-46C4-9BAF-59358D159B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83822273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5663842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1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3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8884247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630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1,4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5AF4B-A2DF-4FE7-AB7E-192B22CE17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17306052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0022435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1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4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443511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668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2,0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C0803-9A0A-4655-99FA-616A9E6DBA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50590871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446234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2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0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089189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746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2,1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66CA0-6D8A-49AA-978F-A0354E9191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32161049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478245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2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1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5628262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965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2,2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9778D-D083-4227-8F3F-B4A180B723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16447010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8479959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2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2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032224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625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2,3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12673-D09D-4191-B524-C169632DAE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98708635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263192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2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3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1428818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523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2,4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67DAB-888B-4365-A7B4-1FE4B72FD3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14270828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072191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2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4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757793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494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finished!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0BF11-C7DA-495A-8669-6DB39DD0BC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88285191"/>
              </p:ext>
            </p:extLst>
          </p:nvPr>
        </p:nvGraphicFramePr>
        <p:xfrm>
          <a:off x="1243584" y="1316736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/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/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310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5847C-B0A9-49CD-097A-5FB523E89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0AEF3-B832-C6DC-B721-148840BAD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processing input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CAB31-BBD0-BFB9-60D0-401125F2F2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09D6DF0-8E6B-7D34-F308-AB37B2D5DEE4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41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905190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69552-7B34-470F-B015-963169B84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914263"/>
            <a:ext cx="10515601" cy="762636"/>
          </a:xfrm>
        </p:spPr>
        <p:txBody>
          <a:bodyPr/>
          <a:lstStyle/>
          <a:p>
            <a:r>
              <a:rPr lang="en-US" dirty="0"/>
              <a:t>Reference Mystery: think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2A494A-ED3F-48AD-8958-B57FAAB889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503422-EB4C-4726-B0A6-7813E8EECE2A}"/>
              </a:ext>
            </a:extLst>
          </p:cNvPr>
          <p:cNvSpPr txBox="1"/>
          <p:nvPr/>
        </p:nvSpPr>
        <p:spPr>
          <a:xfrm>
            <a:off x="7946570" y="2688770"/>
            <a:ext cx="39787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Four lines of output are produced by this code. What would those four lines be?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B49917-01BD-42F1-B710-A80757A272CE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];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++;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700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));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++;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700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));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++;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]++;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700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));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335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8EA2E-92F8-129F-B5D1-FAB6CAE3E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days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3D2D4-E6A6-C836-E51A-9FF06AB751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5C27F0-4638-A450-CDC4-F925E5736AA3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9749165C-FF83-37F6-BD12-C523F7A5D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839820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Pointing to line: How many days' data would you like to input? 3 ">
            <a:extLst>
              <a:ext uri="{FF2B5EF4-FFF2-40B4-BE49-F238E27FC236}">
                <a16:creationId xmlns:a16="http://schemas.microsoft.com/office/drawing/2014/main" id="{29971B1A-0D34-4328-DA3A-2B9AF6DDA992}"/>
              </a:ext>
            </a:extLst>
          </p:cNvPr>
          <p:cNvSpPr/>
          <p:nvPr/>
        </p:nvSpPr>
        <p:spPr>
          <a:xfrm>
            <a:off x="308758" y="1603380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42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908AD-A5EE-0F84-A698-7C5B20EFF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9A67D-33C6-C1E9-1DEA-DA9F59BB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1, Seattle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0A7D6-CBE2-8988-9C26-591CE37D93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088D71E-9C8D-EF68-A2D7-662815551A0A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82792F76-0F48-0649-035F-C00E19A3F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140730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Indicating line:   Temperature in Seattle? 44 ">
            <a:extLst>
              <a:ext uri="{FF2B5EF4-FFF2-40B4-BE49-F238E27FC236}">
                <a16:creationId xmlns:a16="http://schemas.microsoft.com/office/drawing/2014/main" id="{AB59676A-1B9B-CCC2-804A-FCBE987DFEF1}"/>
              </a:ext>
            </a:extLst>
          </p:cNvPr>
          <p:cNvSpPr/>
          <p:nvPr/>
        </p:nvSpPr>
        <p:spPr>
          <a:xfrm>
            <a:off x="302497" y="2268398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94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34184-5BC1-2BEA-77FD-A10AC9869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906D7-A79F-FAD3-3B88-6937CA28E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1, Tacoma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84442-7C18-1E35-3D2F-4306BA7645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57116B2-18D5-24A4-8A36-E8EAAC0262FC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B4AF33A0-6E35-11EB-EAF4-183F45F8ED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420757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Indicating line:   Temperature in Tacoma? 40 ">
            <a:extLst>
              <a:ext uri="{FF2B5EF4-FFF2-40B4-BE49-F238E27FC236}">
                <a16:creationId xmlns:a16="http://schemas.microsoft.com/office/drawing/2014/main" id="{9FE5585E-CA30-145C-C73B-3E67D24C8D2D}"/>
              </a:ext>
            </a:extLst>
          </p:cNvPr>
          <p:cNvSpPr/>
          <p:nvPr/>
        </p:nvSpPr>
        <p:spPr>
          <a:xfrm>
            <a:off x="308758" y="2589032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983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36F26-EA4F-EE96-FFAA-2EF1BBBD5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875AE-CD8F-0676-FDBE-818D7CA12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1, Bothell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E7DF0-3D9F-E4A6-427D-57C132A9EE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01FB3C-003D-CD00-5465-66328BA343E7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A5EC12E9-999F-AF9D-2C5D-3374EF276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493054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Indicating line:   Temperature in Bothell? 43 ">
            <a:extLst>
              <a:ext uri="{FF2B5EF4-FFF2-40B4-BE49-F238E27FC236}">
                <a16:creationId xmlns:a16="http://schemas.microsoft.com/office/drawing/2014/main" id="{0D5566C0-32B0-BEF4-E725-2BC7DA12134A}"/>
              </a:ext>
            </a:extLst>
          </p:cNvPr>
          <p:cNvSpPr/>
          <p:nvPr/>
        </p:nvSpPr>
        <p:spPr>
          <a:xfrm>
            <a:off x="302497" y="2921541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975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E8BE8-2CBC-1FC7-192B-EDDE09A50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0D5BA-85AF-BCA4-4398-FA799DF14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2, Seattle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77046-E664-80A6-FA60-F7D3EE4532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4CA2B5A-0395-9496-AFAA-1B16B23F9EDE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BDEE4541-D510-B9FE-02DD-E36B0E0E3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622578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F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Indicating line:   Temperature in Seattle? 42 ">
            <a:extLst>
              <a:ext uri="{FF2B5EF4-FFF2-40B4-BE49-F238E27FC236}">
                <a16:creationId xmlns:a16="http://schemas.microsoft.com/office/drawing/2014/main" id="{4A31F3FB-A719-0B5F-8A81-0B47DE9159F4}"/>
              </a:ext>
            </a:extLst>
          </p:cNvPr>
          <p:cNvSpPr/>
          <p:nvPr/>
        </p:nvSpPr>
        <p:spPr>
          <a:xfrm>
            <a:off x="302497" y="3571513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702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768FC-97EA-7877-78E0-122D17922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CB6EE-AFF9-D7EA-E6A1-A2E7DC21D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2, Tacoma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CC3D9-8096-0D96-D1AB-8E4B9761CF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49CDB40-3340-9528-8BB9-F3C71953F3FA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2BA38A79-009C-B260-E882-C6F6DA4CA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912470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CF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Indicating line:   Temperature in Tacoma? 40 ">
            <a:extLst>
              <a:ext uri="{FF2B5EF4-FFF2-40B4-BE49-F238E27FC236}">
                <a16:creationId xmlns:a16="http://schemas.microsoft.com/office/drawing/2014/main" id="{C1FF767D-419D-EC0B-8C91-EF4A53620349}"/>
              </a:ext>
            </a:extLst>
          </p:cNvPr>
          <p:cNvSpPr/>
          <p:nvPr/>
        </p:nvSpPr>
        <p:spPr>
          <a:xfrm>
            <a:off x="308758" y="3928256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931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07D3C-B0CC-2D04-10CD-CE8FC93A0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6C31B-DB8D-F67C-F337-F1FC529D7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2, Bothell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3A3D3-6F80-6A14-60D9-F5980E95D8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Text Placeholder 3" descr="Indicating line:   Temperature in Bothell? 44 ">
            <a:extLst>
              <a:ext uri="{FF2B5EF4-FFF2-40B4-BE49-F238E27FC236}">
                <a16:creationId xmlns:a16="http://schemas.microsoft.com/office/drawing/2014/main" id="{FE6111BD-5E9A-2C5A-84B0-3976D23E28B5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E98242C1-5E68-98D4-4D73-03D67380A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392468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CF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Indicating line:   Temperature in Bothell? 44 ">
            <a:extLst>
              <a:ext uri="{FF2B5EF4-FFF2-40B4-BE49-F238E27FC236}">
                <a16:creationId xmlns:a16="http://schemas.microsoft.com/office/drawing/2014/main" id="{EF6FA026-520D-F612-63AC-55B6BA3754B2}"/>
              </a:ext>
            </a:extLst>
          </p:cNvPr>
          <p:cNvSpPr/>
          <p:nvPr/>
        </p:nvSpPr>
        <p:spPr>
          <a:xfrm>
            <a:off x="302497" y="4248890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189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A463F-6708-955F-26D4-6C5AEFFA3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F2A5-126C-3E7C-9B20-BA1C6FD96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2, Seattle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12F98-60ED-6C87-84E9-B5C7368A87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C465D99-1FA6-8B5D-6A6F-87D12A35CA99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4C8477ED-E926-46FD-8077-BA049A570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963824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F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Indicating line:   Temperature in Seattle? 42 ">
            <a:extLst>
              <a:ext uri="{FF2B5EF4-FFF2-40B4-BE49-F238E27FC236}">
                <a16:creationId xmlns:a16="http://schemas.microsoft.com/office/drawing/2014/main" id="{F1D1E747-9080-1C48-6AE8-58F2774C0A8B}"/>
              </a:ext>
            </a:extLst>
          </p:cNvPr>
          <p:cNvSpPr/>
          <p:nvPr/>
        </p:nvSpPr>
        <p:spPr>
          <a:xfrm>
            <a:off x="410373" y="4878282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812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7051B-E10B-B4A9-BD72-EECC1B714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E1C87-91AA-869B-585C-96007974D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2, Tacoma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1CA17-1813-AE84-D049-3370A5FC8C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F222A70-14EE-A53E-44AF-4224D9A427E0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41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4343AA37-6670-D5E0-2599-ABF1FE73B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029492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>
                    <a:solidFill>
                      <a:srgbClr val="CF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Indicating line:   Temperature in Tacoma? 41 ">
            <a:extLst>
              <a:ext uri="{FF2B5EF4-FFF2-40B4-BE49-F238E27FC236}">
                <a16:creationId xmlns:a16="http://schemas.microsoft.com/office/drawing/2014/main" id="{D27A6D00-F5B0-60D4-B1EB-1EF5CFE16C59}"/>
              </a:ext>
            </a:extLst>
          </p:cNvPr>
          <p:cNvSpPr/>
          <p:nvPr/>
        </p:nvSpPr>
        <p:spPr>
          <a:xfrm>
            <a:off x="410373" y="5223119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165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750E3-134E-72C5-761E-7250349A9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A6814-F03C-A37D-6E1B-8B15FE6E8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2, Bothell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AE9A8-4FCB-25A8-6141-11A3CAC956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11955DB-6B82-50C4-64C4-22B6105F2F25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41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530022BF-EC06-7414-ECAA-56EB5AF868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134627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solidFill>
                      <a:srgbClr val="CF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Indicating line:   Temperature in Bothell? 43 ">
            <a:extLst>
              <a:ext uri="{FF2B5EF4-FFF2-40B4-BE49-F238E27FC236}">
                <a16:creationId xmlns:a16="http://schemas.microsoft.com/office/drawing/2014/main" id="{5CCB7752-3057-65C7-D0F8-F1D353603D65}"/>
              </a:ext>
            </a:extLst>
          </p:cNvPr>
          <p:cNvSpPr/>
          <p:nvPr/>
        </p:nvSpPr>
        <p:spPr>
          <a:xfrm>
            <a:off x="418767" y="5543753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01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55DFD-A16B-4586-AFD9-950FA960B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1" y="-762636"/>
            <a:ext cx="10515601" cy="762636"/>
          </a:xfrm>
        </p:spPr>
        <p:txBody>
          <a:bodyPr/>
          <a:lstStyle/>
          <a:p>
            <a:r>
              <a:rPr lang="en-US" dirty="0"/>
              <a:t>Reference Mystery: pair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7DF414-5403-4EB6-B020-D7FBACCD99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A1D7E1-A887-4AFC-B61A-746C71A7EEB9}"/>
              </a:ext>
            </a:extLst>
          </p:cNvPr>
          <p:cNvSpPr txBox="1"/>
          <p:nvPr/>
        </p:nvSpPr>
        <p:spPr>
          <a:xfrm>
            <a:off x="7946570" y="2688770"/>
            <a:ext cx="39787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Four lines of output are produced by this code. What would those four lines be?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BA58E7-2539-471C-94DD-45A1A50C714C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];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++;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700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));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++;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700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));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++;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]++;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700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));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7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7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8379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5A7EB-105E-001A-D59A-7072FB1B6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60A93-9B1E-3B77-9E56-C4EC1B44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computeAverages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68C5B-F410-93B7-E17C-9B2D4340FF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40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C96528E-C7C2-D6DF-3499-DBC310D5056A}"/>
              </a:ext>
            </a:extLst>
          </p:cNvPr>
          <p:cNvSpPr txBox="1">
            <a:spLocks/>
          </p:cNvSpPr>
          <p:nvPr/>
        </p:nvSpPr>
        <p:spPr>
          <a:xfrm>
            <a:off x="5694957" y="1363293"/>
            <a:ext cx="6098893" cy="1862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 average values for each location were [42.666666666666664, 40.333333333333336, 43.333333333333336] 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92E4B868-1A4D-FF03-5027-85881C7A1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275532"/>
              </p:ext>
            </p:extLst>
          </p:nvPr>
        </p:nvGraphicFramePr>
        <p:xfrm>
          <a:off x="441063" y="2357269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7" descr="Demonstrating transformation of data from 2D array of temperatures to 1D array of average temperatures in each location">
            <a:extLst>
              <a:ext uri="{FF2B5EF4-FFF2-40B4-BE49-F238E27FC236}">
                <a16:creationId xmlns:a16="http://schemas.microsoft.com/office/drawing/2014/main" id="{4C578AA2-A56A-2494-3928-B447BF980AC8}"/>
              </a:ext>
            </a:extLst>
          </p:cNvPr>
          <p:cNvSpPr/>
          <p:nvPr/>
        </p:nvSpPr>
        <p:spPr>
          <a:xfrm>
            <a:off x="5337231" y="3957121"/>
            <a:ext cx="787997" cy="33079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CB3FBCE0-F9EE-000F-26EF-F7E848A0C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203073"/>
              </p:ext>
            </p:extLst>
          </p:nvPr>
        </p:nvGraphicFramePr>
        <p:xfrm>
          <a:off x="6615953" y="3631744"/>
          <a:ext cx="4065789" cy="9815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263">
                  <a:extLst>
                    <a:ext uri="{9D8B030D-6E8A-4147-A177-3AD203B41FA5}">
                      <a16:colId xmlns:a16="http://schemas.microsoft.com/office/drawing/2014/main" val="3196541629"/>
                    </a:ext>
                  </a:extLst>
                </a:gridCol>
                <a:gridCol w="1355263">
                  <a:extLst>
                    <a:ext uri="{9D8B030D-6E8A-4147-A177-3AD203B41FA5}">
                      <a16:colId xmlns:a16="http://schemas.microsoft.com/office/drawing/2014/main" val="2611064002"/>
                    </a:ext>
                  </a:extLst>
                </a:gridCol>
                <a:gridCol w="1355263">
                  <a:extLst>
                    <a:ext uri="{9D8B030D-6E8A-4147-A177-3AD203B41FA5}">
                      <a16:colId xmlns:a16="http://schemas.microsoft.com/office/drawing/2014/main" val="354720210"/>
                    </a:ext>
                  </a:extLst>
                </a:gridCol>
              </a:tblGrid>
              <a:tr h="9815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42.667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40.333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43.333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0205211"/>
                  </a:ext>
                </a:extLst>
              </a:tr>
            </a:tbl>
          </a:graphicData>
        </a:graphic>
      </p:graphicFrame>
      <p:sp>
        <p:nvSpPr>
          <p:cNvPr id="9" name="Callout: Up Arrow 9">
            <a:extLst>
              <a:ext uri="{FF2B5EF4-FFF2-40B4-BE49-F238E27FC236}">
                <a16:creationId xmlns:a16="http://schemas.microsoft.com/office/drawing/2014/main" id="{C4C208CB-A9BD-6DC5-6442-1B82BFA7C9FA}"/>
              </a:ext>
            </a:extLst>
          </p:cNvPr>
          <p:cNvSpPr/>
          <p:nvPr/>
        </p:nvSpPr>
        <p:spPr>
          <a:xfrm>
            <a:off x="5836735" y="4720596"/>
            <a:ext cx="3017520" cy="1357475"/>
          </a:xfrm>
          <a:prstGeom prst="upArrowCallout">
            <a:avLst>
              <a:gd name="adj1" fmla="val 22623"/>
              <a:gd name="adj2" fmla="val 25000"/>
              <a:gd name="adj3" fmla="val 18660"/>
              <a:gd name="adj4" fmla="val 70921"/>
            </a:avLst>
          </a:prstGeom>
          <a:ln>
            <a:solidFill>
              <a:srgbClr val="FF818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 of Seattle temperatures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</a:rPr>
              <a:t>(44 + 42 + 42) / 3</a:t>
            </a:r>
          </a:p>
        </p:txBody>
      </p:sp>
    </p:spTree>
    <p:extLst>
      <p:ext uri="{BB962C8B-B14F-4D97-AF65-F5344CB8AC3E}">
        <p14:creationId xmlns:p14="http://schemas.microsoft.com/office/powerpoint/2010/main" val="20330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6F443-3A48-F5FB-5385-A90D2FE8E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 Review: 2D Arrays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3BF2E-FF8F-1F32-3B09-A21E900146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04C81D4-251D-8750-7E4A-6BFCD316C895}"/>
              </a:ext>
            </a:extLst>
          </p:cNvPr>
          <p:cNvSpPr txBox="1">
            <a:spLocks/>
          </p:cNvSpPr>
          <p:nvPr/>
        </p:nvSpPr>
        <p:spPr>
          <a:xfrm>
            <a:off x="838200" y="1535169"/>
            <a:ext cx="10515600" cy="4866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200" i="1" dirty="0"/>
              <a:t>An array of arrays!</a:t>
            </a:r>
          </a:p>
          <a:p>
            <a:pPr marL="0" indent="0" algn="ctr">
              <a:buFont typeface="Arial"/>
              <a:buNone/>
            </a:pPr>
            <a:endParaRPr lang="en-US" sz="1600" i="1" dirty="0"/>
          </a:p>
          <a:p>
            <a:pPr marL="114300" indent="0">
              <a:buNone/>
            </a:pPr>
            <a:r>
              <a:rPr lang="en-US" sz="3200" dirty="0"/>
              <a:t>The type of each individual element is another array!</a:t>
            </a:r>
          </a:p>
          <a:p>
            <a:r>
              <a:rPr lang="en-US" sz="2400" dirty="0"/>
              <a:t>Your first example of “nested data structures”</a:t>
            </a:r>
          </a:p>
          <a:p>
            <a:r>
              <a:rPr lang="en-US" sz="2400" dirty="0"/>
              <a:t>There will be more if you take CSE 122!</a:t>
            </a:r>
          </a:p>
          <a:p>
            <a:pPr marL="0" indent="0">
              <a:buFont typeface="Arial"/>
              <a:buNone/>
            </a:pPr>
            <a:endParaRPr lang="en-US" sz="3200" i="1" dirty="0"/>
          </a:p>
          <a:p>
            <a:pPr marL="0" indent="0">
              <a:buFont typeface="Arial"/>
              <a:buNone/>
            </a:pPr>
            <a:r>
              <a:rPr lang="en-US" sz="3200" i="1" dirty="0"/>
              <a:t> </a:t>
            </a:r>
          </a:p>
          <a:p>
            <a:pPr marL="0" indent="0">
              <a:buFont typeface="Arial"/>
              <a:buNone/>
            </a:pPr>
            <a:endParaRPr lang="en-US" sz="3200" i="1" dirty="0"/>
          </a:p>
        </p:txBody>
      </p:sp>
      <p:pic>
        <p:nvPicPr>
          <p:cNvPr id="6" name="Picture 2" descr="The text &quot;int[][]&quot; highlighted blue and labeled with &quot;type&quot; underneath, followed by &quot;a&quot; highlighted yellow and labeled with &quot;name&quot;, then = new int[4][3]; highlighted purple and labeled with &quot;array creation code.&quot;">
            <a:extLst>
              <a:ext uri="{FF2B5EF4-FFF2-40B4-BE49-F238E27FC236}">
                <a16:creationId xmlns:a16="http://schemas.microsoft.com/office/drawing/2014/main" id="{4C09759B-9ED4-5ADD-7C3A-767D09943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003" y="593358"/>
            <a:ext cx="5772961" cy="100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EBB02A-AC5A-EF01-EBAF-03DF37466FE1}"/>
              </a:ext>
            </a:extLst>
          </p:cNvPr>
          <p:cNvSpPr txBox="1"/>
          <p:nvPr/>
        </p:nvSpPr>
        <p:spPr>
          <a:xfrm>
            <a:off x="1612273" y="4438681"/>
            <a:ext cx="2040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int[][]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237E8B-42F6-C7C5-5E63-49C2566F190D}"/>
              </a:ext>
            </a:extLst>
          </p:cNvPr>
          <p:cNvSpPr txBox="1"/>
          <p:nvPr/>
        </p:nvSpPr>
        <p:spPr>
          <a:xfrm>
            <a:off x="5039739" y="4438850"/>
            <a:ext cx="246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double[][]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51EC03-660C-2EEA-A590-3951C1AC624E}"/>
              </a:ext>
            </a:extLst>
          </p:cNvPr>
          <p:cNvSpPr txBox="1"/>
          <p:nvPr/>
        </p:nvSpPr>
        <p:spPr>
          <a:xfrm>
            <a:off x="8183903" y="4438681"/>
            <a:ext cx="2539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String[][]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3F5FAE-BC7C-424B-D941-01576876ACE8}"/>
              </a:ext>
            </a:extLst>
          </p:cNvPr>
          <p:cNvSpPr txBox="1"/>
          <p:nvPr/>
        </p:nvSpPr>
        <p:spPr>
          <a:xfrm>
            <a:off x="2782520" y="5401287"/>
            <a:ext cx="272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boolean</a:t>
            </a:r>
            <a:r>
              <a:rPr lang="en-US" sz="3200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[][]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FE9EAF-ED74-5E9B-17F1-2AAA218BCA68}"/>
              </a:ext>
            </a:extLst>
          </p:cNvPr>
          <p:cNvSpPr txBox="1"/>
          <p:nvPr/>
        </p:nvSpPr>
        <p:spPr>
          <a:xfrm>
            <a:off x="6726762" y="5401286"/>
            <a:ext cx="2255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char[][]</a:t>
            </a:r>
          </a:p>
        </p:txBody>
      </p:sp>
    </p:spTree>
    <p:extLst>
      <p:ext uri="{BB962C8B-B14F-4D97-AF65-F5344CB8AC3E}">
        <p14:creationId xmlns:p14="http://schemas.microsoft.com/office/powerpoint/2010/main" val="222044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98F7F-B175-E546-A3DC-DFF9D056C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PCM Review: 2D Arrays as Rows and Columns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BC8DE-CCB3-9F52-FD18-0590458EA0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275868-6E98-6A45-4C7E-06E0023AD517}"/>
              </a:ext>
            </a:extLst>
          </p:cNvPr>
          <p:cNvSpPr txBox="1"/>
          <p:nvPr/>
        </p:nvSpPr>
        <p:spPr>
          <a:xfrm>
            <a:off x="747167" y="2915215"/>
            <a:ext cx="50271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Can think of the two dimensions as “rows” and “columns”.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Individual elements are row-first, then column (“row-major”)</a:t>
            </a:r>
          </a:p>
        </p:txBody>
      </p:sp>
      <p:pic>
        <p:nvPicPr>
          <p:cNvPr id="22" name="Picture 21" descr="A diagram representing the line of code “int[][] arr = new int[4][3]”. A box represents the variable “arr” (which has type int[][]); this box points to a table with 4 rows and 3 columns, corresponding to the dimensions of the array. The content of each cell in the table is 0. The rows and columns are labelled, starting from 0.">
            <a:extLst>
              <a:ext uri="{FF2B5EF4-FFF2-40B4-BE49-F238E27FC236}">
                <a16:creationId xmlns:a16="http://schemas.microsoft.com/office/drawing/2014/main" id="{FF5F0C46-3C65-7D0C-3A6F-0B55DBFB2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104" y="1219200"/>
            <a:ext cx="5773746" cy="5638800"/>
          </a:xfrm>
          <a:prstGeom prst="rect">
            <a:avLst/>
          </a:prstGeom>
        </p:spPr>
      </p:pic>
      <p:grpSp>
        <p:nvGrpSpPr>
          <p:cNvPr id="28" name="Group 27" descr="Highlighting the item at row index 2, column index 1 in the prior 2D array (in Java, arr[2][1]). Importantly, Java is row-rist (so the 2 in arr[2][1] refers to the row at index 2).">
            <a:extLst>
              <a:ext uri="{FF2B5EF4-FFF2-40B4-BE49-F238E27FC236}">
                <a16:creationId xmlns:a16="http://schemas.microsoft.com/office/drawing/2014/main" id="{E8A30966-822A-1E3F-7BDF-A328F07727EE}"/>
              </a:ext>
            </a:extLst>
          </p:cNvPr>
          <p:cNvGrpSpPr/>
          <p:nvPr/>
        </p:nvGrpSpPr>
        <p:grpSpPr>
          <a:xfrm>
            <a:off x="6237514" y="2905780"/>
            <a:ext cx="4481613" cy="2404220"/>
            <a:chOff x="6237514" y="2905780"/>
            <a:chExt cx="4481613" cy="240422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1E48F24-4CEE-2BD9-3A19-A05E0ABC27B1}"/>
                </a:ext>
              </a:extLst>
            </p:cNvPr>
            <p:cNvSpPr/>
            <p:nvPr/>
          </p:nvSpPr>
          <p:spPr>
            <a:xfrm>
              <a:off x="9955369" y="4546242"/>
              <a:ext cx="763758" cy="763758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D235CA3-080B-4BEC-B9F4-02AAAF90C9F6}"/>
                </a:ext>
              </a:extLst>
            </p:cNvPr>
            <p:cNvSpPr txBox="1"/>
            <p:nvPr/>
          </p:nvSpPr>
          <p:spPr>
            <a:xfrm>
              <a:off x="6237514" y="2905780"/>
              <a:ext cx="1959191" cy="523220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arr</a:t>
              </a:r>
              <a:r>
                <a:rPr lang="en-US" sz="2800" dirty="0">
                  <a:latin typeface="Consolas" panose="020B0609020204030204" pitchFamily="49" charset="0"/>
                  <a:cs typeface="Consolas" panose="020B0609020204030204" pitchFamily="49" charset="0"/>
                </a:rPr>
                <a:t>[2][1]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22EEF77-3A6F-F9B5-BD98-7A35D1D04328}"/>
                </a:ext>
              </a:extLst>
            </p:cNvPr>
            <p:cNvCxnSpPr>
              <a:cxnSpLocks/>
            </p:cNvCxnSpPr>
            <p:nvPr/>
          </p:nvCxnSpPr>
          <p:spPr>
            <a:xfrm>
              <a:off x="8196705" y="3429000"/>
              <a:ext cx="1758664" cy="1117242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850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85370-CD19-887A-7349-FBEDCF851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accurate view (reference semantics)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95978-9F15-D0F1-30C2-0B7249424C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pic>
        <p:nvPicPr>
          <p:cNvPr id="17" name="Picture 16" descr="A diagram representing the line of code “int[][] arr = new int[4][3]”. A box represents the variable “arr” (which has type int[][]). Instead of the prior diagram (which directly pointed to a table), the box points to an array of size 4 (each “row”). Each element within that array points to *another* array, with size 3 (the number of columns).">
            <a:extLst>
              <a:ext uri="{FF2B5EF4-FFF2-40B4-BE49-F238E27FC236}">
                <a16:creationId xmlns:a16="http://schemas.microsoft.com/office/drawing/2014/main" id="{779CA07C-D3EE-94FA-63F7-AF479A0059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254" b="10770"/>
          <a:stretch/>
        </p:blipFill>
        <p:spPr>
          <a:xfrm>
            <a:off x="838200" y="1219200"/>
            <a:ext cx="1003960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39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F3548-BFEE-AED9-602F-211BF7BF9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 Review: 2D Array Traversals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533C1-6E6B-3F68-20DF-1EB1927286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EF4F4D-10B3-6973-1538-438C1809778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3200" dirty="0">
                <a:latin typeface="Consolas" panose="020B0609020204030204" pitchFamily="49" charset="0"/>
              </a:rPr>
              <a:t>; 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 &lt;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3200" dirty="0">
                <a:latin typeface="Consolas" panose="020B0609020204030204" pitchFamily="49" charset="0"/>
              </a:rPr>
              <a:t>; 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++) {</a:t>
            </a:r>
          </a:p>
          <a:p>
            <a:pPr marL="0" indent="0">
              <a:buFont typeface="Arial"/>
              <a:buNone/>
            </a:pPr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j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3200" dirty="0">
                <a:latin typeface="Consolas" panose="020B0609020204030204" pitchFamily="49" charset="0"/>
              </a:rPr>
              <a:t>; j &lt; list[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].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3200" dirty="0">
                <a:latin typeface="Consolas" panose="020B0609020204030204" pitchFamily="49" charset="0"/>
              </a:rPr>
              <a:t>; </a:t>
            </a:r>
            <a:r>
              <a:rPr lang="en-US" sz="3200" dirty="0" err="1">
                <a:latin typeface="Consolas" panose="020B0609020204030204" pitchFamily="49" charset="0"/>
              </a:rPr>
              <a:t>j++</a:t>
            </a:r>
            <a:r>
              <a:rPr lang="en-US" sz="32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Font typeface="Arial"/>
              <a:buNone/>
            </a:pPr>
            <a:r>
              <a:rPr lang="en-US" sz="3200" dirty="0">
                <a:latin typeface="Consolas" panose="020B0609020204030204" pitchFamily="49" charset="0"/>
              </a:rPr>
              <a:t>    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list[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][j]</a:t>
            </a:r>
            <a:endParaRPr lang="en-US" sz="3200" dirty="0">
              <a:latin typeface="Consolas" panose="020B0609020204030204" pitchFamily="49" charset="0"/>
            </a:endParaRPr>
          </a:p>
          <a:p>
            <a:pPr marL="0" indent="0">
              <a:buFont typeface="Arial"/>
              <a:buNone/>
            </a:pPr>
            <a:r>
              <a:rPr lang="en-US" sz="3200" dirty="0">
                <a:latin typeface="Consolas" panose="020B0609020204030204" pitchFamily="49" charset="0"/>
              </a:rPr>
              <a:t>    }</a:t>
            </a:r>
          </a:p>
          <a:p>
            <a:pPr marL="0" indent="0">
              <a:buFont typeface="Arial"/>
              <a:buNone/>
            </a:pPr>
            <a:r>
              <a:rPr lang="en-US" sz="32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/>
              <a:buNone/>
            </a:pPr>
            <a:endParaRPr lang="en-US" sz="3200" dirty="0"/>
          </a:p>
        </p:txBody>
      </p:sp>
      <p:sp>
        <p:nvSpPr>
          <p:cNvPr id="6" name="Left Bracket 5" descr="Indicating the outer loop scope">
            <a:extLst>
              <a:ext uri="{FF2B5EF4-FFF2-40B4-BE49-F238E27FC236}">
                <a16:creationId xmlns:a16="http://schemas.microsoft.com/office/drawing/2014/main" id="{9F577604-3DDB-5986-B66D-31BE2E94886E}"/>
              </a:ext>
            </a:extLst>
          </p:cNvPr>
          <p:cNvSpPr/>
          <p:nvPr/>
        </p:nvSpPr>
        <p:spPr>
          <a:xfrm>
            <a:off x="556590" y="2544417"/>
            <a:ext cx="281609" cy="2415209"/>
          </a:xfrm>
          <a:prstGeom prst="leftBracket">
            <a:avLst>
              <a:gd name="adj" fmla="val 0"/>
            </a:avLst>
          </a:prstGeom>
          <a:ln w="571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2DFCED-1069-7191-9FB7-C50160B558C8}"/>
              </a:ext>
            </a:extLst>
          </p:cNvPr>
          <p:cNvSpPr txBox="1"/>
          <p:nvPr/>
        </p:nvSpPr>
        <p:spPr>
          <a:xfrm>
            <a:off x="5198165" y="1570794"/>
            <a:ext cx="333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9300"/>
                </a:solidFill>
              </a:rPr>
              <a:t>for each row…</a:t>
            </a:r>
          </a:p>
        </p:txBody>
      </p:sp>
      <p:sp>
        <p:nvSpPr>
          <p:cNvPr id="8" name="Left Bracket 7" descr="Indicating the inner loop scope">
            <a:extLst>
              <a:ext uri="{FF2B5EF4-FFF2-40B4-BE49-F238E27FC236}">
                <a16:creationId xmlns:a16="http://schemas.microsoft.com/office/drawing/2014/main" id="{AC7327DA-48C6-9AB0-F382-D4CC7585AAB7}"/>
              </a:ext>
            </a:extLst>
          </p:cNvPr>
          <p:cNvSpPr/>
          <p:nvPr/>
        </p:nvSpPr>
        <p:spPr>
          <a:xfrm>
            <a:off x="1464364" y="3140765"/>
            <a:ext cx="281609" cy="1282148"/>
          </a:xfrm>
          <a:prstGeom prst="leftBracket">
            <a:avLst>
              <a:gd name="adj" fmla="val 0"/>
            </a:avLst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50EB17-9991-1627-EE04-597D86DBEA2C}"/>
              </a:ext>
            </a:extLst>
          </p:cNvPr>
          <p:cNvSpPr txBox="1"/>
          <p:nvPr/>
        </p:nvSpPr>
        <p:spPr>
          <a:xfrm>
            <a:off x="2834309" y="4181113"/>
            <a:ext cx="806726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66FF"/>
                </a:solidFill>
              </a:rPr>
              <a:t>for each element </a:t>
            </a:r>
            <a:r>
              <a:rPr lang="en-US" sz="3600" i="1" u="sng" dirty="0">
                <a:solidFill>
                  <a:srgbClr val="0066FF"/>
                </a:solidFill>
              </a:rPr>
              <a:t>within</a:t>
            </a:r>
            <a:r>
              <a:rPr lang="en-US" sz="3600" i="1" dirty="0">
                <a:solidFill>
                  <a:srgbClr val="0066FF"/>
                </a:solidFill>
              </a:rPr>
              <a:t> a row…</a:t>
            </a:r>
          </a:p>
        </p:txBody>
      </p:sp>
    </p:spTree>
    <p:extLst>
      <p:ext uri="{BB962C8B-B14F-4D97-AF65-F5344CB8AC3E}">
        <p14:creationId xmlns:p14="http://schemas.microsoft.com/office/powerpoint/2010/main" val="78208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4DED4-D254-0B86-1A81-9EAD65BF4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Arrays</a:t>
            </a:r>
            <a:r>
              <a:rPr lang="en-US" dirty="0"/>
              <a:t> Utility Class (and methods)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8DEF29-04D0-E19D-3ADD-EE1AED1375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AD1598-300F-70A7-CC7D-329D3A16E4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781855"/>
              </p:ext>
            </p:extLst>
          </p:nvPr>
        </p:nvGraphicFramePr>
        <p:xfrm>
          <a:off x="838200" y="1685503"/>
          <a:ext cx="11016344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4257">
                  <a:extLst>
                    <a:ext uri="{9D8B030D-6E8A-4147-A177-3AD203B41FA5}">
                      <a16:colId xmlns:a16="http://schemas.microsoft.com/office/drawing/2014/main" val="2906013631"/>
                    </a:ext>
                  </a:extLst>
                </a:gridCol>
                <a:gridCol w="6992087">
                  <a:extLst>
                    <a:ext uri="{9D8B030D-6E8A-4147-A177-3AD203B41FA5}">
                      <a16:colId xmlns:a16="http://schemas.microsoft.com/office/drawing/2014/main" val="1338416299"/>
                    </a:ext>
                  </a:extLst>
                </a:gridCol>
              </a:tblGrid>
              <a:tr h="56091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760069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Arrays.toString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(array);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</a:rPr>
                        <a:t>Returns a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sz="2000" dirty="0">
                          <a:latin typeface="Calibri" panose="020F0502020204030204" pitchFamily="34" charset="0"/>
                        </a:rPr>
                        <a:t> representing the array, such as </a:t>
                      </a:r>
                      <a:br>
                        <a:rPr lang="en-US" sz="2000" dirty="0">
                          <a:latin typeface="Calibri" panose="020F0502020204030204" pitchFamily="34" charset="0"/>
                        </a:rPr>
                      </a:b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"[10, 30, -25, 17]"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791527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Arrays.equals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(array1, array2);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Returns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sz="2000" dirty="0">
                          <a:latin typeface="Calibri" panose="020F0502020204030204" pitchFamily="34" charset="0"/>
                        </a:rPr>
                        <a:t> if the two arrays contain the same elements in the same order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839463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Arrays.deepToString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(array);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</a:rPr>
                        <a:t>Returns a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sz="2000" dirty="0">
                          <a:latin typeface="Calibri" panose="020F0502020204030204" pitchFamily="34" charset="0"/>
                        </a:rPr>
                        <a:t> representing the array; if the array contains other arrays as elements, the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sz="2000" dirty="0">
                          <a:latin typeface="Calibri" panose="020F0502020204030204" pitchFamily="34" charset="0"/>
                        </a:rPr>
                        <a:t> represents their contents, and so on. For example, 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"[[99, 151], [30, 5]]"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125575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Arrays.deepEquals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(array1, array2);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Returns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sz="2000" dirty="0">
                          <a:latin typeface="Calibri" panose="020F0502020204030204" pitchFamily="34" charset="0"/>
                        </a:rPr>
                        <a:t> if the two arrays contain the same elements in the same order; if the array(s) contain other arrays as elements, their contents are tested for equality, and so on.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164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858587"/>
      </p:ext>
    </p:extLst>
  </p:cSld>
  <p:clrMapOvr>
    <a:masterClrMapping/>
  </p:clrMapOvr>
</p:sld>
</file>

<file path=ppt/theme/theme1.xml><?xml version="1.0" encoding="utf-8"?>
<a:theme xmlns:a="http://schemas.openxmlformats.org/drawingml/2006/main" name="CSE 12X (adopted from CSE 373)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12678</TotalTime>
  <Words>2854</Words>
  <Application>Microsoft Office PowerPoint</Application>
  <PresentationFormat>Widescreen</PresentationFormat>
  <Paragraphs>1209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Montserrat</vt:lpstr>
      <vt:lpstr>Consolas</vt:lpstr>
      <vt:lpstr>Montserrat ExtraBold</vt:lpstr>
      <vt:lpstr>Arial</vt:lpstr>
      <vt:lpstr>Montserrat SemiBold</vt:lpstr>
      <vt:lpstr>Calibri</vt:lpstr>
      <vt:lpstr>CSE 12X (adopted from CSE 373)</vt:lpstr>
      <vt:lpstr>2D Arrays</vt:lpstr>
      <vt:lpstr>Announcements, Reminders</vt:lpstr>
      <vt:lpstr>Reference Mystery: think</vt:lpstr>
      <vt:lpstr>Reference Mystery: pair</vt:lpstr>
      <vt:lpstr>PCM Review: 2D Arrays</vt:lpstr>
      <vt:lpstr>PCM Review: 2D Arrays as Rows and Columns</vt:lpstr>
      <vt:lpstr>A more accurate view (reference semantics)</vt:lpstr>
      <vt:lpstr>PCM Review: 2D Array Traversals</vt:lpstr>
      <vt:lpstr>Arrays Utility Class (and methods)</vt:lpstr>
      <vt:lpstr>Applications of 2D Arrays</vt:lpstr>
      <vt:lpstr>matrixAdd</vt:lpstr>
      <vt:lpstr>matrixAdd: first row</vt:lpstr>
      <vt:lpstr>matrixAdd: 0,0</vt:lpstr>
      <vt:lpstr>matrixAdd: 0,1</vt:lpstr>
      <vt:lpstr>matrixAdd: 0,2</vt:lpstr>
      <vt:lpstr>matrixAdd: 0,3</vt:lpstr>
      <vt:lpstr>matrixAdd: 0,4</vt:lpstr>
      <vt:lpstr>matrixAdd: 1,0</vt:lpstr>
      <vt:lpstr>matrixAdd: 1,1</vt:lpstr>
      <vt:lpstr>matrixAdd: 1,2</vt:lpstr>
      <vt:lpstr>matrixAdd: 1,3</vt:lpstr>
      <vt:lpstr>matrixAdd: 1,4</vt:lpstr>
      <vt:lpstr>matrixAdd: 2,0</vt:lpstr>
      <vt:lpstr>matrixAdd: 2,1</vt:lpstr>
      <vt:lpstr>matrixAdd: 2,2</vt:lpstr>
      <vt:lpstr>matrixAdd: 2,3</vt:lpstr>
      <vt:lpstr>matrixAdd: 2,4</vt:lpstr>
      <vt:lpstr>matrixAdd: finished!</vt:lpstr>
      <vt:lpstr>readData: processing input</vt:lpstr>
      <vt:lpstr>readData: days</vt:lpstr>
      <vt:lpstr>readData: 1, Seattle</vt:lpstr>
      <vt:lpstr>readData: 1, Tacoma</vt:lpstr>
      <vt:lpstr>readData: 1, Bothell</vt:lpstr>
      <vt:lpstr>readData: 2, Seattle</vt:lpstr>
      <vt:lpstr>readData: 2, Tacoma</vt:lpstr>
      <vt:lpstr>readData: 2, Bothell</vt:lpstr>
      <vt:lpstr>readData: 2, Seattle</vt:lpstr>
      <vt:lpstr>readData: 2, Tacoma</vt:lpstr>
      <vt:lpstr>readData: 2, Bothell</vt:lpstr>
      <vt:lpstr>computeAverages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mnats</cp:lastModifiedBy>
  <cp:revision>527</cp:revision>
  <dcterms:modified xsi:type="dcterms:W3CDTF">2025-05-23T20:16:56Z</dcterms:modified>
</cp:coreProperties>
</file>