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6" r:id="rId3"/>
    <p:sldId id="505" r:id="rId4"/>
    <p:sldId id="506" r:id="rId5"/>
    <p:sldId id="507" r:id="rId6"/>
    <p:sldId id="496" r:id="rId7"/>
    <p:sldId id="508" r:id="rId8"/>
    <p:sldId id="497" r:id="rId9"/>
    <p:sldId id="503" r:id="rId10"/>
    <p:sldId id="504" r:id="rId11"/>
    <p:sldId id="499" r:id="rId12"/>
    <p:sldId id="501" r:id="rId13"/>
    <p:sldId id="480" r:id="rId14"/>
    <p:sldId id="498" r:id="rId15"/>
    <p:sldId id="494" r:id="rId16"/>
    <p:sldId id="500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Bold" panose="00000900000000000000" pitchFamily="2" charset="0"/>
      <p:bold r:id="rId32"/>
      <p:italic r:id="rId33"/>
      <p:boldItalic r:id="rId34"/>
    </p:embeddedFont>
    <p:embeddedFont>
      <p:font typeface="Montserrat SemiBold" panose="000007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1"/>
    <p:restoredTop sz="95090"/>
  </p:normalViewPr>
  <p:slideViewPr>
    <p:cSldViewPr snapToGrid="0">
      <p:cViewPr varScale="1">
        <p:scale>
          <a:sx n="83" d="100"/>
          <a:sy n="83" d="100"/>
        </p:scale>
        <p:origin x="48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5/21/2025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814B128-6B80-4B10-5639-EF1DA03BC5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9AB4C8-6B3B-4846-A8F7-26573E5BD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4799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239DFFD4-EC4C-75E0-3645-03BEA6705FF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5E96C26-DDA6-C437-E701-6AF228ACA8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150346-7675-4F48-93CF-03DB4B2593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23992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0A5DA291-2DCE-F05B-D062-72ED00DD6E41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8B483-7A9B-4568-B6D3-8A49B7A51A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2399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presentations/Null-References-The-Billion-Dollar-Mistake-Tony-Hoare" TargetMode="External"/><Relationship Id="rId2" Type="http://schemas.openxmlformats.org/officeDocument/2006/relationships/hyperlink" Target="https://en.wikipedia.org/wiki/Tony_Hoa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Reference Semantics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do you do to destress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C6BCAD7B-814B-4984-9157-4A3716ABC0CE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F86AEDBE-8F9F-47E4-857E-15BE68DB56B0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3084ABFE-6032-479B-9E18-BFBF34DFD5E7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A65F10B5-58D1-45F9-BEDE-2AEE625E9057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3D498B-2504-4B32-B6E2-6009089FDAEA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DB81-66F0-8140-4C31-52A1F623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DB5B-DE16-6942-4FA3-1D2A3F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Semantics &amp;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8CA6-51DA-E25F-43AA-E80627DFC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999962B-932E-70F7-65E8-908767CD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2322"/>
            <a:ext cx="6124303" cy="34333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tests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894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7B4-4F28-9C8F-623B-FF1D976C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6E99-EE2D-53E2-D642-3273F8752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is the absence of a reference!</a:t>
            </a:r>
          </a:p>
          <a:p>
            <a:r>
              <a:rPr lang="en-US" dirty="0"/>
              <a:t>sort of the “zero” for references</a:t>
            </a:r>
          </a:p>
          <a:p>
            <a:r>
              <a:rPr lang="en-US" dirty="0"/>
              <a:t>default value for object types (e.g.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dirty="0"/>
              <a:t>,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A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dirty="0"/>
              <a:t> is an error that happens</a:t>
            </a:r>
            <a:br>
              <a:rPr lang="en-US" dirty="0"/>
            </a:br>
            <a:r>
              <a:rPr lang="en-US" dirty="0"/>
              <a:t>when you ask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to “do something”, which includes: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en-US" dirty="0"/>
          </a:p>
          <a:p>
            <a:r>
              <a:rPr lang="en-US" dirty="0"/>
              <a:t>many,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DF6A3-22F4-F646-F783-D38C54A96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5C15-3C81-677B-EB6E-5DD7489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avoiding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C707-1AA9-E70A-82B7-70852593F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97D25-8FA7-962B-1D50-36DA8278E0B6}"/>
              </a:ext>
            </a:extLst>
          </p:cNvPr>
          <p:cNvSpPr txBox="1"/>
          <p:nvPr/>
        </p:nvSpPr>
        <p:spPr>
          <a:xfrm>
            <a:off x="873369" y="2090172"/>
            <a:ext cx="10323366" cy="32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"element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is null."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6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someMethod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953A9-8B22-77FD-48AA-6C432D8CED32}"/>
              </a:ext>
            </a:extLst>
          </p:cNvPr>
          <p:cNvSpPr txBox="1"/>
          <p:nvPr/>
        </p:nvSpPr>
        <p:spPr>
          <a:xfrm>
            <a:off x="792092" y="1782515"/>
            <a:ext cx="6890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does, what are the possible values of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D7C22-439E-CA7B-AD19-767AD3C8AC58}"/>
              </a:ext>
            </a:extLst>
          </p:cNvPr>
          <p:cNvSpPr txBox="1"/>
          <p:nvPr/>
        </p:nvSpPr>
        <p:spPr>
          <a:xfrm>
            <a:off x="8369326" y="3443942"/>
            <a:ext cx="3030582" cy="135421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anything!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7DBE0-337A-4036-6D20-6DF2E1D270AD}"/>
              </a:ext>
            </a:extLst>
          </p:cNvPr>
          <p:cNvSpPr txBox="1"/>
          <p:nvPr/>
        </p:nvSpPr>
        <p:spPr>
          <a:xfrm>
            <a:off x="792092" y="4121378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CB5B238-AAAB-8167-6448-EC7CDFAB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7D10D-721F-FE64-F347-179E3485E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E87728-FCE3-D98C-0FDB-0D0D3152ED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anotherMethod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36D2C-A8A5-9671-A289-21CB8CAAC035}"/>
              </a:ext>
            </a:extLst>
          </p:cNvPr>
          <p:cNvSpPr txBox="1"/>
          <p:nvPr/>
        </p:nvSpPr>
        <p:spPr>
          <a:xfrm>
            <a:off x="792092" y="1782515"/>
            <a:ext cx="712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does, what are the possible values of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[0]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F6B5-FD53-F015-648D-77286811B138}"/>
              </a:ext>
            </a:extLst>
          </p:cNvPr>
          <p:cNvSpPr txBox="1"/>
          <p:nvPr/>
        </p:nvSpPr>
        <p:spPr>
          <a:xfrm>
            <a:off x="792092" y="4121378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C48B5-D0CF-892D-BD5C-A183F84813DA}"/>
              </a:ext>
            </a:extLst>
          </p:cNvPr>
          <p:cNvSpPr txBox="1"/>
          <p:nvPr/>
        </p:nvSpPr>
        <p:spPr>
          <a:xfrm>
            <a:off x="8369326" y="3443942"/>
            <a:ext cx="3030582" cy="135421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anything!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9632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3FDA53-6851-7ECF-1BBD-C036D4F1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6397EC-F021-D0AD-0821-4615E26B9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105825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combined methods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32EDB-BBC2-3319-2DD1-6D6F54033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BBBB-E440-E582-0988-1E10B638D296}"/>
              </a:ext>
            </a:extLst>
          </p:cNvPr>
          <p:cNvSpPr txBox="1"/>
          <p:nvPr/>
        </p:nvSpPr>
        <p:spPr>
          <a:xfrm>
            <a:off x="980439" y="1614651"/>
            <a:ext cx="5977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do, what are the possible values of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7C2D8-9BCF-8AF0-D0EA-F95557DDAD74}"/>
              </a:ext>
            </a:extLst>
          </p:cNvPr>
          <p:cNvSpPr txBox="1"/>
          <p:nvPr/>
        </p:nvSpPr>
        <p:spPr>
          <a:xfrm>
            <a:off x="838199" y="3243239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C6F0D-347C-CA33-D914-630727437A7C}"/>
              </a:ext>
            </a:extLst>
          </p:cNvPr>
          <p:cNvSpPr txBox="1"/>
          <p:nvPr/>
        </p:nvSpPr>
        <p:spPr>
          <a:xfrm>
            <a:off x="838199" y="4985762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82A21-DB5B-FD9D-139A-3065A9019E6C}"/>
              </a:ext>
            </a:extLst>
          </p:cNvPr>
          <p:cNvSpPr txBox="1"/>
          <p:nvPr/>
        </p:nvSpPr>
        <p:spPr>
          <a:xfrm>
            <a:off x="7373595" y="1430331"/>
            <a:ext cx="4252348" cy="498598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anything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anything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anything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anything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0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E0E2-0F36-8E56-6DAD-029801AA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the “billion dollar mistake”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FF58-1472-8692-9596-758C80D0D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Sir Tony Hoare</a:t>
            </a:r>
            <a:r>
              <a:rPr lang="en-US" dirty="0"/>
              <a:t> (“inventor”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, Turing award winner):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“I call it my billion-dollar mistake… […]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I couldn’t resist the temptation to put in a null reference, simply because it was so easy to implement. This has led to innumerable errors, vulnerabilities, and system crashes, which have probably caused a billion dollars of pain and damage in the last forty years.” (</a:t>
            </a:r>
            <a:r>
              <a:rPr lang="en-US" dirty="0">
                <a:hlinkClick r:id="rId3"/>
              </a:rPr>
              <a:t>quote from 2009 talk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C6BB-7D51-8E03-C954-7FF75DA80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Monday, May 26 is a University Holiday </a:t>
            </a:r>
          </a:p>
          <a:p>
            <a:pPr lvl="1"/>
            <a:r>
              <a:rPr lang="en-US" sz="2400" dirty="0"/>
              <a:t>No Miya office hours </a:t>
            </a:r>
          </a:p>
          <a:p>
            <a:pPr lvl="1"/>
            <a:r>
              <a:rPr lang="en-US" sz="2400" dirty="0"/>
              <a:t>IPL will be closed </a:t>
            </a:r>
          </a:p>
          <a:p>
            <a:pPr lvl="1"/>
            <a:r>
              <a:rPr lang="en-US" sz="2400" dirty="0"/>
              <a:t>Response times on the message board may be a bit slower</a:t>
            </a:r>
          </a:p>
          <a:p>
            <a:r>
              <a:rPr lang="en-US" dirty="0"/>
              <a:t>C3 released tonight, due </a:t>
            </a:r>
            <a:r>
              <a:rPr lang="en-US" b="1" dirty="0"/>
              <a:t>Tuesday, May 27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R4 due tomorrow (eligible: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C1</a:t>
            </a:r>
            <a:r>
              <a:rPr lang="en-US" dirty="0"/>
              <a:t>, P1, C2)</a:t>
            </a:r>
          </a:p>
          <a:p>
            <a:pPr lvl="1"/>
            <a:r>
              <a:rPr lang="en-US" sz="2400" dirty="0"/>
              <a:t>C1 cycling out of eligibility after R4</a:t>
            </a:r>
          </a:p>
          <a:p>
            <a:r>
              <a:rPr lang="en-US" dirty="0"/>
              <a:t>Quiz 2 on </a:t>
            </a:r>
            <a:r>
              <a:rPr lang="en-US" b="1" dirty="0"/>
              <a:t>Thursday, May 29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sz="2400" dirty="0"/>
              <a:t>Conditionals, while loops, User Input (Scanner), Arrays, Reference Semantics </a:t>
            </a:r>
          </a:p>
          <a:p>
            <a:pPr lvl="1"/>
            <a:r>
              <a:rPr lang="en-US" sz="2400" dirty="0"/>
              <a:t>can’t make it? </a:t>
            </a:r>
            <a:r>
              <a:rPr lang="en-US" sz="2400" u="sng" dirty="0"/>
              <a:t>email Miya</a:t>
            </a:r>
            <a:r>
              <a:rPr lang="en-US" sz="2400" dirty="0"/>
              <a:t> before your quiz!</a:t>
            </a:r>
          </a:p>
          <a:p>
            <a:r>
              <a:rPr lang="en-US" dirty="0"/>
              <a:t>In the future: final exam on </a:t>
            </a:r>
            <a:r>
              <a:rPr lang="en-US" b="1" dirty="0"/>
              <a:t>Thurs, June 12th from 2:30-4:20 PM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A18D-0DFE-E951-EDC4-1C737B8E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48A9C-6055-4985-E43D-848DB1C43F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AD0938-A600-32A3-8089-9BD26E296C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tracing (think)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476FC4A-48C4-407D-4083-C00C45E770F0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7411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b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C1C0E-B963-C7B6-543E-ACC18F207300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A86E7-6854-CF36-342A-7F5B12FD6D18}"/>
              </a:ext>
            </a:extLst>
          </p:cNvPr>
          <p:cNvSpPr txBox="1"/>
          <p:nvPr/>
        </p:nvSpPr>
        <p:spPr>
          <a:xfrm>
            <a:off x="792092" y="3311342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0463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5420-06DF-C7C9-D26C-472F1F7A0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6EC993D-EFA5-B35F-0C66-66AB5D2BF0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7631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tracing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90472-B0A8-919F-14D8-D1941DF4A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66FD2A5-C7C8-E8A8-23E3-5DCCB51F26C1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7411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b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2968B-960F-E326-6E01-50D1DFB53ED6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65114-512A-B018-0454-EB257C5E8075}"/>
              </a:ext>
            </a:extLst>
          </p:cNvPr>
          <p:cNvSpPr txBox="1"/>
          <p:nvPr/>
        </p:nvSpPr>
        <p:spPr>
          <a:xfrm>
            <a:off x="792092" y="3311342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921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D53-EAB1-7162-61D6-138A14EB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4429-2587-5C82-55A8-FF2C0CDFDC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87551-25D9-0E4D-CD3B-71BCD32B3B1A}"/>
              </a:ext>
            </a:extLst>
          </p:cNvPr>
          <p:cNvSpPr txBox="1"/>
          <p:nvPr/>
        </p:nvSpPr>
        <p:spPr>
          <a:xfrm>
            <a:off x="838200" y="2510251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7914-61E9-ADCF-D56B-B76A383CEFB0}"/>
              </a:ext>
            </a:extLst>
          </p:cNvPr>
          <p:cNvSpPr txBox="1"/>
          <p:nvPr/>
        </p:nvSpPr>
        <p:spPr>
          <a:xfrm>
            <a:off x="792092" y="1618939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endParaRPr lang="en-US" sz="3600" dirty="0"/>
          </a:p>
        </p:txBody>
      </p:sp>
      <p:grpSp>
        <p:nvGrpSpPr>
          <p:cNvPr id="22" name="Group 21" descr="An empty box with the label “i”. This represents one single variable and its associated value; in this case, the loop counter variable in the for loop.&#10;">
            <a:extLst>
              <a:ext uri="{FF2B5EF4-FFF2-40B4-BE49-F238E27FC236}">
                <a16:creationId xmlns:a16="http://schemas.microsoft.com/office/drawing/2014/main" id="{8C340F0C-E8FB-7880-C283-42C235E25C47}"/>
              </a:ext>
            </a:extLst>
          </p:cNvPr>
          <p:cNvGrpSpPr/>
          <p:nvPr/>
        </p:nvGrpSpPr>
        <p:grpSpPr>
          <a:xfrm>
            <a:off x="10028308" y="894488"/>
            <a:ext cx="1371600" cy="2056582"/>
            <a:chOff x="10028308" y="894488"/>
            <a:chExt cx="1371600" cy="20565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7469AE-294C-8BF7-1D5A-4F06AE361626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9C3A3-8F26-DA7A-9BE5-FCD8E5479626}"/>
                </a:ext>
              </a:extLst>
            </p:cNvPr>
            <p:cNvSpPr txBox="1"/>
            <p:nvPr/>
          </p:nvSpPr>
          <p:spPr>
            <a:xfrm>
              <a:off x="10495138" y="894488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1" name="Group 20" descr="A small purple box (labelled “a”) with an arrow that points to six boxes, aligned in a row. This models a variable, a, that has an array type - the arrow that points to the boxes models the “reference” this variable has to the underlying array, which has six elements in it.">
            <a:extLst>
              <a:ext uri="{FF2B5EF4-FFF2-40B4-BE49-F238E27FC236}">
                <a16:creationId xmlns:a16="http://schemas.microsoft.com/office/drawing/2014/main" id="{B05D8ED0-87FA-A454-C279-55EBB4DC4E91}"/>
              </a:ext>
            </a:extLst>
          </p:cNvPr>
          <p:cNvGrpSpPr/>
          <p:nvPr/>
        </p:nvGrpSpPr>
        <p:grpSpPr>
          <a:xfrm>
            <a:off x="1672824" y="4691370"/>
            <a:ext cx="9727084" cy="1912813"/>
            <a:chOff x="1672824" y="4691370"/>
            <a:chExt cx="9727084" cy="1912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988F2E-8FC6-4D71-853C-384677F03CF8}"/>
                </a:ext>
              </a:extLst>
            </p:cNvPr>
            <p:cNvSpPr/>
            <p:nvPr/>
          </p:nvSpPr>
          <p:spPr>
            <a:xfrm>
              <a:off x="59135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8BABDA-316A-FA21-00E5-609069E2E42B}"/>
                </a:ext>
              </a:extLst>
            </p:cNvPr>
            <p:cNvSpPr/>
            <p:nvPr/>
          </p:nvSpPr>
          <p:spPr>
            <a:xfrm>
              <a:off x="72851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84565-14D5-1882-F56E-B0C2529DC9EE}"/>
                </a:ext>
              </a:extLst>
            </p:cNvPr>
            <p:cNvSpPr/>
            <p:nvPr/>
          </p:nvSpPr>
          <p:spPr>
            <a:xfrm>
              <a:off x="86567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F40D08-A141-70B7-1DDF-3985C6A92EBE}"/>
                </a:ext>
              </a:extLst>
            </p:cNvPr>
            <p:cNvSpPr/>
            <p:nvPr/>
          </p:nvSpPr>
          <p:spPr>
            <a:xfrm>
              <a:off x="10028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CA455-AC14-BF23-383D-349B0769E3AB}"/>
                </a:ext>
              </a:extLst>
            </p:cNvPr>
            <p:cNvSpPr/>
            <p:nvPr/>
          </p:nvSpPr>
          <p:spPr>
            <a:xfrm>
              <a:off x="3170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91BFE-EC55-109A-9705-C19231B9508A}"/>
                </a:ext>
              </a:extLst>
            </p:cNvPr>
            <p:cNvSpPr/>
            <p:nvPr/>
          </p:nvSpPr>
          <p:spPr>
            <a:xfrm>
              <a:off x="45419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F9D4C-A25A-2ED7-9AC9-5ABD96095DFD}"/>
                </a:ext>
              </a:extLst>
            </p:cNvPr>
            <p:cNvSpPr/>
            <p:nvPr/>
          </p:nvSpPr>
          <p:spPr>
            <a:xfrm>
              <a:off x="1672824" y="546316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08D037-2B2F-2151-049D-A7DCE09878A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128041" y="591838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E9CE3B-F24F-8DDD-1C4B-67CD82B5DEE5}"/>
                </a:ext>
              </a:extLst>
            </p:cNvPr>
            <p:cNvSpPr txBox="1"/>
            <p:nvPr/>
          </p:nvSpPr>
          <p:spPr>
            <a:xfrm>
              <a:off x="1909071" y="4691370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45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sz="3600" dirty="0"/>
              <a:t>: Value Semantics vs. Reference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1F2D44-D666-4514-8F9D-63981F8A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4826479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Value Semantics</a:t>
            </a:r>
          </a:p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F4D69C-99C7-48D5-A37F-D58B3C561FF8}"/>
              </a:ext>
            </a:extLst>
          </p:cNvPr>
          <p:cNvSpPr txBox="1"/>
          <p:nvPr/>
        </p:nvSpPr>
        <p:spPr>
          <a:xfrm>
            <a:off x="1722234" y="4308629"/>
            <a:ext cx="207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7" name="Group 16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617944B4-A408-4407-9BC0-B7CE3D677CA0}"/>
              </a:ext>
            </a:extLst>
          </p:cNvPr>
          <p:cNvGrpSpPr/>
          <p:nvPr/>
        </p:nvGrpSpPr>
        <p:grpSpPr>
          <a:xfrm>
            <a:off x="1979896" y="5348681"/>
            <a:ext cx="1401659" cy="1291515"/>
            <a:chOff x="9755173" y="1579470"/>
            <a:chExt cx="1917868" cy="18870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FE98B4-DB2C-41E9-9D36-40D35B5BFC72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7C0B8-9AD9-4B9B-AA9D-E3E7CD74913C}"/>
                </a:ext>
              </a:extLst>
            </p:cNvPr>
            <p:cNvSpPr txBox="1"/>
            <p:nvPr/>
          </p:nvSpPr>
          <p:spPr>
            <a:xfrm>
              <a:off x="9755173" y="2855723"/>
              <a:ext cx="1917868" cy="61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E92C85-5BB1-49D5-84DD-D4B445F394C0}"/>
              </a:ext>
            </a:extLst>
          </p:cNvPr>
          <p:cNvSpPr txBox="1">
            <a:spLocks/>
          </p:cNvSpPr>
          <p:nvPr/>
        </p:nvSpPr>
        <p:spPr>
          <a:xfrm>
            <a:off x="6527323" y="1355785"/>
            <a:ext cx="4826479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u="sng" dirty="0"/>
              <a:t>Reference Semantics</a:t>
            </a:r>
          </a:p>
          <a:p>
            <a:r>
              <a:rPr lang="en-US" dirty="0"/>
              <a:t>Applies when working with objects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grpSp>
        <p:nvGrpSpPr>
          <p:cNvPr id="23" name="Group 22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5934F728-3264-406C-9BDD-5280C4033389}"/>
              </a:ext>
            </a:extLst>
          </p:cNvPr>
          <p:cNvGrpSpPr/>
          <p:nvPr/>
        </p:nvGrpSpPr>
        <p:grpSpPr>
          <a:xfrm>
            <a:off x="6412960" y="5465414"/>
            <a:ext cx="4958221" cy="1337029"/>
            <a:chOff x="4874376" y="1912813"/>
            <a:chExt cx="6919474" cy="17427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E4CEF6-0341-4751-83F7-5912D96A527D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61509-CC5A-4469-B589-ED617BE210F4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DF249D-6622-4B3B-B798-652D27D53F18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  <a:endParaRPr lang="en-US" sz="48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FE2CD64-9F9B-4E5E-A3D3-5C920E19859F}"/>
                </a:ext>
              </a:extLst>
            </p:cNvPr>
            <p:cNvSpPr/>
            <p:nvPr/>
          </p:nvSpPr>
          <p:spPr>
            <a:xfrm>
              <a:off x="5726347" y="2087287"/>
              <a:ext cx="910434" cy="910435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B57837-1A59-4453-A34C-7A6C237732C1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6181564" y="2598613"/>
              <a:ext cx="149748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438D02-BEC6-4B4D-9AFF-4BE7BE475D25}"/>
                </a:ext>
              </a:extLst>
            </p:cNvPr>
            <p:cNvSpPr txBox="1"/>
            <p:nvPr/>
          </p:nvSpPr>
          <p:spPr>
            <a:xfrm>
              <a:off x="4874376" y="3053830"/>
              <a:ext cx="2866146" cy="601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2400" dirty="0">
                  <a:latin typeface="Consolas" panose="020B0609020204030204" pitchFamily="49" charset="0"/>
                </a:rPr>
                <a:t>[] </a:t>
              </a:r>
              <a:r>
                <a:rPr lang="en-US" sz="24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24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781FB13-6AF7-4ED9-ADDD-5858D90918EF}"/>
              </a:ext>
            </a:extLst>
          </p:cNvPr>
          <p:cNvSpPr txBox="1"/>
          <p:nvPr/>
        </p:nvSpPr>
        <p:spPr>
          <a:xfrm>
            <a:off x="6850743" y="4308630"/>
            <a:ext cx="473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/>
              <a:buNone/>
            </a:pP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int[] list1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{4, 8, 15}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86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Value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 </a:t>
            </a:r>
            <a:r>
              <a:rPr lang="en-US" dirty="0"/>
              <a:t>of the actual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7866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 Review</a:t>
            </a:r>
            <a:r>
              <a:rPr lang="en-US" dirty="0"/>
              <a:t>: Reference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>
            <a:normAutofit/>
          </a:bodyPr>
          <a:lstStyle/>
          <a:p>
            <a:r>
              <a:rPr lang="en-US" dirty="0"/>
              <a:t>Applies when working with objects </a:t>
            </a:r>
          </a:p>
          <a:p>
            <a:pPr lvl="1"/>
            <a:r>
              <a:rPr lang="en-US" dirty="0"/>
              <a:t>Including arrays! 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 </a:t>
            </a:r>
            <a:r>
              <a:rPr lang="en-US" dirty="0"/>
              <a:t>to the object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dirty="0"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dirty="0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list1[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151440" y="1138072"/>
            <a:ext cx="6642410" cy="2146341"/>
            <a:chOff x="5151440" y="1138072"/>
            <a:chExt cx="6642410" cy="2146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151440" y="1138072"/>
              <a:ext cx="2970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81566" y="2598613"/>
            <a:ext cx="2970686" cy="2860991"/>
            <a:chOff x="6181566" y="2598613"/>
            <a:chExt cx="2970686" cy="28609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3716745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2598613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181567" y="4813273"/>
              <a:ext cx="2970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679050" y="1909557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014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DCF2-43D0-C5A2-3289-50F6B6BB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 &amp;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DCF2-0F11-BE56-8A27-37D24FB69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BE2B9C-472B-99F0-56EE-267F6009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6883"/>
            <a:ext cx="5510349" cy="26642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test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6816058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1271</Words>
  <Application>Microsoft Office PowerPoint</Application>
  <PresentationFormat>Widescreen</PresentationFormat>
  <Paragraphs>191</Paragraphs>
  <Slides>16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Consolas</vt:lpstr>
      <vt:lpstr>Montserrat SemiBold</vt:lpstr>
      <vt:lpstr>Montserrat</vt:lpstr>
      <vt:lpstr>Montserrat ExtraBold</vt:lpstr>
      <vt:lpstr>Arial</vt:lpstr>
      <vt:lpstr>CSE 12X (adopted from CSE 373)</vt:lpstr>
      <vt:lpstr>Reference Semantics</vt:lpstr>
      <vt:lpstr>Announcements, Reminders</vt:lpstr>
      <vt:lpstr>Think Pair Share: tracing (think)</vt:lpstr>
      <vt:lpstr>Think Pair Share: tracing (pair)</vt:lpstr>
      <vt:lpstr>Tracing through arrayMystery</vt:lpstr>
      <vt:lpstr>PCM Review: Value Semantics vs. Reference Semantics</vt:lpstr>
      <vt:lpstr>PCM Review: Value Semantics</vt:lpstr>
      <vt:lpstr>PCM Review: Reference Semantics</vt:lpstr>
      <vt:lpstr>Value Semantics &amp; Methods</vt:lpstr>
      <vt:lpstr>Reference Semantics &amp; Methods</vt:lpstr>
      <vt:lpstr>PCM Review: null</vt:lpstr>
      <vt:lpstr>PCM Review: avoiding NullPointerException</vt:lpstr>
      <vt:lpstr>Think Pair Share: someMethod (think)</vt:lpstr>
      <vt:lpstr>Think Pair Share: anotherMethod (think)</vt:lpstr>
      <vt:lpstr>Think Pair Share: combined methods (pair)</vt:lpstr>
      <vt:lpstr>Aside: the “billion dollar mistake”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504</cp:revision>
  <dcterms:modified xsi:type="dcterms:W3CDTF">2025-05-21T17:46:30Z</dcterms:modified>
</cp:coreProperties>
</file>