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6" r:id="rId3"/>
    <p:sldId id="485" r:id="rId4"/>
    <p:sldId id="486" r:id="rId5"/>
    <p:sldId id="488" r:id="rId6"/>
    <p:sldId id="492" r:id="rId7"/>
    <p:sldId id="493" r:id="rId8"/>
    <p:sldId id="480" r:id="rId9"/>
    <p:sldId id="481" r:id="rId10"/>
    <p:sldId id="483" r:id="rId11"/>
    <p:sldId id="482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ExtraBold" panose="00000900000000000000" pitchFamily="2" charset="0"/>
      <p:bold r:id="rId27"/>
      <p:italic r:id="rId28"/>
      <p:boldItalic r:id="rId29"/>
    </p:embeddedFont>
    <p:embeddedFont>
      <p:font typeface="Montserrat SemiBold" panose="000007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33"/>
    <a:srgbClr val="C00000"/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9"/>
    <p:restoredTop sz="95102"/>
  </p:normalViewPr>
  <p:slideViewPr>
    <p:cSldViewPr snapToGrid="0">
      <p:cViewPr varScale="1">
        <p:scale>
          <a:sx n="68" d="100"/>
          <a:sy n="68" d="100"/>
        </p:scale>
        <p:origin x="63" y="60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5/14/2025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A6A9739F-7CA9-BC7F-C7D3-0DB6C60B205F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1A479-4FC9-4188-91C0-E5341437C3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8759" y="5624764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46AA9328-B044-37E1-1F2C-0C8FB5CEB65D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9D708DFA-7C46-7224-6C8A-D9BACA5D7846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E0EF44-D12C-4FC2-8552-1CD791D315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0297" y="224726"/>
            <a:ext cx="731520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8;p29">
            <a:extLst>
              <a:ext uri="{FF2B5EF4-FFF2-40B4-BE49-F238E27FC236}">
                <a16:creationId xmlns:a16="http://schemas.microsoft.com/office/drawing/2014/main" id="{1354E665-C8D8-48E3-38C6-B4BEBD5C862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C0FC511-CD8A-4B9E-B8D8-18019EB1D6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0297" y="22472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379639A8-8C06-8454-D1EA-54DF3D0373B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a9ukvYcySOr4Gn2Gpl7P1?si=NKfpd4f3QJSswA7Znz4zd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77393/discussion/668205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cs typeface="Montserrat SemiBold"/>
                <a:sym typeface="Montserrat SemiBold"/>
              </a:rPr>
              <a:t>Putting It All Together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current </a:t>
            </a: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favorite TV show?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3D56B1BB-B0ED-4AF4-9C94-05F353D98E23}"/>
              </a:ext>
            </a:extLst>
          </p:cNvPr>
          <p:cNvSpPr txBox="1"/>
          <p:nvPr/>
        </p:nvSpPr>
        <p:spPr>
          <a:xfrm>
            <a:off x="7165459" y="3770034"/>
            <a:ext cx="453989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>
              <a:buClr>
                <a:srgbClr val="404040"/>
              </a:buClr>
              <a:buSzPts val="2200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🌸</a:t>
            </a:r>
            <a:r>
              <a:rPr lang="fr-FR" sz="20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25sp Lecture Tunes 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lang="fr-FR" sz="200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626991B1-78DD-4C8A-A1A9-872D2D8AA116}"/>
              </a:ext>
            </a:extLst>
          </p:cNvPr>
          <p:cNvSpPr txBox="1"/>
          <p:nvPr/>
        </p:nvSpPr>
        <p:spPr>
          <a:xfrm>
            <a:off x="7054587" y="4286031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7;p1">
            <a:extLst>
              <a:ext uri="{FF2B5EF4-FFF2-40B4-BE49-F238E27FC236}">
                <a16:creationId xmlns:a16="http://schemas.microsoft.com/office/drawing/2014/main" id="{66D12FE9-01FF-416A-81BA-38185DE7A3F6}"/>
              </a:ext>
            </a:extLst>
          </p:cNvPr>
          <p:cNvSpPr txBox="1"/>
          <p:nvPr/>
        </p:nvSpPr>
        <p:spPr>
          <a:xfrm>
            <a:off x="7054587" y="4546643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" name="Google Shape;98;p1">
            <a:extLst>
              <a:ext uri="{FF2B5EF4-FFF2-40B4-BE49-F238E27FC236}">
                <a16:creationId xmlns:a16="http://schemas.microsoft.com/office/drawing/2014/main" id="{BD564F00-CCF2-4F1B-8E7F-9380DE227F08}"/>
              </a:ext>
            </a:extLst>
          </p:cNvPr>
          <p:cNvSpPr txBox="1"/>
          <p:nvPr/>
        </p:nvSpPr>
        <p:spPr>
          <a:xfrm>
            <a:off x="8207486" y="4286031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E4D5A8-DCF5-4A77-B5CD-018934EE245F}"/>
              </a:ext>
            </a:extLst>
          </p:cNvPr>
          <p:cNvSpPr txBox="1"/>
          <p:nvPr/>
        </p:nvSpPr>
        <p:spPr>
          <a:xfrm>
            <a:off x="8238308" y="4546643"/>
            <a:ext cx="3494363" cy="178895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Chlo</a:t>
            </a:r>
            <a:r>
              <a:rPr lang="en-US" sz="1050" i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ë</a:t>
            </a:r>
            <a:endParaRPr lang="en-US" sz="105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Ailsa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Johnathan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Christian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err="1">
                <a:latin typeface="Montserrat" panose="00000500000000000000" pitchFamily="2" charset="0"/>
              </a:rPr>
              <a:t>Me</a:t>
            </a: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rav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Judy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err="1">
                <a:latin typeface="Montserrat" panose="00000500000000000000" pitchFamily="2" charset="0"/>
              </a:rPr>
              <a:t>Janvi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Hibbah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  <a:br>
              <a:rPr lang="en-US" sz="1050">
                <a:latin typeface="Montserrat" panose="00000500000000000000" pitchFamily="2" charset="0"/>
              </a:rPr>
            </a:br>
            <a:r>
              <a:rPr lang="en-US" sz="1050" err="1">
                <a:latin typeface="Montserrat" panose="00000500000000000000" pitchFamily="2" charset="0"/>
              </a:rPr>
              <a:t>Sahej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Ruslana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Hanna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Maitreyi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Ayesha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Sushma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Kelsey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Shayna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Zach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DEE90-7477-F7D3-87B9-5A6D7ED3A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8BA8-A69A-C3CB-DE0C-41D10BC2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(again): Fencepost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15288-F623-19E6-83A3-920DE07E40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34534-94FB-25B0-7DBF-4503C4216CEA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h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k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 err="1">
                <a:solidFill>
                  <a:srgbClr val="990033"/>
                </a:solidFill>
                <a:latin typeface="Consolas" panose="020B0609020204030204" pitchFamily="49" charset="0"/>
              </a:rPr>
              <a:t>i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e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1AC4F3D-DA89-29B5-AE1A-900268843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DB06F4B0-F103-EFE1-BEB4-9C56ABD6096D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6" name="Equals 4">
              <a:extLst>
                <a:ext uri="{FF2B5EF4-FFF2-40B4-BE49-F238E27FC236}">
                  <a16:creationId xmlns:a16="http://schemas.microsoft.com/office/drawing/2014/main" id="{19C8E092-D23C-D8A0-CC73-AC90D63D5E82}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Equals 14">
              <a:extLst>
                <a:ext uri="{FF2B5EF4-FFF2-40B4-BE49-F238E27FC236}">
                  <a16:creationId xmlns:a16="http://schemas.microsoft.com/office/drawing/2014/main" id="{ECC06BD9-B5E1-B673-957A-AD716757AA80}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E9FA2A09-C9F6-7E3A-1257-6CC56A738659}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99A6940C-6633-119C-70E4-D0B9E8F3C98F}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BF75DF4D-655A-8E1A-4AF8-458FDE2E4DA1}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BF58B65B-8774-689F-CF10-3180F82B88AF}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580444DB-8FE2-9A85-4201-36079CD3B824}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77FDE154-F8D0-D4AD-50F2-E66E834CB9F6}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B69A349-CBCE-D1EB-888C-2C1CA855D9E8}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2B5ECB64-5E59-1CA2-4CE4-46A8DBDCDD58}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36CBAACA-78D1-17B5-F16B-F64F5AE0E5D9}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0198893F-97DC-DDB9-968F-D5AA895617F7}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C08FC56B-E868-3AF3-F52A-F56AF16C7D65}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55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6AEF4-0901-D935-84C9-E83EC534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4808-35BD-2FBB-16E9-E45F5E85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Fencepost Pattern … for User Input?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DCF3E-68B9-EB8F-46A9-1B6FF88EFE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F0E37B9-53A1-F6DA-5921-CFD65327F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D07D5171-E873-5146-E481-0C24A0C0D27A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6" name="Equals 4">
              <a:extLst>
                <a:ext uri="{FF2B5EF4-FFF2-40B4-BE49-F238E27FC236}">
                  <a16:creationId xmlns:a16="http://schemas.microsoft.com/office/drawing/2014/main" id="{55870716-DAF0-B046-73FF-1036997FD57E}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Equals 14">
              <a:extLst>
                <a:ext uri="{FF2B5EF4-FFF2-40B4-BE49-F238E27FC236}">
                  <a16:creationId xmlns:a16="http://schemas.microsoft.com/office/drawing/2014/main" id="{2CB9B3FE-55DF-BAF8-D9B1-4C685EEAFB52}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1C98BDEA-98F0-5A39-4B32-ADFA4814ABBB}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0DC592E9-029A-E48C-7370-3D28C19BF8FC}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C406FACA-3B2D-8568-0892-17327B4F8AB5}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E9C3D109-46BF-FE19-CFB5-BBC6C6418B0F}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99126C29-318C-E434-10D7-455FE3879E85}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44267E3A-FFD7-3A62-8E03-9A81952F5639}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9BA75AE8-C0F0-E6AF-CFBB-C8A2EEA1D487}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ABC721B6-2969-1DE6-162F-ECCD34BFC66C}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E86543A1-B889-51A0-E46A-0F6AC6C1EB6C}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9ACDE59C-3033-930C-7577-AABD47AD6509}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E680DABD-78D4-61ED-EA19-96FF1562168D}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AC962D-1365-684D-F4E4-F6F5C8BDD36F}"/>
              </a:ext>
            </a:extLst>
          </p:cNvPr>
          <p:cNvGrpSpPr/>
          <p:nvPr/>
        </p:nvGrpSpPr>
        <p:grpSpPr>
          <a:xfrm>
            <a:off x="624459" y="3234889"/>
            <a:ext cx="2990687" cy="1500397"/>
            <a:chOff x="624459" y="3234889"/>
            <a:chExt cx="2990687" cy="15003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D4330C-409E-9EA5-F701-E6B7DCB23B93}"/>
                </a:ext>
              </a:extLst>
            </p:cNvPr>
            <p:cNvSpPr txBox="1"/>
            <p:nvPr/>
          </p:nvSpPr>
          <p:spPr>
            <a:xfrm>
              <a:off x="624459" y="3234889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enter </a:t>
              </a:r>
              <a:b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an artist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EF986B7-F057-171C-1707-DAFA15ADCA65}"/>
                </a:ext>
              </a:extLst>
            </p:cNvPr>
            <p:cNvCxnSpPr>
              <a:stCxn id="13" idx="0"/>
              <a:endCxn id="5" idx="2"/>
            </p:cNvCxnSpPr>
            <p:nvPr/>
          </p:nvCxnSpPr>
          <p:spPr>
            <a:xfrm flipH="1" flipV="1">
              <a:off x="1646354" y="4065886"/>
              <a:ext cx="1968792" cy="66940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14DD02-324A-EAE1-645D-3BA06F273F95}"/>
              </a:ext>
            </a:extLst>
          </p:cNvPr>
          <p:cNvGrpSpPr/>
          <p:nvPr/>
        </p:nvGrpSpPr>
        <p:grpSpPr>
          <a:xfrm>
            <a:off x="2459901" y="3234889"/>
            <a:ext cx="1880778" cy="1848844"/>
            <a:chOff x="2459901" y="3234889"/>
            <a:chExt cx="1880778" cy="18488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7D4EC3-E1BF-55FC-4669-65DFE5F07044}"/>
                </a:ext>
              </a:extLst>
            </p:cNvPr>
            <p:cNvSpPr txBox="1"/>
            <p:nvPr/>
          </p:nvSpPr>
          <p:spPr>
            <a:xfrm>
              <a:off x="2459901" y="3234889"/>
              <a:ext cx="1880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how many </a:t>
              </a:r>
              <a:b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listens?</a:t>
              </a:r>
              <a:endParaRPr lang="en-US" sz="2400" b="1" dirty="0">
                <a:solidFill>
                  <a:srgbClr val="990033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397A89-5BF2-72E6-CF67-8563625C46C4}"/>
                </a:ext>
              </a:extLst>
            </p:cNvPr>
            <p:cNvCxnSpPr>
              <a:stCxn id="7" idx="5"/>
              <a:endCxn id="21" idx="2"/>
            </p:cNvCxnSpPr>
            <p:nvPr/>
          </p:nvCxnSpPr>
          <p:spPr>
            <a:xfrm flipH="1" flipV="1">
              <a:off x="3400290" y="4065886"/>
              <a:ext cx="612186" cy="1017847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C40539-32AA-429B-AF9B-7BE03145A9F7}"/>
              </a:ext>
            </a:extLst>
          </p:cNvPr>
          <p:cNvGrpSpPr/>
          <p:nvPr/>
        </p:nvGrpSpPr>
        <p:grpSpPr>
          <a:xfrm>
            <a:off x="4022950" y="3247612"/>
            <a:ext cx="2043790" cy="1487673"/>
            <a:chOff x="-305455" y="3305505"/>
            <a:chExt cx="2043790" cy="148767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1D1F88-6D7F-7354-870A-3A89F2F766E5}"/>
                </a:ext>
              </a:extLst>
            </p:cNvPr>
            <p:cNvSpPr txBox="1"/>
            <p:nvPr/>
          </p:nvSpPr>
          <p:spPr>
            <a:xfrm>
              <a:off x="-305455" y="3305505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enter </a:t>
              </a:r>
              <a:b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an artist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487F52A-6BA9-A58A-3AA3-9C10CAABA2E8}"/>
                </a:ext>
              </a:extLst>
            </p:cNvPr>
            <p:cNvCxnSpPr>
              <a:cxnSpLocks/>
              <a:stCxn id="14" idx="0"/>
              <a:endCxn id="29" idx="2"/>
            </p:cNvCxnSpPr>
            <p:nvPr/>
          </p:nvCxnSpPr>
          <p:spPr>
            <a:xfrm flipV="1">
              <a:off x="98815" y="4136502"/>
              <a:ext cx="617625" cy="656676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8F205D0-83B2-BA3D-61B0-58D9FAB772F0}"/>
              </a:ext>
            </a:extLst>
          </p:cNvPr>
          <p:cNvGrpSpPr/>
          <p:nvPr/>
        </p:nvGrpSpPr>
        <p:grpSpPr>
          <a:xfrm>
            <a:off x="4861562" y="3214424"/>
            <a:ext cx="2961323" cy="1869310"/>
            <a:chOff x="1187228" y="3211821"/>
            <a:chExt cx="2961323" cy="18693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AA6BC49-F7E7-90F4-B491-7B7AEC2A6FEE}"/>
                </a:ext>
              </a:extLst>
            </p:cNvPr>
            <p:cNvSpPr txBox="1"/>
            <p:nvPr/>
          </p:nvSpPr>
          <p:spPr>
            <a:xfrm>
              <a:off x="2267773" y="3211821"/>
              <a:ext cx="1880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how many </a:t>
              </a:r>
              <a:b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listens?</a:t>
              </a:r>
              <a:endParaRPr lang="en-US" sz="2400" b="1" dirty="0">
                <a:solidFill>
                  <a:srgbClr val="990033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5B59E3-6EE5-B58D-E7D0-5773389F53D1}"/>
                </a:ext>
              </a:extLst>
            </p:cNvPr>
            <p:cNvCxnSpPr>
              <a:cxnSpLocks/>
              <a:stCxn id="6" idx="5"/>
              <a:endCxn id="34" idx="2"/>
            </p:cNvCxnSpPr>
            <p:nvPr/>
          </p:nvCxnSpPr>
          <p:spPr>
            <a:xfrm flipV="1">
              <a:off x="1187228" y="4042818"/>
              <a:ext cx="2020934" cy="1038313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762876-9D6D-F115-9FD2-0EE7D102EC45}"/>
              </a:ext>
            </a:extLst>
          </p:cNvPr>
          <p:cNvGrpSpPr/>
          <p:nvPr/>
        </p:nvGrpSpPr>
        <p:grpSpPr>
          <a:xfrm>
            <a:off x="8653059" y="3234889"/>
            <a:ext cx="3010040" cy="1500393"/>
            <a:chOff x="-341791" y="3234889"/>
            <a:chExt cx="3010040" cy="150039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16F2A7-FB73-03E0-8BE6-127C17B95480}"/>
                </a:ext>
              </a:extLst>
            </p:cNvPr>
            <p:cNvSpPr txBox="1"/>
            <p:nvPr/>
          </p:nvSpPr>
          <p:spPr>
            <a:xfrm>
              <a:off x="624459" y="3234889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enter </a:t>
              </a:r>
              <a:b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an artist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EDA4E6C-EC50-F20C-A07F-8630C4875432}"/>
                </a:ext>
              </a:extLst>
            </p:cNvPr>
            <p:cNvCxnSpPr>
              <a:cxnSpLocks/>
              <a:stCxn id="19" idx="0"/>
              <a:endCxn id="38" idx="2"/>
            </p:cNvCxnSpPr>
            <p:nvPr/>
          </p:nvCxnSpPr>
          <p:spPr>
            <a:xfrm flipV="1">
              <a:off x="-341791" y="4065886"/>
              <a:ext cx="1988145" cy="669396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D8FCFCC-6B20-8646-D33F-39682AB41428}"/>
              </a:ext>
            </a:extLst>
          </p:cNvPr>
          <p:cNvSpPr txBox="1"/>
          <p:nvPr/>
        </p:nvSpPr>
        <p:spPr>
          <a:xfrm>
            <a:off x="8189260" y="3399091"/>
            <a:ext cx="18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2814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Quiz 1 is tomorrow!</a:t>
            </a:r>
          </a:p>
          <a:p>
            <a:pPr lvl="1"/>
            <a:r>
              <a:rPr lang="en-US" dirty="0"/>
              <a:t>Quiz 1 reference sheet linked from </a:t>
            </a:r>
            <a:r>
              <a:rPr lang="en-US" dirty="0">
                <a:hlinkClick r:id="rId3"/>
              </a:rPr>
              <a:t>Quiz 1 Practice Quizzes :) post</a:t>
            </a:r>
            <a:endParaRPr lang="en-US" dirty="0"/>
          </a:p>
          <a:p>
            <a:pPr lvl="1"/>
            <a:r>
              <a:rPr lang="en-US" dirty="0"/>
              <a:t>Email Miya </a:t>
            </a:r>
            <a:r>
              <a:rPr lang="en-US" i="1" dirty="0"/>
              <a:t>before</a:t>
            </a:r>
            <a:r>
              <a:rPr lang="en-US" dirty="0"/>
              <a:t> your quiz section if you're not able to attend! </a:t>
            </a:r>
          </a:p>
          <a:p>
            <a:pPr lvl="2"/>
            <a:r>
              <a:rPr lang="en-US" dirty="0"/>
              <a:t>Do not come to section if you're sick! 😷</a:t>
            </a:r>
          </a:p>
          <a:p>
            <a:r>
              <a:rPr lang="en-US" dirty="0"/>
              <a:t>Quiz 0 grades were released last week</a:t>
            </a:r>
          </a:p>
          <a:p>
            <a:pPr lvl="1"/>
            <a:r>
              <a:rPr lang="en-US" dirty="0"/>
              <a:t>If you want your physical Quiz 0 and </a:t>
            </a:r>
            <a:r>
              <a:rPr lang="en-US" dirty="0" err="1"/>
              <a:t>notesheet</a:t>
            </a:r>
            <a:r>
              <a:rPr lang="en-US" dirty="0"/>
              <a:t>, come by my office hours or stop by after class today! </a:t>
            </a:r>
          </a:p>
          <a:p>
            <a:r>
              <a:rPr lang="en-US" dirty="0"/>
              <a:t>P2 is out &amp; due next </a:t>
            </a:r>
            <a:r>
              <a:rPr lang="en-US" b="1" dirty="0"/>
              <a:t>Tuesday, May 20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R3 due tomorrow</a:t>
            </a:r>
          </a:p>
          <a:p>
            <a:pPr lvl="1"/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P0</a:t>
            </a:r>
            <a:r>
              <a:rPr lang="en-US" dirty="0"/>
              <a:t>, C1, P1, C2 eligible</a:t>
            </a:r>
          </a:p>
          <a:p>
            <a:pPr lvl="1"/>
            <a:r>
              <a:rPr lang="en-US" dirty="0"/>
              <a:t>P0 cycling out of eligibility after R3!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42E3-2B6E-30D8-04D9-CFBA613E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&amp; Closing the Loop: The Good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CB568-9A15-428C-B6FE-E2396B8BC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0" y="1371600"/>
            <a:ext cx="6172200" cy="4805363"/>
          </a:xfrm>
        </p:spPr>
        <p:txBody>
          <a:bodyPr>
            <a:normAutofit/>
          </a:bodyPr>
          <a:lstStyle/>
          <a:p>
            <a:pPr marL="508000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Pre-class materials &amp; walkthrough videos</a:t>
            </a:r>
          </a:p>
          <a:p>
            <a:pPr marL="508000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Quiz sections and your TAs! (esp. walking through code) 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Project-based assignments</a:t>
            </a:r>
          </a:p>
          <a:p>
            <a:pPr marL="965200" lvl="1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Including feedback! </a:t>
            </a:r>
          </a:p>
          <a:p>
            <a:pPr marL="508000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Lectures and interactive activities!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33868-FB90-EFCA-74C9-BF18E2FE56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tricolor fluffy corgi standing in background with needlefelted tricolor corgi resembling him being held in front of the camera">
            <a:extLst>
              <a:ext uri="{FF2B5EF4-FFF2-40B4-BE49-F238E27FC236}">
                <a16:creationId xmlns:a16="http://schemas.microsoft.com/office/drawing/2014/main" id="{1D6CD5F0-0E89-4ADE-A478-38365454B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7" y="152920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3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F6A29-82AD-E3A5-9445-EA1EAA60F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C0EA3-2BD3-F790-CAAC-6E2A4477E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&amp; Closing the Loop: Suggestions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7254A-FB29-57C5-2032-02A308605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99" y="1371600"/>
            <a:ext cx="6414655" cy="4805363"/>
          </a:xfrm>
        </p:spPr>
        <p:txBody>
          <a:bodyPr>
            <a:normAutofit/>
          </a:bodyPr>
          <a:lstStyle/>
          <a:p>
            <a:pPr marL="50800" indent="0">
              <a:buSzPts val="2800"/>
              <a:buNone/>
            </a:pPr>
            <a:r>
              <a:rPr lang="en-US" dirty="0">
                <a:solidFill>
                  <a:schemeClr val="tx1"/>
                </a:solidFill>
              </a:rPr>
              <a:t>Suggestions that we’re already working on:</a:t>
            </a:r>
          </a:p>
          <a:p>
            <a:pPr marL="508000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Time management &amp; pace in lecture</a:t>
            </a:r>
          </a:p>
          <a:p>
            <a:pPr marL="508000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More motivated examples in class</a:t>
            </a:r>
          </a:p>
          <a:p>
            <a:pPr marL="508000" indent="-457200">
              <a:buSzPts val="2800"/>
            </a:pPr>
            <a:endParaRPr lang="en-US" dirty="0">
              <a:solidFill>
                <a:schemeClr val="tx1"/>
              </a:solidFill>
            </a:endParaRPr>
          </a:p>
          <a:p>
            <a:pPr marL="50800" indent="0">
              <a:buSzPts val="2800"/>
              <a:buNone/>
            </a:pPr>
            <a:r>
              <a:rPr lang="en-US" dirty="0">
                <a:solidFill>
                  <a:schemeClr val="tx1"/>
                </a:solidFill>
              </a:rPr>
              <a:t>Other suggestions…</a:t>
            </a:r>
          </a:p>
          <a:p>
            <a:pPr marL="508000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Canvas instead of course website</a:t>
            </a:r>
          </a:p>
          <a:p>
            <a:pPr marL="508000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Both more and less time on in-class activities?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6DFEF-ABF8-AFA8-5109-5608D43911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2050" name="Picture 2" descr="fluffy tricolor corgi with mouth slightly open, camera zoomed in on nose">
            <a:extLst>
              <a:ext uri="{FF2B5EF4-FFF2-40B4-BE49-F238E27FC236}">
                <a16:creationId xmlns:a16="http://schemas.microsoft.com/office/drawing/2014/main" id="{852154C8-89A0-4A71-AF75-5B737814A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1" y="1443697"/>
            <a:ext cx="3660322" cy="48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83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64E3D-0778-BE9D-0726-84F9960D9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55BDA-FB92-2371-1609-C04EBED6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&amp; Closing the Loop: Transfer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FDCA2-BB00-4649-D443-D263F8E3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18" y="1371600"/>
            <a:ext cx="7014032" cy="4805363"/>
          </a:xfrm>
        </p:spPr>
        <p:txBody>
          <a:bodyPr>
            <a:normAutofit/>
          </a:bodyPr>
          <a:lstStyle/>
          <a:p>
            <a:pPr marL="50800" indent="0">
              <a:lnSpc>
                <a:spcPct val="100000"/>
              </a:lnSpc>
              <a:buSzPts val="2800"/>
              <a:buNone/>
            </a:pPr>
            <a:r>
              <a:rPr lang="en-US" sz="2800" b="0" i="0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Transfer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how can you use your knowledge</a:t>
            </a: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new tasks (not ones that you've seen before)</a:t>
            </a:r>
          </a:p>
          <a:p>
            <a:pPr marL="50800" indent="0">
              <a:lnSpc>
                <a:spcPct val="100000"/>
              </a:lnSpc>
              <a:buSzPts val="2800"/>
              <a:buNone/>
            </a:pPr>
            <a:endParaRPr lang="en-US" sz="28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100000"/>
              </a:lnSpc>
              <a:buSzPts val="2800"/>
              <a:buNone/>
            </a:pP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There's a balance here – we want you to be able to </a:t>
            </a:r>
            <a:r>
              <a:rPr lang="en-US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</a:t>
            </a: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knowledge to new problems, but we also want </a:t>
            </a:r>
            <a:r>
              <a:rPr lang="en-US" sz="28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alignment between lessons, practice, and assessment. </a:t>
            </a:r>
            <a:endParaRPr lang="en-US" sz="28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E61F4-CCCD-FCEA-C87B-0AE82A9C93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3074" name="Picture 2" descr="fluffy tricolor corgi staring at the camera with treats balanced on front paws">
            <a:extLst>
              <a:ext uri="{FF2B5EF4-FFF2-40B4-BE49-F238E27FC236}">
                <a16:creationId xmlns:a16="http://schemas.microsoft.com/office/drawing/2014/main" id="{FF392D9E-E22B-43FC-8A98-7C9059F4F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2" y="1594771"/>
            <a:ext cx="3269264" cy="435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4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5B79812-4B0D-CB81-CAF0-54F24116A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A1C6B-6A5C-BC14-9D34-256AED14B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E4F4E71-1F66-078F-02AB-2C9A7B42B4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cornbear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5373B-576C-78C2-C3F1-B85BFBC49DC2}"/>
              </a:ext>
            </a:extLst>
          </p:cNvPr>
          <p:cNvSpPr txBox="1"/>
          <p:nvPr/>
        </p:nvSpPr>
        <p:spPr>
          <a:xfrm>
            <a:off x="152399" y="1448397"/>
            <a:ext cx="8428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calling the following method, which of these user inputs would </a:t>
            </a:r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cause an error? (choose multiple)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8FB3D-0A26-B889-FC3B-3D5DDADD884C}"/>
              </a:ext>
            </a:extLst>
          </p:cNvPr>
          <p:cNvSpPr txBox="1"/>
          <p:nvPr/>
        </p:nvSpPr>
        <p:spPr>
          <a:xfrm>
            <a:off x="7538007" y="2873936"/>
            <a:ext cx="4501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Gumball’s Treats $12.48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Sesame Latte 16.47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The Hunger Games 21.98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Gumballs 900.24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Grammy Awards 90095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5C1B0-1E13-5D37-80AA-E979EFA30C17}"/>
              </a:ext>
            </a:extLst>
          </p:cNvPr>
          <p:cNvSpPr txBox="1"/>
          <p:nvPr/>
        </p:nvSpPr>
        <p:spPr>
          <a:xfrm>
            <a:off x="152399" y="2885179"/>
            <a:ext cx="77899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cornbear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Scanner console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Scanner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System.in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amt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String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String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secondName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price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nextDouble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9529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7E8727-A8FA-46F8-4A54-F46BE378A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EDC45BA-0BBB-79E9-E26B-7058672D66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3287" y="-113028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cornbear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6F11FB-01EF-8AE3-740E-A8F0F82E18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61634E-E14C-7CD7-6C10-82CE0A0188F8}"/>
              </a:ext>
            </a:extLst>
          </p:cNvPr>
          <p:cNvSpPr txBox="1"/>
          <p:nvPr/>
        </p:nvSpPr>
        <p:spPr>
          <a:xfrm>
            <a:off x="152399" y="1448397"/>
            <a:ext cx="8428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calling the following method, which of these user inputs would </a:t>
            </a:r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cause an error? (choose multiple)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24E98-B07F-721D-6E32-98382A5BA915}"/>
              </a:ext>
            </a:extLst>
          </p:cNvPr>
          <p:cNvSpPr txBox="1"/>
          <p:nvPr/>
        </p:nvSpPr>
        <p:spPr>
          <a:xfrm>
            <a:off x="7538007" y="2873936"/>
            <a:ext cx="4501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Gumball’s Treats $12.48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Sesame Latte 16.47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The Hunger Games 21.98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Gumballs 900.24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Grammy Awards 90095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5BFAB-D15E-0985-FB03-00E73AEBBB7C}"/>
              </a:ext>
            </a:extLst>
          </p:cNvPr>
          <p:cNvSpPr txBox="1"/>
          <p:nvPr/>
        </p:nvSpPr>
        <p:spPr>
          <a:xfrm>
            <a:off x="152399" y="2885179"/>
            <a:ext cx="77899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cornbear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Scanner console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Scanner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System.in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amt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String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String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secondName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price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nextDouble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6558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5B79812-4B0D-CB81-CAF0-54F24116A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A1C6B-6A5C-BC14-9D34-256AED14B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E4F4E71-1F66-078F-02AB-2C9A7B42B4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wrapped (think)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5373B-576C-78C2-C3F1-B85BFBC49DC2}"/>
              </a:ext>
            </a:extLst>
          </p:cNvPr>
          <p:cNvSpPr txBox="1"/>
          <p:nvPr/>
        </p:nvSpPr>
        <p:spPr>
          <a:xfrm>
            <a:off x="980439" y="1614651"/>
            <a:ext cx="9258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a look at the “Spotify Wrapped” spec section on “determining the final message”. Which conditional structure would you use?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8FB3D-0A26-B889-FC3B-3D5DDADD884C}"/>
              </a:ext>
            </a:extLst>
          </p:cNvPr>
          <p:cNvSpPr txBox="1"/>
          <p:nvPr/>
        </p:nvSpPr>
        <p:spPr>
          <a:xfrm>
            <a:off x="980438" y="3393104"/>
            <a:ext cx="759552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if, if, if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if, else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if, else-if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if, else-if, else</a:t>
            </a:r>
          </a:p>
        </p:txBody>
      </p:sp>
    </p:spTree>
    <p:extLst>
      <p:ext uri="{BB962C8B-B14F-4D97-AF65-F5344CB8AC3E}">
        <p14:creationId xmlns:p14="http://schemas.microsoft.com/office/powerpoint/2010/main" val="405741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E8727-A8FA-46F8-4A54-F46BE378A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EDC45BA-0BBB-79E9-E26B-7058672D66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3287" y="-113028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wrapped 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6F11FB-01EF-8AE3-740E-A8F0F82E18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D4006-79B9-7D44-C7A8-B3ECF9B79E08}"/>
              </a:ext>
            </a:extLst>
          </p:cNvPr>
          <p:cNvSpPr txBox="1"/>
          <p:nvPr/>
        </p:nvSpPr>
        <p:spPr>
          <a:xfrm>
            <a:off x="980439" y="1614651"/>
            <a:ext cx="9258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a look at the “Spotify Wrapped” spec section on “determining the final message”. Which conditional structure would you use?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D91A7-7696-A310-4829-C6538A82E992}"/>
              </a:ext>
            </a:extLst>
          </p:cNvPr>
          <p:cNvSpPr txBox="1"/>
          <p:nvPr/>
        </p:nvSpPr>
        <p:spPr>
          <a:xfrm>
            <a:off x="980438" y="3393104"/>
            <a:ext cx="7595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if, if, if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if, else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if, else-if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if, else-if, else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something else!</a:t>
            </a:r>
          </a:p>
        </p:txBody>
      </p:sp>
    </p:spTree>
    <p:extLst>
      <p:ext uri="{BB962C8B-B14F-4D97-AF65-F5344CB8AC3E}">
        <p14:creationId xmlns:p14="http://schemas.microsoft.com/office/powerpoint/2010/main" val="869293688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9889</TotalTime>
  <Words>684</Words>
  <Application>Microsoft Office PowerPoint</Application>
  <PresentationFormat>Widescreen</PresentationFormat>
  <Paragraphs>118</Paragraphs>
  <Slides>11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Montserrat SemiBold</vt:lpstr>
      <vt:lpstr>Montserrat ExtraBold</vt:lpstr>
      <vt:lpstr>Montserrat</vt:lpstr>
      <vt:lpstr>Calibri</vt:lpstr>
      <vt:lpstr>Consolas</vt:lpstr>
      <vt:lpstr>CSE 12X (adopted from CSE 373)</vt:lpstr>
      <vt:lpstr>Putting It All Together</vt:lpstr>
      <vt:lpstr>Announcements, Reminders</vt:lpstr>
      <vt:lpstr>Feedback &amp; Closing the Loop: The Good</vt:lpstr>
      <vt:lpstr>Feedback &amp; Closing the Loop: Suggestions</vt:lpstr>
      <vt:lpstr>Feedback &amp; Closing the Loop: Transfer</vt:lpstr>
      <vt:lpstr>Think Pair Share: cornbear (think)</vt:lpstr>
      <vt:lpstr>Think Pair Share: cornbear (pair)</vt:lpstr>
      <vt:lpstr>Think Pair Share: wrapped (think)</vt:lpstr>
      <vt:lpstr>Think Pair Share: wrapped (pair)</vt:lpstr>
      <vt:lpstr>Reminder (again): Fencepost Pattern</vt:lpstr>
      <vt:lpstr>Fencepost Pattern … for User Input?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mnats</cp:lastModifiedBy>
  <cp:revision>474</cp:revision>
  <dcterms:modified xsi:type="dcterms:W3CDTF">2025-05-14T21:30:04Z</dcterms:modified>
</cp:coreProperties>
</file>