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6" r:id="rId3"/>
    <p:sldId id="462" r:id="rId4"/>
    <p:sldId id="463" r:id="rId5"/>
    <p:sldId id="477" r:id="rId6"/>
    <p:sldId id="478" r:id="rId7"/>
    <p:sldId id="484" r:id="rId8"/>
    <p:sldId id="480" r:id="rId9"/>
    <p:sldId id="481" r:id="rId10"/>
    <p:sldId id="483" r:id="rId11"/>
    <p:sldId id="482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ExtraBold" panose="00000900000000000000" pitchFamily="2" charset="0"/>
      <p:bold r:id="rId27"/>
      <p:italic r:id="rId28"/>
      <p:bold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41"/>
    <p:restoredTop sz="95050"/>
  </p:normalViewPr>
  <p:slideViewPr>
    <p:cSldViewPr snapToGrid="0">
      <p:cViewPr varScale="1">
        <p:scale>
          <a:sx n="66" d="100"/>
          <a:sy n="66" d="100"/>
        </p:scale>
        <p:origin x="42" y="6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5/8/2025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D825809-4F34-9CD1-1512-EC3206B7AAC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B2A2D-168B-4FCF-A351-4B22582467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8753" y="5624764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552BD50-B19E-306A-CB3F-B7743A9BA2B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;p29">
            <a:extLst>
              <a:ext uri="{FF2B5EF4-FFF2-40B4-BE49-F238E27FC236}">
                <a16:creationId xmlns:a16="http://schemas.microsoft.com/office/drawing/2014/main" id="{63106207-3927-F0C6-0FCD-021B0E4DCA8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B738C-114C-4BE1-9F55-3E7A626A3C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9383" y="217893"/>
            <a:ext cx="731520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B1317EDE-63AF-4753-8406-3D8F6B88D86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1E6565-B7AF-4803-8C5A-D9110307F9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9383" y="217893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79639A8-8C06-8454-D1EA-54DF3D0373B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User Input (Scanner)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4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What's your favorite sunny-weather activity?</a:t>
            </a: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3DB9EEE3-3563-475E-9B14-CAD551820746}"/>
              </a:ext>
            </a:extLst>
          </p:cNvPr>
          <p:cNvSpPr txBox="1"/>
          <p:nvPr/>
        </p:nvSpPr>
        <p:spPr>
          <a:xfrm>
            <a:off x="7165459" y="3770034"/>
            <a:ext cx="453989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Clr>
                <a:srgbClr val="404040"/>
              </a:buClr>
              <a:buSzPts val="2200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200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074CE3B4-FC9C-411E-9E15-90CDA85FFC8D}"/>
              </a:ext>
            </a:extLst>
          </p:cNvPr>
          <p:cNvSpPr txBox="1"/>
          <p:nvPr/>
        </p:nvSpPr>
        <p:spPr>
          <a:xfrm>
            <a:off x="7054587" y="4286031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4C6C0BB6-AFE5-4668-AC39-9203CC86B2CA}"/>
              </a:ext>
            </a:extLst>
          </p:cNvPr>
          <p:cNvSpPr txBox="1"/>
          <p:nvPr/>
        </p:nvSpPr>
        <p:spPr>
          <a:xfrm>
            <a:off x="7054587" y="4546643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36BB86CA-353C-47F3-9834-F45C13C5F103}"/>
              </a:ext>
            </a:extLst>
          </p:cNvPr>
          <p:cNvSpPr txBox="1"/>
          <p:nvPr/>
        </p:nvSpPr>
        <p:spPr>
          <a:xfrm>
            <a:off x="8207486" y="4286031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473DE3-7509-4EE7-AC63-DA407DAE43F5}"/>
              </a:ext>
            </a:extLst>
          </p:cNvPr>
          <p:cNvSpPr txBox="1"/>
          <p:nvPr/>
        </p:nvSpPr>
        <p:spPr>
          <a:xfrm>
            <a:off x="8238308" y="4546643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Janvi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  <a:br>
              <a:rPr lang="en-US" sz="1050">
                <a:latin typeface="Montserrat" panose="00000500000000000000" pitchFamily="2" charset="0"/>
              </a:rPr>
            </a:br>
            <a:r>
              <a:rPr lang="en-US" sz="1050" err="1">
                <a:latin typeface="Montserrat" panose="00000500000000000000" pitchFamily="2" charset="0"/>
              </a:rPr>
              <a:t>Sahej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Zach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3DEE90-7477-F7D3-87B9-5A6D7ED3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8BA8-A69A-C3CB-DE0C-41D10BC2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(again): Fencepost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15288-F623-19E6-83A3-920DE07E40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34534-94FB-25B0-7DBF-4503C4216CEA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a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f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y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!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AC4F3D-DA89-29B5-AE1A-90026884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B06F4B0-F103-EFE1-BEB4-9C56ABD6096D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19C8E092-D23C-D8A0-CC73-AC90D63D5E82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ECC06BD9-B5E1-B673-957A-AD716757AA80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E9FA2A09-C9F6-7E3A-1257-6CC56A738659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99A6940C-6633-119C-70E4-D0B9E8F3C98F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BF75DF4D-655A-8E1A-4AF8-458FDE2E4DA1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BF58B65B-8774-689F-CF10-3180F82B88A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580444DB-8FE2-9A85-4201-36079CD3B824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77FDE154-F8D0-D4AD-50F2-E66E834CB9F6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B69A349-CBCE-D1EB-888C-2C1CA855D9E8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2B5ECB64-5E59-1CA2-4CE4-46A8DBDCDD58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36CBAACA-78D1-17B5-F16B-F64F5AE0E5D9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0198893F-97DC-DDB9-968F-D5AA895617F7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C08FC56B-E868-3AF3-F52A-F56AF16C7D65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55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66AEF4-0901-D935-84C9-E83EC534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4808-35BD-2FBB-16E9-E45F5E85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Fencepost Pattern … for User Input?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DCF3E-68B9-EB8F-46A9-1B6FF88EFE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0E37B9-53A1-F6DA-5921-CFD65327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07D5171-E873-5146-E481-0C24A0C0D27A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55870716-DAF0-B046-73FF-1036997FD57E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2CB9B3FE-55DF-BAF8-D9B1-4C685EEAFB52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1C98BDEA-98F0-5A39-4B32-ADFA4814ABBB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0DC592E9-029A-E48C-7370-3D28C19BF8FC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C406FACA-3B2D-8568-0892-17327B4F8AB5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E9C3D109-46BF-FE19-CFB5-BBC6C6418B0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99126C29-318C-E434-10D7-455FE3879E85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44267E3A-FFD7-3A62-8E03-9A81952F5639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9BA75AE8-C0F0-E6AF-CFBB-C8A2EEA1D487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ABC721B6-2969-1DE6-162F-ECCD34BFC66C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E86543A1-B889-51A0-E46A-0F6AC6C1EB6C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9ACDE59C-3033-930C-7577-AABD47AD6509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E680DABD-78D4-61ED-EA19-96FF1562168D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AC962D-1365-684D-F4E4-F6F5C8BDD36F}"/>
              </a:ext>
            </a:extLst>
          </p:cNvPr>
          <p:cNvGrpSpPr/>
          <p:nvPr/>
        </p:nvGrpSpPr>
        <p:grpSpPr>
          <a:xfrm>
            <a:off x="624459" y="3234889"/>
            <a:ext cx="2990687" cy="1500397"/>
            <a:chOff x="624459" y="3234889"/>
            <a:chExt cx="2990687" cy="15003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D4330C-409E-9EA5-F701-E6B7DCB23B93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F986B7-F057-171C-1707-DAFA15ADCA65}"/>
                </a:ext>
              </a:extLst>
            </p:cNvPr>
            <p:cNvCxnSpPr>
              <a:stCxn id="13" idx="0"/>
              <a:endCxn id="5" idx="2"/>
            </p:cNvCxnSpPr>
            <p:nvPr/>
          </p:nvCxnSpPr>
          <p:spPr>
            <a:xfrm flipH="1" flipV="1">
              <a:off x="1646354" y="4065886"/>
              <a:ext cx="1968792" cy="66940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14DD02-324A-EAE1-645D-3BA06F273F95}"/>
              </a:ext>
            </a:extLst>
          </p:cNvPr>
          <p:cNvGrpSpPr/>
          <p:nvPr/>
        </p:nvGrpSpPr>
        <p:grpSpPr>
          <a:xfrm>
            <a:off x="2459901" y="3234889"/>
            <a:ext cx="1880778" cy="1848844"/>
            <a:chOff x="2459901" y="3234889"/>
            <a:chExt cx="1880778" cy="18488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7D4EC3-E1BF-55FC-4669-65DFE5F07044}"/>
                </a:ext>
              </a:extLst>
            </p:cNvPr>
            <p:cNvSpPr txBox="1"/>
            <p:nvPr/>
          </p:nvSpPr>
          <p:spPr>
            <a:xfrm>
              <a:off x="2459901" y="3234889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397A89-5BF2-72E6-CF67-8563625C46C4}"/>
                </a:ext>
              </a:extLst>
            </p:cNvPr>
            <p:cNvCxnSpPr>
              <a:stCxn id="7" idx="5"/>
              <a:endCxn id="21" idx="2"/>
            </p:cNvCxnSpPr>
            <p:nvPr/>
          </p:nvCxnSpPr>
          <p:spPr>
            <a:xfrm flipH="1" flipV="1">
              <a:off x="3400290" y="4065886"/>
              <a:ext cx="612186" cy="1017847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C40539-32AA-429B-AF9B-7BE03145A9F7}"/>
              </a:ext>
            </a:extLst>
          </p:cNvPr>
          <p:cNvGrpSpPr/>
          <p:nvPr/>
        </p:nvGrpSpPr>
        <p:grpSpPr>
          <a:xfrm>
            <a:off x="4022950" y="3247612"/>
            <a:ext cx="2043790" cy="1487673"/>
            <a:chOff x="-305455" y="3305505"/>
            <a:chExt cx="2043790" cy="148767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1D1F88-6D7F-7354-870A-3A89F2F766E5}"/>
                </a:ext>
              </a:extLst>
            </p:cNvPr>
            <p:cNvSpPr txBox="1"/>
            <p:nvPr/>
          </p:nvSpPr>
          <p:spPr>
            <a:xfrm>
              <a:off x="-305455" y="3305505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87F52A-6BA9-A58A-3AA3-9C10CAABA2E8}"/>
                </a:ext>
              </a:extLst>
            </p:cNvPr>
            <p:cNvCxnSpPr>
              <a:cxnSpLocks/>
              <a:stCxn id="14" idx="0"/>
              <a:endCxn id="29" idx="2"/>
            </p:cNvCxnSpPr>
            <p:nvPr/>
          </p:nvCxnSpPr>
          <p:spPr>
            <a:xfrm flipV="1">
              <a:off x="98815" y="4136502"/>
              <a:ext cx="617625" cy="65667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F205D0-83B2-BA3D-61B0-58D9FAB772F0}"/>
              </a:ext>
            </a:extLst>
          </p:cNvPr>
          <p:cNvGrpSpPr/>
          <p:nvPr/>
        </p:nvGrpSpPr>
        <p:grpSpPr>
          <a:xfrm>
            <a:off x="4861562" y="3214424"/>
            <a:ext cx="2961323" cy="1869310"/>
            <a:chOff x="1187228" y="3211821"/>
            <a:chExt cx="2961323" cy="18693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A6BC49-F7E7-90F4-B491-7B7AEC2A6FEE}"/>
                </a:ext>
              </a:extLst>
            </p:cNvPr>
            <p:cNvSpPr txBox="1"/>
            <p:nvPr/>
          </p:nvSpPr>
          <p:spPr>
            <a:xfrm>
              <a:off x="2267773" y="3211821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5B59E3-6EE5-B58D-E7D0-5773389F53D1}"/>
                </a:ext>
              </a:extLst>
            </p:cNvPr>
            <p:cNvCxnSpPr>
              <a:cxnSpLocks/>
              <a:stCxn id="6" idx="5"/>
              <a:endCxn id="34" idx="2"/>
            </p:cNvCxnSpPr>
            <p:nvPr/>
          </p:nvCxnSpPr>
          <p:spPr>
            <a:xfrm flipV="1">
              <a:off x="1187228" y="4042818"/>
              <a:ext cx="2020934" cy="1038313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762876-9D6D-F115-9FD2-0EE7D102EC45}"/>
              </a:ext>
            </a:extLst>
          </p:cNvPr>
          <p:cNvGrpSpPr/>
          <p:nvPr/>
        </p:nvGrpSpPr>
        <p:grpSpPr>
          <a:xfrm>
            <a:off x="8653059" y="3234889"/>
            <a:ext cx="3010040" cy="1500393"/>
            <a:chOff x="-341791" y="3234889"/>
            <a:chExt cx="3010040" cy="15003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16F2A7-FB73-03E0-8BE6-127C17B95480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EDA4E6C-EC50-F20C-A07F-8630C4875432}"/>
                </a:ext>
              </a:extLst>
            </p:cNvPr>
            <p:cNvCxnSpPr>
              <a:cxnSpLocks/>
              <a:stCxn id="19" idx="0"/>
              <a:endCxn id="38" idx="2"/>
            </p:cNvCxnSpPr>
            <p:nvPr/>
          </p:nvCxnSpPr>
          <p:spPr>
            <a:xfrm flipV="1">
              <a:off x="-341791" y="4065886"/>
              <a:ext cx="1988145" cy="66939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D8FCFCC-6B20-8646-D33F-39682AB41428}"/>
              </a:ext>
            </a:extLst>
          </p:cNvPr>
          <p:cNvSpPr txBox="1"/>
          <p:nvPr/>
        </p:nvSpPr>
        <p:spPr>
          <a:xfrm>
            <a:off x="8189260" y="3399091"/>
            <a:ext cx="18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814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P2 out &amp; due </a:t>
            </a:r>
            <a:r>
              <a:rPr lang="en-US" b="1" dirty="0"/>
              <a:t>Tuesday, May 20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R3 out yesterday and due </a:t>
            </a:r>
            <a:r>
              <a:rPr lang="en-US" b="1" dirty="0"/>
              <a:t>Thursday, May 15</a:t>
            </a:r>
            <a:r>
              <a:rPr lang="en-US" b="1" baseline="30000" dirty="0"/>
              <a:t>th</a:t>
            </a:r>
          </a:p>
          <a:p>
            <a:pPr lvl="1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P0</a:t>
            </a:r>
            <a:r>
              <a:rPr lang="en-US" dirty="0"/>
              <a:t>, C1, P1, C2 eligible</a:t>
            </a:r>
          </a:p>
          <a:p>
            <a:pPr lvl="1"/>
            <a:r>
              <a:rPr lang="en-US" dirty="0"/>
              <a:t>P0 cycling out of eligibility for resubmission</a:t>
            </a:r>
          </a:p>
          <a:p>
            <a:r>
              <a:rPr lang="en-US" dirty="0"/>
              <a:t>Quiz 1 is </a:t>
            </a:r>
            <a:r>
              <a:rPr lang="en-US" b="1" dirty="0"/>
              <a:t>Thursday, May 15</a:t>
            </a:r>
            <a:r>
              <a:rPr lang="en-US" b="1" baseline="30000" dirty="0"/>
              <a:t>th</a:t>
            </a:r>
            <a:r>
              <a:rPr lang="en-US" dirty="0"/>
              <a:t>, in your registered quiz section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dirty="0"/>
              <a:t> loops, nested </a:t>
            </a: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dirty="0"/>
              <a:t> loops, </a:t>
            </a:r>
            <a:r>
              <a:rPr lang="en-US" dirty="0">
                <a:latin typeface="Consolas" panose="020B0609020204030204" pitchFamily="49" charset="0"/>
              </a:rPr>
              <a:t>Random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Math</a:t>
            </a:r>
            <a:r>
              <a:rPr lang="en-US" dirty="0"/>
              <a:t>, methods, parameters, returns, conditionals, </a:t>
            </a:r>
            <a:r>
              <a:rPr lang="en-US" dirty="0">
                <a:latin typeface="Consolas" panose="020B0609020204030204" pitchFamily="49" charset="0"/>
              </a:rPr>
              <a:t>while</a:t>
            </a:r>
            <a:r>
              <a:rPr lang="en-US" dirty="0"/>
              <a:t> loops</a:t>
            </a:r>
          </a:p>
          <a:p>
            <a:pPr lvl="1"/>
            <a:r>
              <a:rPr lang="en-US" dirty="0"/>
              <a:t>Will post some practice quizzes!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5B74-CD1D-3285-969C-A1CA62F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D7F5-39F2-97FB-7605-09D0EC1F3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5D3FF4-E669-0043-7357-8F14680E96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mystery (think)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A4D36-7549-8AC9-3561-3AA747EDB0DB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4618692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How would you describe what the variable </a:t>
            </a:r>
            <a:r>
              <a:rPr lang="en-US" sz="2800" b="0" dirty="0"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x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calculates?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FE125-C62A-BD34-6E1A-4DB462E23865}"/>
              </a:ext>
            </a:extLst>
          </p:cNvPr>
          <p:cNvSpPr txBox="1"/>
          <p:nvPr/>
        </p:nvSpPr>
        <p:spPr>
          <a:xfrm>
            <a:off x="7175158" y="2936048"/>
            <a:ext cx="4864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largest value rolled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smallest value rolled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last value rolled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value rolled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sum of all values rolled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243C4-1961-4DB3-56AB-0554B7DBFA54}"/>
              </a:ext>
            </a:extLst>
          </p:cNvPr>
          <p:cNvSpPr txBox="1"/>
          <p:nvPr/>
        </p:nvSpPr>
        <p:spPr>
          <a:xfrm>
            <a:off x="277792" y="1551563"/>
            <a:ext cx="681056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(Random randy,</a:t>
            </a:r>
            <a:b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lucky) {</a:t>
            </a:r>
          </a:p>
          <a:p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roll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>
                <a:solidFill>
                  <a:srgbClr val="6A737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"priming" the loop</a:t>
            </a:r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while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(roll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lucky)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roll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randy.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(x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roll)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x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roll;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"Lucky number "</a:t>
            </a:r>
            <a:b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roll);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7438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4A47-38D1-50AA-C986-13CD657D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BEA5D-0FC7-C15B-5816-36CAAEA545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FCEB80-2642-F0E8-9634-4C11D6BEA1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mystery (pair)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7AAFFB6-465C-9EA9-2C44-E26F8947B36F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4618692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How would you describe what the variable </a:t>
            </a:r>
            <a:r>
              <a:rPr lang="en-US" sz="2800" b="0" dirty="0"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x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calculates?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2EA6D-FAF9-261F-49F2-F6315120D012}"/>
              </a:ext>
            </a:extLst>
          </p:cNvPr>
          <p:cNvSpPr txBox="1"/>
          <p:nvPr/>
        </p:nvSpPr>
        <p:spPr>
          <a:xfrm>
            <a:off x="7175158" y="2936048"/>
            <a:ext cx="4864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largest value rolled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smallest value rolled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last value rolled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value rolled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sum of all values rolled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EEE8A5-D3FA-9D8C-3BAE-E4ADCD843D64}"/>
              </a:ext>
            </a:extLst>
          </p:cNvPr>
          <p:cNvSpPr txBox="1"/>
          <p:nvPr/>
        </p:nvSpPr>
        <p:spPr>
          <a:xfrm>
            <a:off x="277792" y="1551563"/>
            <a:ext cx="681056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(Random randy,</a:t>
            </a:r>
            <a:b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lucky) {</a:t>
            </a:r>
          </a:p>
          <a:p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roll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>
                <a:solidFill>
                  <a:srgbClr val="6A737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"priming" the loop</a:t>
            </a:r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while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(roll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lucky)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roll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randy.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(x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roll)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x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roll;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"Lucky number "</a:t>
            </a:r>
            <a:b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roll);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9602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7FAD-5C1D-295C-2EC3-8956F82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Scanner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386BB-C2CE-E36C-EFDF-9993E8201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E849B29-79ED-9022-8A7D-03D8E0D93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51569"/>
              </p:ext>
            </p:extLst>
          </p:nvPr>
        </p:nvGraphicFramePr>
        <p:xfrm>
          <a:off x="1245347" y="3244872"/>
          <a:ext cx="9701306" cy="315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335">
                  <a:extLst>
                    <a:ext uri="{9D8B030D-6E8A-4147-A177-3AD203B41FA5}">
                      <a16:colId xmlns:a16="http://schemas.microsoft.com/office/drawing/2014/main" val="2382382082"/>
                    </a:ext>
                  </a:extLst>
                </a:gridCol>
                <a:gridCol w="6293971">
                  <a:extLst>
                    <a:ext uri="{9D8B030D-6E8A-4147-A177-3AD203B41FA5}">
                      <a16:colId xmlns:a16="http://schemas.microsoft.com/office/drawing/2014/main" val="969953720"/>
                    </a:ext>
                  </a:extLst>
                </a:gridCol>
              </a:tblGrid>
              <a:tr h="6310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34522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757801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478592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6320204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entire line 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7417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04EC6F-F674-5D85-CF02-15231B922612}"/>
              </a:ext>
            </a:extLst>
          </p:cNvPr>
          <p:cNvSpPr txBox="1"/>
          <p:nvPr/>
        </p:nvSpPr>
        <p:spPr>
          <a:xfrm>
            <a:off x="838200" y="1503778"/>
            <a:ext cx="5583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we can use to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in input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24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java.util</a:t>
            </a: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“package”!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The line &quot;Scanner console = new Scanner(System.in);&quot;. It is annotated into three pieces:&#10;- the type Scanner&#10;- the variable name console&#10;- the &quot;Scanner construction code&quot;: new Scanner(System.in);">
            <a:extLst>
              <a:ext uri="{FF2B5EF4-FFF2-40B4-BE49-F238E27FC236}">
                <a16:creationId xmlns:a16="http://schemas.microsoft.com/office/drawing/2014/main" id="{08651ACE-6CF8-91CD-5A8E-81775DCF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7" y="1445120"/>
            <a:ext cx="5583219" cy="91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2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2290-B52F-6E12-D63F-2FCE258C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19A5D-B65A-427C-A853-0533B2179B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3C0CB-8D38-1CB8-0419-ABEFBE6B2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3538"/>
            <a:ext cx="10382026" cy="22770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 unit of user input, as read by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Tokens are separated by </a:t>
            </a:r>
            <a:r>
              <a:rPr lang="en-US" i="1" dirty="0"/>
              <a:t>whitespace</a:t>
            </a:r>
            <a:r>
              <a:rPr lang="en-US" dirty="0"/>
              <a:t> (spaces, tabs, new lines)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B231E81-D564-CD7B-DAC8-E51853288F8F}"/>
              </a:ext>
            </a:extLst>
          </p:cNvPr>
          <p:cNvSpPr txBox="1">
            <a:spLocks/>
          </p:cNvSpPr>
          <p:nvPr/>
        </p:nvSpPr>
        <p:spPr>
          <a:xfrm>
            <a:off x="775447" y="3910574"/>
            <a:ext cx="10382026" cy="107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23   John Smith  </a:t>
            </a:r>
          </a:p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       42.0     "Hello world"  $2.50 "  19</a:t>
            </a:r>
          </a:p>
        </p:txBody>
      </p:sp>
    </p:spTree>
    <p:extLst>
      <p:ext uri="{BB962C8B-B14F-4D97-AF65-F5344CB8AC3E}">
        <p14:creationId xmlns:p14="http://schemas.microsoft.com/office/powerpoint/2010/main" val="18369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4287-5B0B-4484-9249-CE615AD4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</a:t>
            </a:r>
            <a:r>
              <a:rPr lang="en-US" dirty="0" err="1">
                <a:latin typeface="Consolas" panose="020B0609020204030204" pitchFamily="49" charset="0"/>
              </a:rPr>
              <a:t>InputMismatchException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E7785-5639-4DF9-9772-5DA60B3BC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Exceptions are errors that occur </a:t>
            </a:r>
            <a:r>
              <a:rPr lang="en-US" i="1" dirty="0"/>
              <a:t>while a program is running</a:t>
            </a:r>
            <a:r>
              <a:rPr lang="en-US" dirty="0"/>
              <a:t> that stops the program from running.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There are different types of exceptions that can occur, and the </a:t>
            </a:r>
            <a:r>
              <a:rPr lang="en-US" b="1" dirty="0"/>
              <a:t>name of the exception </a:t>
            </a:r>
            <a:r>
              <a:rPr lang="en-US" dirty="0"/>
              <a:t>can help you understand what caused the error!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InputMismatchException</a:t>
            </a:r>
            <a:r>
              <a:rPr lang="en-US" dirty="0"/>
              <a:t> occurs when the Scanner tries to read input in as a specific type, but the input cannot be interpreted as that type. </a:t>
            </a:r>
          </a:p>
          <a:p>
            <a:pPr marL="114300" indent="0">
              <a:buNone/>
            </a:pPr>
            <a:r>
              <a:rPr lang="en-US" dirty="0"/>
              <a:t>(e.g., trying to read in </a:t>
            </a:r>
            <a:r>
              <a:rPr lang="en-US" dirty="0">
                <a:latin typeface="Consolas" panose="020B0609020204030204" pitchFamily="49" charset="0"/>
              </a:rPr>
              <a:t>"hello"</a:t>
            </a:r>
            <a:r>
              <a:rPr lang="en-US" dirty="0"/>
              <a:t> as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F888-B5C6-41C5-AFCA-4406D737BB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cornbear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152399" y="1448397"/>
            <a:ext cx="842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calling the following method, which of these user inputs would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cause an error? (choose multiple)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7538007" y="2873936"/>
            <a:ext cx="4501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Gumball’s Treats $12.48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Sesame Latte 16.47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The Hunger Games 21.98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Gumballs 900.24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Grammy Awards 90095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5C1B0-1E13-5D37-80AA-E979EFA30C17}"/>
              </a:ext>
            </a:extLst>
          </p:cNvPr>
          <p:cNvSpPr txBox="1"/>
          <p:nvPr/>
        </p:nvSpPr>
        <p:spPr>
          <a:xfrm>
            <a:off x="152399" y="2885179"/>
            <a:ext cx="77899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cornbear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Scanner console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System.in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amt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secondName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price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E8727-A8FA-46F8-4A54-F46BE378A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EDC45BA-0BBB-79E9-E26B-7058672D66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287" y="-113028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cornbear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F11FB-01EF-8AE3-740E-A8F0F82E1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1634E-E14C-7CD7-6C10-82CE0A0188F8}"/>
              </a:ext>
            </a:extLst>
          </p:cNvPr>
          <p:cNvSpPr txBox="1"/>
          <p:nvPr/>
        </p:nvSpPr>
        <p:spPr>
          <a:xfrm>
            <a:off x="152399" y="1448397"/>
            <a:ext cx="842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calling the following method, which of these user inputs would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cause an error? (choose multiple)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24E98-B07F-721D-6E32-98382A5BA915}"/>
              </a:ext>
            </a:extLst>
          </p:cNvPr>
          <p:cNvSpPr txBox="1"/>
          <p:nvPr/>
        </p:nvSpPr>
        <p:spPr>
          <a:xfrm>
            <a:off x="7538007" y="2873936"/>
            <a:ext cx="4501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Gumball’s Treats $12.48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Sesame Latte 16.47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The Hunger Games 21.98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Gumballs 900.24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Grammy Awards 90095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5BFAB-D15E-0985-FB03-00E73AEBBB7C}"/>
              </a:ext>
            </a:extLst>
          </p:cNvPr>
          <p:cNvSpPr txBox="1"/>
          <p:nvPr/>
        </p:nvSpPr>
        <p:spPr>
          <a:xfrm>
            <a:off x="152399" y="2885179"/>
            <a:ext cx="77899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cornbear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Scanner console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System.in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amt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secondName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price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9293688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10310</TotalTime>
  <Words>891</Words>
  <Application>Microsoft Office PowerPoint</Application>
  <PresentationFormat>Widescreen</PresentationFormat>
  <Paragraphs>151</Paragraphs>
  <Slides>11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Montserrat</vt:lpstr>
      <vt:lpstr>Montserrat ExtraBold</vt:lpstr>
      <vt:lpstr>Calibri</vt:lpstr>
      <vt:lpstr>Consolas</vt:lpstr>
      <vt:lpstr>Montserrat SemiBold</vt:lpstr>
      <vt:lpstr>CSE 12X (adopted from CSE 373)</vt:lpstr>
      <vt:lpstr>User Input (Scanner)</vt:lpstr>
      <vt:lpstr>Announcements, Reminders</vt:lpstr>
      <vt:lpstr>Think Pair Share: mystery (think)</vt:lpstr>
      <vt:lpstr>Think Pair Share: mystery (pair)</vt:lpstr>
      <vt:lpstr>PCM Review: Scanner</vt:lpstr>
      <vt:lpstr>PCM Review: Tokens</vt:lpstr>
      <vt:lpstr>PCM Review: InputMismatchException</vt:lpstr>
      <vt:lpstr>Think Pair Share: cornbear (think)</vt:lpstr>
      <vt:lpstr>Think Pair Share: cornbear (pair)</vt:lpstr>
      <vt:lpstr>Reminder (again): Fencepost Pattern</vt:lpstr>
      <vt:lpstr>Fencepost Pattern … for User Input?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458</cp:revision>
  <dcterms:modified xsi:type="dcterms:W3CDTF">2025-05-09T22:13:36Z</dcterms:modified>
</cp:coreProperties>
</file>