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handoutMasterIdLst>
    <p:handoutMasterId r:id="rId15"/>
  </p:handoutMasterIdLst>
  <p:sldIdLst>
    <p:sldId id="256" r:id="rId2"/>
    <p:sldId id="386" r:id="rId3"/>
    <p:sldId id="356" r:id="rId4"/>
    <p:sldId id="476" r:id="rId5"/>
    <p:sldId id="467" r:id="rId6"/>
    <p:sldId id="472" r:id="rId7"/>
    <p:sldId id="473" r:id="rId8"/>
    <p:sldId id="477" r:id="rId9"/>
    <p:sldId id="471" r:id="rId10"/>
    <p:sldId id="475" r:id="rId11"/>
    <p:sldId id="462" r:id="rId12"/>
    <p:sldId id="463" r:id="rId13"/>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onsolas" panose="020B0609020204030204" pitchFamily="49"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Montserrat ExtraBold" panose="00000900000000000000" pitchFamily="2" charset="0"/>
      <p:bold r:id="rId28"/>
      <p:italic r:id="rId29"/>
      <p:boldItalic r:id="rId30"/>
    </p:embeddedFont>
    <p:embeddedFont>
      <p:font typeface="Montserrat SemiBold" panose="000007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i8dWrwCSJhu53tQRppDdHoobhiM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8C8"/>
    <a:srgbClr val="CFFFFD"/>
    <a:srgbClr val="F7D5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5058"/>
  </p:normalViewPr>
  <p:slideViewPr>
    <p:cSldViewPr snapToGrid="0">
      <p:cViewPr varScale="1">
        <p:scale>
          <a:sx n="89" d="100"/>
          <a:sy n="89" d="100"/>
        </p:scale>
        <p:origin x="84" y="2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5" d="100"/>
          <a:sy n="75" d="100"/>
        </p:scale>
        <p:origin x="264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59"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57" Type="http://customschemas.google.com/relationships/presentationmetadata" Target="meta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F65BF56-4A4D-4DEA-BF4B-8ED38A61B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3" name="Date Placeholder 2">
            <a:extLst>
              <a:ext uri="{FF2B5EF4-FFF2-40B4-BE49-F238E27FC236}">
                <a16:creationId xmlns:a16="http://schemas.microsoft.com/office/drawing/2014/main" id="{D6DE3BD0-CCFC-4760-AAF3-CF9B94D18C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E50203-2B6C-4376-BFEA-B4E212133564}" type="datetimeFigureOut">
              <a:rPr lang="en-US" smtClean="0">
                <a:latin typeface="Calibri" panose="020F0502020204030204" pitchFamily="34" charset="0"/>
                <a:cs typeface="Calibri" panose="020F0502020204030204" pitchFamily="34" charset="0"/>
              </a:rPr>
              <a:t>5/7/2025</a:t>
            </a:fld>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99C70846-9548-41CC-857D-BF91CA71D9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B666BCD5-B21F-45B8-9F34-078703248D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182362-2E36-4DA0-BABD-FE59F686457C}" type="slidenum">
              <a:rPr lang="en-US" smtClean="0">
                <a:latin typeface="Calibri" panose="020F0502020204030204" pitchFamily="34" charset="0"/>
                <a:cs typeface="Calibri" panose="020F0502020204030204" pitchFamily="34" charset="0"/>
              </a:rPr>
              <a:t>‹#›</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61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userDrawn="1">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9"/>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6" name="Google Shape;16;p29" descr="University of Washington"/>
          <p:cNvPicPr preferRelativeResize="0"/>
          <p:nvPr/>
        </p:nvPicPr>
        <p:blipFill rotWithShape="1">
          <a:blip r:embed="rId3">
            <a:alphaModFix/>
          </a:blip>
          <a:srcRect/>
          <a:stretch/>
        </p:blipFill>
        <p:spPr>
          <a:xfrm>
            <a:off x="29762" y="29971"/>
            <a:ext cx="2150723" cy="169039"/>
          </a:xfrm>
          <a:prstGeom prst="rect">
            <a:avLst/>
          </a:prstGeom>
          <a:noFill/>
          <a:ln>
            <a:noFill/>
          </a:ln>
        </p:spPr>
      </p:pic>
      <p:sp>
        <p:nvSpPr>
          <p:cNvPr id="17" name="Google Shape;17;p29"/>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2025</a:t>
            </a:r>
            <a:endParaRPr b="0" i="0" dirty="0">
              <a:latin typeface="Calibri" panose="020F0502020204030204" pitchFamily="34" charset="0"/>
              <a:cs typeface="Calibri" panose="020F0502020204030204" pitchFamily="34" charset="0"/>
            </a:endParaRPr>
          </a:p>
        </p:txBody>
      </p:sp>
      <p:sp>
        <p:nvSpPr>
          <p:cNvPr id="20" name="Google Shape;20;p29"/>
          <p:cNvSpPr txBox="1"/>
          <p:nvPr/>
        </p:nvSpPr>
        <p:spPr>
          <a:xfrm>
            <a:off x="338697" y="3182199"/>
            <a:ext cx="3062976" cy="64629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0F0F0"/>
              </a:buClr>
              <a:buSzPts val="3600"/>
              <a:buFont typeface="Montserrat ExtraBold"/>
              <a:buNone/>
            </a:pPr>
            <a:r>
              <a:rPr lang="en-US" sz="3600" b="1" i="0" u="none" strike="noStrike" cap="none" dirty="0">
                <a:solidFill>
                  <a:srgbClr val="F0F0F0"/>
                </a:solidFill>
                <a:latin typeface="Montserrat ExtraBold"/>
                <a:ea typeface="Montserrat ExtraBold"/>
                <a:cs typeface="Montserrat ExtraBold"/>
                <a:sym typeface="Montserrat ExtraBold"/>
              </a:rPr>
              <a:t>CSE 121</a:t>
            </a:r>
            <a:endParaRPr b="0" i="0" dirty="0">
              <a:latin typeface="Calibri" panose="020F0502020204030204" pitchFamily="34" charset="0"/>
              <a:cs typeface="Calibri" panose="020F0502020204030204" pitchFamily="34" charset="0"/>
            </a:endParaRPr>
          </a:p>
        </p:txBody>
      </p:sp>
      <p:sp>
        <p:nvSpPr>
          <p:cNvPr id="22" name="Google Shape;22;p29">
            <a:extLst>
              <a:ext uri="{C183D7F6-B498-43B3-948B-1728B52AA6E4}">
                <adec:decorative xmlns:adec="http://schemas.microsoft.com/office/drawing/2017/decorative" val="1"/>
              </a:ext>
            </a:extLst>
          </p:cNvPr>
          <p:cNvSpPr/>
          <p:nvPr/>
        </p:nvSpPr>
        <p:spPr>
          <a:xfrm>
            <a:off x="420127" y="2753847"/>
            <a:ext cx="1269525" cy="420132"/>
          </a:xfrm>
          <a:prstGeom prst="roundRect">
            <a:avLst>
              <a:gd name="adj" fmla="val 16667"/>
            </a:avLst>
          </a:prstGeom>
          <a:solidFill>
            <a:srgbClr val="FA8231"/>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4" name="Google Shape;24;p29">
            <a:extLst>
              <a:ext uri="{C183D7F6-B498-43B3-948B-1728B52AA6E4}">
                <adec:decorative xmlns:adec="http://schemas.microsoft.com/office/drawing/2017/decorative" val="1"/>
              </a:ext>
            </a:extLst>
          </p:cNvPr>
          <p:cNvSpPr/>
          <p:nvPr/>
        </p:nvSpPr>
        <p:spPr>
          <a:xfrm>
            <a:off x="6714463" y="1251642"/>
            <a:ext cx="5250244" cy="5153776"/>
          </a:xfrm>
          <a:prstGeom prst="roundRect">
            <a:avLst>
              <a:gd name="adj" fmla="val 1114"/>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cxnSp>
        <p:nvCxnSpPr>
          <p:cNvPr id="25" name="Google Shape;25;p29">
            <a:extLst>
              <a:ext uri="{C183D7F6-B498-43B3-948B-1728B52AA6E4}">
                <adec:decorative xmlns:adec="http://schemas.microsoft.com/office/drawing/2017/decorative" val="1"/>
              </a:ext>
            </a:extLst>
          </p:cNvPr>
          <p:cNvCxnSpPr/>
          <p:nvPr/>
        </p:nvCxnSpPr>
        <p:spPr>
          <a:xfrm>
            <a:off x="7452793" y="4340405"/>
            <a:ext cx="4468306" cy="1"/>
          </a:xfrm>
          <a:prstGeom prst="straightConnector1">
            <a:avLst/>
          </a:prstGeom>
          <a:noFill/>
          <a:ln w="9525" cap="flat" cmpd="sng">
            <a:solidFill>
              <a:srgbClr val="BFBFBF"/>
            </a:solidFill>
            <a:prstDash val="solid"/>
            <a:miter lim="8000"/>
            <a:headEnd type="none" w="sm" len="sm"/>
            <a:tailEnd type="none" w="sm" len="sm"/>
          </a:ln>
        </p:spPr>
      </p:cxnSp>
      <p:sp>
        <p:nvSpPr>
          <p:cNvPr id="26" name="Google Shape;26;p29">
            <a:extLst>
              <a:ext uri="{C183D7F6-B498-43B3-948B-1728B52AA6E4}">
                <adec:decorative xmlns:adec="http://schemas.microsoft.com/office/drawing/2017/decorative" val="1"/>
              </a:ext>
            </a:extLst>
          </p:cNvPr>
          <p:cNvSpPr/>
          <p:nvPr/>
        </p:nvSpPr>
        <p:spPr>
          <a:xfrm>
            <a:off x="6931" y="5505568"/>
            <a:ext cx="4514270" cy="1340914"/>
          </a:xfrm>
          <a:prstGeom prst="roundRect">
            <a:avLst>
              <a:gd name="adj" fmla="val 9433"/>
            </a:avLst>
          </a:prstGeom>
          <a:solidFill>
            <a:srgbClr val="FAFAFA"/>
          </a:solidFill>
          <a:ln w="12700" cap="flat" cmpd="sng">
            <a:solidFill>
              <a:srgbClr val="221A44"/>
            </a:solidFill>
            <a:prstDash val="solid"/>
            <a:miter lim="8000"/>
            <a:headEnd type="none" w="sm" len="sm"/>
            <a:tailEnd type="none" w="sm" len="sm"/>
          </a:ln>
          <a:effectLst>
            <a:outerShdw blurRad="50800" dist="38100" dir="8100000" rotWithShape="0">
              <a:srgbClr val="000000">
                <a:alpha val="40000"/>
              </a:srgbClr>
            </a:outerShdw>
          </a:effectLst>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 name="Google Shape;28;p29"/>
          <p:cNvSpPr txBox="1"/>
          <p:nvPr/>
        </p:nvSpPr>
        <p:spPr>
          <a:xfrm>
            <a:off x="227293" y="5624764"/>
            <a:ext cx="2154864" cy="1138733"/>
          </a:xfrm>
          <a:prstGeom prst="rect">
            <a:avLst/>
          </a:prstGeom>
          <a:noFill/>
          <a:ln>
            <a:noFill/>
          </a:ln>
        </p:spPr>
        <p:txBody>
          <a:bodyPr spcFirstLastPara="1" wrap="square" lIns="45700" tIns="45700" rIns="45700" bIns="45700" anchor="t" anchorCtr="0">
            <a:spAutoFit/>
          </a:bodyPr>
          <a:lstStyle/>
          <a:p>
            <a:pPr marL="0" marR="0" lvl="0" indent="0" algn="l" defTabSz="914400" rtl="0" eaLnBrk="1" fontAlgn="auto" latinLnBrk="0" hangingPunct="1">
              <a:lnSpc>
                <a:spcPct val="100000"/>
              </a:lnSpc>
              <a:spcBef>
                <a:spcPts val="0"/>
              </a:spcBef>
              <a:spcAft>
                <a:spcPts val="0"/>
              </a:spcAft>
              <a:buClr>
                <a:srgbClr val="595959"/>
              </a:buClr>
              <a:buSzPts val="1200"/>
              <a:buFont typeface="Montserrat SemiBold"/>
              <a:buNone/>
              <a:tabLst/>
              <a:defRPr/>
            </a:pPr>
            <a:r>
              <a:rPr lang="en-US" sz="1200" b="1" i="0" u="none" strike="noStrike" cap="none" dirty="0">
                <a:solidFill>
                  <a:schemeClr val="tx1"/>
                </a:solidFill>
                <a:latin typeface="Montserrat" pitchFamily="2" charset="77"/>
                <a:ea typeface="Montserrat"/>
                <a:cs typeface="Montserrat"/>
                <a:sym typeface="Montserrat"/>
              </a:rPr>
              <a:t>Questions during Class?</a:t>
            </a:r>
            <a:endParaRPr lang="en-US" sz="1200"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lang="en-US"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1200"/>
              <a:buFont typeface="Montserrat SemiBold"/>
              <a:buNone/>
            </a:pPr>
            <a:r>
              <a:rPr lang="en-US" sz="1200" b="1" i="0" u="none" strike="noStrike" cap="none" dirty="0">
                <a:solidFill>
                  <a:schemeClr val="tx1"/>
                </a:solidFill>
                <a:latin typeface="Montserrat" pitchFamily="2" charset="77"/>
                <a:ea typeface="Montserrat SemiBold"/>
                <a:cs typeface="Montserrat SemiBold"/>
                <a:sym typeface="Montserrat SemiBold"/>
              </a:rPr>
              <a:t>Raise hand or send here</a:t>
            </a:r>
            <a:endParaRPr b="0" i="0" dirty="0">
              <a:solidFill>
                <a:schemeClr val="tx1"/>
              </a:solidFill>
              <a:latin typeface="Montserrat" pitchFamily="2" charset="77"/>
              <a:cs typeface="Calibri" panose="020F0502020204030204" pitchFamily="34" charset="0"/>
            </a:endParaRPr>
          </a:p>
          <a:p>
            <a:pPr marL="0" marR="0" lvl="0" indent="0" algn="l" rtl="0">
              <a:lnSpc>
                <a:spcPct val="100000"/>
              </a:lnSpc>
              <a:spcBef>
                <a:spcPts val="0"/>
              </a:spcBef>
              <a:spcAft>
                <a:spcPts val="0"/>
              </a:spcAft>
              <a:buClr>
                <a:srgbClr val="595959"/>
              </a:buClr>
              <a:buSzPts val="1200"/>
              <a:buFont typeface="Montserrat SemiBold"/>
              <a:buNone/>
            </a:pPr>
            <a:endParaRPr sz="1200" b="1" i="0" u="none" strike="noStrike" cap="none" dirty="0">
              <a:solidFill>
                <a:schemeClr val="tx1"/>
              </a:solidFill>
              <a:latin typeface="Montserrat" pitchFamily="2" charset="77"/>
              <a:ea typeface="Montserrat SemiBold"/>
              <a:cs typeface="Montserrat SemiBold"/>
              <a:sym typeface="Montserrat SemiBold"/>
            </a:endParaRPr>
          </a:p>
          <a:p>
            <a:pPr marL="0" marR="0" lvl="0" indent="0" algn="l" rtl="0">
              <a:lnSpc>
                <a:spcPct val="100000"/>
              </a:lnSpc>
              <a:spcBef>
                <a:spcPts val="0"/>
              </a:spcBef>
              <a:spcAft>
                <a:spcPts val="0"/>
              </a:spcAft>
              <a:buClr>
                <a:srgbClr val="595959"/>
              </a:buClr>
              <a:buSzPts val="2000"/>
              <a:buFont typeface="Montserrat SemiBold"/>
              <a:buNone/>
            </a:pPr>
            <a:r>
              <a:rPr lang="en-US" sz="2000" b="1" i="0" u="none" strike="noStrike" cap="none" dirty="0" err="1">
                <a:solidFill>
                  <a:schemeClr val="tx1"/>
                </a:solidFill>
                <a:latin typeface="Montserrat" pitchFamily="2" charset="77"/>
                <a:ea typeface="Montserrat SemiBold"/>
                <a:cs typeface="Montserrat SemiBold"/>
                <a:sym typeface="Montserrat SemiBold"/>
              </a:rPr>
              <a:t>sli.do</a:t>
            </a:r>
            <a:r>
              <a:rPr lang="en-US" sz="2000" b="1" i="0" u="none" strike="noStrike" cap="none" dirty="0">
                <a:solidFill>
                  <a:schemeClr val="tx1"/>
                </a:solidFill>
                <a:latin typeface="Montserrat" pitchFamily="2" charset="77"/>
                <a:ea typeface="Montserrat SemiBold"/>
                <a:cs typeface="Montserrat SemiBold"/>
                <a:sym typeface="Montserrat SemiBold"/>
              </a:rPr>
              <a:t>    #cse121 </a:t>
            </a:r>
            <a:endParaRPr b="1" i="0" dirty="0">
              <a:solidFill>
                <a:schemeClr val="tx1"/>
              </a:solidFill>
              <a:latin typeface="Montserrat" pitchFamily="2" charset="77"/>
              <a:cs typeface="Calibri" panose="020F0502020204030204" pitchFamily="34" charset="0"/>
            </a:endParaRPr>
          </a:p>
        </p:txBody>
      </p:sp>
      <p:sp>
        <p:nvSpPr>
          <p:cNvPr id="2" name="Google Shape;18;p29">
            <a:extLst>
              <a:ext uri="{FF2B5EF4-FFF2-40B4-BE49-F238E27FC236}">
                <a16:creationId xmlns:a16="http://schemas.microsoft.com/office/drawing/2014/main" id="{7D825809-4F34-9CD1-1512-EC3206B7AAC4}"/>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D433B62-6B24-4752-84CA-197FBF1B08A2}"/>
              </a:ext>
            </a:extLst>
          </p:cNvPr>
          <p:cNvPicPr>
            <a:picLocks noChangeAspect="1"/>
          </p:cNvPicPr>
          <p:nvPr userDrawn="1"/>
        </p:nvPicPr>
        <p:blipFill>
          <a:blip r:embed="rId4"/>
          <a:stretch>
            <a:fillRect/>
          </a:stretch>
        </p:blipFill>
        <p:spPr>
          <a:xfrm>
            <a:off x="2948759" y="5587029"/>
            <a:ext cx="100584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spTree>
      <p:nvGrpSpPr>
        <p:cNvPr id="1" name="Shape 32"/>
        <p:cNvGrpSpPr/>
        <p:nvPr/>
      </p:nvGrpSpPr>
      <p:grpSpPr>
        <a:xfrm>
          <a:off x="0" y="0"/>
          <a:ext cx="0" cy="0"/>
          <a:chOff x="0" y="0"/>
          <a:chExt cx="0" cy="0"/>
        </a:xfrm>
      </p:grpSpPr>
      <p:sp>
        <p:nvSpPr>
          <p:cNvPr id="33" name="Google Shape;33;p30"/>
          <p:cNvSpPr/>
          <p:nvPr userDrawn="1"/>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7" name="Google Shape;37;p30"/>
          <p:cNvSpPr txBox="1">
            <a:spLocks noGrp="1"/>
          </p:cNvSpPr>
          <p:nvPr>
            <p:ph type="title"/>
          </p:nvPr>
        </p:nvSpPr>
        <p:spPr>
          <a:xfrm>
            <a:off x="838200" y="456565"/>
            <a:ext cx="10515600" cy="762635"/>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38" name="Google Shape;38;p30"/>
          <p:cNvSpPr txBox="1">
            <a:spLocks noGrp="1"/>
          </p:cNvSpPr>
          <p:nvPr>
            <p:ph type="body" idx="1"/>
          </p:nvPr>
        </p:nvSpPr>
        <p:spPr>
          <a:xfrm>
            <a:off x="838200" y="1371600"/>
            <a:ext cx="10515600" cy="4805363"/>
          </a:xfrm>
          <a:prstGeom prst="rect">
            <a:avLst/>
          </a:prstGeom>
          <a:noFill/>
          <a:ln>
            <a:noFill/>
          </a:ln>
        </p:spPr>
        <p:txBody>
          <a:bodyPr spcFirstLastPara="1" wrap="square" lIns="45700" tIns="45700" rIns="45700" bIns="45700" anchor="t" anchorCtr="0">
            <a:normAutofit/>
          </a:bodyPr>
          <a:lstStyle>
            <a:lvl1pPr marL="457200" lvl="0" indent="-342900" algn="l">
              <a:lnSpc>
                <a:spcPct val="100000"/>
              </a:lnSpc>
              <a:spcBef>
                <a:spcPts val="1000"/>
              </a:spcBef>
              <a:spcAft>
                <a:spcPts val="0"/>
              </a:spcAft>
              <a:buClr>
                <a:srgbClr val="000000"/>
              </a:buClr>
              <a:buSzPct val="1000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dirty="0"/>
          </a:p>
        </p:txBody>
      </p:sp>
      <p:sp>
        <p:nvSpPr>
          <p:cNvPr id="39" name="Google Shape;39;p30"/>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dirty="0"/>
          </a:p>
        </p:txBody>
      </p:sp>
      <p:pic>
        <p:nvPicPr>
          <p:cNvPr id="2" name="Google Shape;7;p28" descr="University of Washington">
            <a:extLst>
              <a:ext uri="{FF2B5EF4-FFF2-40B4-BE49-F238E27FC236}">
                <a16:creationId xmlns:a16="http://schemas.microsoft.com/office/drawing/2014/main" id="{BABC5B18-FB33-F6B8-4C29-4724707E45CD}"/>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43E64A9D-13F4-4F7A-870E-E779341A833A}"/>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2025</a:t>
            </a:r>
            <a:endParaRPr b="0" i="0" dirty="0">
              <a:latin typeface="Calibri" panose="020F0502020204030204" pitchFamily="34" charset="0"/>
              <a:cs typeface="Calibri" panose="020F0502020204030204" pitchFamily="34" charset="0"/>
            </a:endParaRPr>
          </a:p>
        </p:txBody>
      </p:sp>
      <p:sp>
        <p:nvSpPr>
          <p:cNvPr id="4" name="Google Shape;18;p29">
            <a:extLst>
              <a:ext uri="{FF2B5EF4-FFF2-40B4-BE49-F238E27FC236}">
                <a16:creationId xmlns:a16="http://schemas.microsoft.com/office/drawing/2014/main" id="{24C61135-7B38-8BCF-9B51-DF09A3435EA3}"/>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racitce: Pair">
  <p:cSld name="Pracitce: Think">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dirty="0"/>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userDrawn="1"/>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2">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2025</a:t>
            </a:r>
            <a:endParaRPr b="0" i="0" dirty="0">
              <a:latin typeface="Calibri" panose="020F0502020204030204" pitchFamily="34" charset="0"/>
              <a:cs typeface="Calibri" panose="020F0502020204030204" pitchFamily="34" charset="0"/>
            </a:endParaRPr>
          </a:p>
        </p:txBody>
      </p:sp>
      <p:sp>
        <p:nvSpPr>
          <p:cNvPr id="6" name="Google Shape;52;p32">
            <a:extLst>
              <a:ext uri="{FF2B5EF4-FFF2-40B4-BE49-F238E27FC236}">
                <a16:creationId xmlns:a16="http://schemas.microsoft.com/office/drawing/2014/main" id="{7CB162C5-D013-0E9F-304A-00EF111A719D}"/>
              </a:ext>
            </a:extLst>
          </p:cNvPr>
          <p:cNvSpPr txBox="1"/>
          <p:nvPr userDrawn="1"/>
        </p:nvSpPr>
        <p:spPr>
          <a:xfrm>
            <a:off x="1152635" y="300370"/>
            <a:ext cx="3506055"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Think</a:t>
            </a:r>
            <a:endParaRPr b="0" i="0" dirty="0">
              <a:latin typeface="Calibri" panose="020F0502020204030204" pitchFamily="34" charset="0"/>
              <a:cs typeface="Calibri" panose="020F0502020204030204" pitchFamily="34" charset="0"/>
            </a:endParaRPr>
          </a:p>
        </p:txBody>
      </p:sp>
      <p:pic>
        <p:nvPicPr>
          <p:cNvPr id="7" name="Google Shape;53;p32" descr="Graphic 12">
            <a:extLst>
              <a:ext uri="{FF2B5EF4-FFF2-40B4-BE49-F238E27FC236}">
                <a16:creationId xmlns:a16="http://schemas.microsoft.com/office/drawing/2014/main" id="{6639FEF2-EB20-D618-A4FD-015344F21E43}"/>
              </a:ext>
            </a:extLst>
          </p:cNvPr>
          <p:cNvPicPr preferRelativeResize="0"/>
          <p:nvPr userDrawn="1"/>
        </p:nvPicPr>
        <p:blipFill rotWithShape="1">
          <a:blip r:embed="rId3">
            <a:alphaModFix/>
          </a:blip>
          <a:srcRect/>
          <a:stretch/>
        </p:blipFill>
        <p:spPr>
          <a:xfrm flipH="1">
            <a:off x="154038" y="300371"/>
            <a:ext cx="684161" cy="781897"/>
          </a:xfrm>
          <a:prstGeom prst="rect">
            <a:avLst/>
          </a:prstGeom>
          <a:noFill/>
          <a:ln>
            <a:noFill/>
          </a:ln>
        </p:spPr>
      </p:pic>
      <p:sp>
        <p:nvSpPr>
          <p:cNvPr id="5" name="Google Shape;18;p29">
            <a:extLst>
              <a:ext uri="{FF2B5EF4-FFF2-40B4-BE49-F238E27FC236}">
                <a16:creationId xmlns:a16="http://schemas.microsoft.com/office/drawing/2014/main" id="{9070F9C2-B870-2614-22F6-5B359D0FAACA}"/>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DB819E92-B7B3-49D7-927C-284D515A462B}"/>
              </a:ext>
            </a:extLst>
          </p:cNvPr>
          <p:cNvPicPr>
            <a:picLocks noChangeAspect="1"/>
          </p:cNvPicPr>
          <p:nvPr userDrawn="1"/>
        </p:nvPicPr>
        <p:blipFill>
          <a:blip r:embed="rId4"/>
          <a:stretch>
            <a:fillRect/>
          </a:stretch>
        </p:blipFill>
        <p:spPr>
          <a:xfrm>
            <a:off x="7172512" y="225107"/>
            <a:ext cx="731520" cy="73152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Pracitce: Pair" preserve="1">
  <p:cSld name="Practice: Pair">
    <p:spTree>
      <p:nvGrpSpPr>
        <p:cNvPr id="1" name="Shape 58"/>
        <p:cNvGrpSpPr/>
        <p:nvPr/>
      </p:nvGrpSpPr>
      <p:grpSpPr>
        <a:xfrm>
          <a:off x="0" y="0"/>
          <a:ext cx="0" cy="0"/>
          <a:chOff x="0" y="0"/>
          <a:chExt cx="0" cy="0"/>
        </a:xfrm>
      </p:grpSpPr>
      <p:sp>
        <p:nvSpPr>
          <p:cNvPr id="59" name="Google Shape;59;p33"/>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3" name="Google Shape;63;p33"/>
          <p:cNvSpPr txBox="1">
            <a:spLocks noGrp="1"/>
          </p:cNvSpPr>
          <p:nvPr>
            <p:ph type="title"/>
          </p:nvPr>
        </p:nvSpPr>
        <p:spPr>
          <a:xfrm>
            <a:off x="838199" y="1388065"/>
            <a:ext cx="10515601" cy="762636"/>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64" name="Google Shape;64;p33"/>
          <p:cNvSpPr/>
          <p:nvPr/>
        </p:nvSpPr>
        <p:spPr>
          <a:xfrm>
            <a:off x="-29764" y="231049"/>
            <a:ext cx="12221765" cy="984404"/>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65" name="Google Shape;65;p33"/>
          <p:cNvGrpSpPr/>
          <p:nvPr/>
        </p:nvGrpSpPr>
        <p:grpSpPr>
          <a:xfrm>
            <a:off x="8414950" y="403661"/>
            <a:ext cx="3380433" cy="556056"/>
            <a:chOff x="0" y="0"/>
            <a:chExt cx="3380431" cy="556054"/>
          </a:xfrm>
        </p:grpSpPr>
        <p:sp>
          <p:nvSpPr>
            <p:cNvPr id="66" name="Google Shape;66;p33"/>
            <p:cNvSpPr/>
            <p:nvPr/>
          </p:nvSpPr>
          <p:spPr>
            <a:xfrm>
              <a:off x="0" y="0"/>
              <a:ext cx="3380431" cy="556054"/>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67;p33"/>
            <p:cNvSpPr txBox="1"/>
            <p:nvPr/>
          </p:nvSpPr>
          <p:spPr>
            <a:xfrm>
              <a:off x="72864" y="60856"/>
              <a:ext cx="3234702" cy="434341"/>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2200"/>
                <a:buFont typeface="Calibri"/>
                <a:buNone/>
              </a:pPr>
              <a:r>
                <a:rPr lang="en-US" sz="2200" b="1" i="0" u="none" strike="noStrike" cap="none" dirty="0" err="1">
                  <a:solidFill>
                    <a:srgbClr val="FFFFFF"/>
                  </a:solidFill>
                  <a:latin typeface="Calibri"/>
                  <a:ea typeface="Calibri"/>
                  <a:cs typeface="Calibri"/>
                  <a:sym typeface="Calibri"/>
                </a:rPr>
                <a:t>sli.do</a:t>
              </a:r>
              <a:r>
                <a:rPr lang="en-US" sz="2200" b="1" i="0" u="none" strike="noStrike" cap="none" dirty="0">
                  <a:solidFill>
                    <a:srgbClr val="FFFFFF"/>
                  </a:solidFill>
                  <a:latin typeface="Calibri"/>
                  <a:ea typeface="Calibri"/>
                  <a:cs typeface="Calibri"/>
                  <a:sym typeface="Calibri"/>
                </a:rPr>
                <a:t>      #cse121</a:t>
              </a:r>
              <a:endParaRPr b="0" i="0" dirty="0">
                <a:latin typeface="Calibri" panose="020F0502020204030204" pitchFamily="34" charset="0"/>
                <a:cs typeface="Calibri" panose="020F0502020204030204" pitchFamily="34" charset="0"/>
              </a:endParaRPr>
            </a:p>
          </p:txBody>
        </p:sp>
      </p:grpSp>
      <p:sp>
        <p:nvSpPr>
          <p:cNvPr id="68" name="Google Shape;68;p33"/>
          <p:cNvSpPr txBox="1"/>
          <p:nvPr/>
        </p:nvSpPr>
        <p:spPr>
          <a:xfrm>
            <a:off x="1152635" y="300370"/>
            <a:ext cx="5271611" cy="7772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400"/>
              <a:buFont typeface="Calibri"/>
              <a:buNone/>
            </a:pPr>
            <a:r>
              <a:rPr lang="en-US" sz="4400" b="1" i="0" u="none" strike="noStrike" cap="none" dirty="0">
                <a:solidFill>
                  <a:srgbClr val="FFFFFF"/>
                </a:solidFill>
                <a:latin typeface="Calibri"/>
                <a:ea typeface="Calibri"/>
                <a:cs typeface="Calibri"/>
                <a:sym typeface="Calibri"/>
              </a:rPr>
              <a:t>Practice: Pair</a:t>
            </a:r>
            <a:endParaRPr b="0" i="0" dirty="0">
              <a:latin typeface="Calibri" panose="020F0502020204030204" pitchFamily="34" charset="0"/>
              <a:cs typeface="Calibri" panose="020F0502020204030204" pitchFamily="34" charset="0"/>
            </a:endParaRPr>
          </a:p>
        </p:txBody>
      </p:sp>
      <p:pic>
        <p:nvPicPr>
          <p:cNvPr id="69" name="Google Shape;69;p33" descr="Graphic 7"/>
          <p:cNvPicPr preferRelativeResize="0"/>
          <p:nvPr/>
        </p:nvPicPr>
        <p:blipFill rotWithShape="1">
          <a:blip r:embed="rId2">
            <a:alphaModFix/>
          </a:blip>
          <a:srcRect/>
          <a:stretch/>
        </p:blipFill>
        <p:spPr>
          <a:xfrm>
            <a:off x="154038" y="300371"/>
            <a:ext cx="961803" cy="769442"/>
          </a:xfrm>
          <a:prstGeom prst="rect">
            <a:avLst/>
          </a:prstGeom>
          <a:noFill/>
          <a:ln>
            <a:noFill/>
          </a:ln>
        </p:spPr>
      </p:pic>
      <p:sp>
        <p:nvSpPr>
          <p:cNvPr id="70" name="Google Shape;70;p33"/>
          <p:cNvSpPr/>
          <p:nvPr/>
        </p:nvSpPr>
        <p:spPr>
          <a:xfrm>
            <a:off x="7058213" y="123442"/>
            <a:ext cx="960121" cy="960121"/>
          </a:xfrm>
          <a:prstGeom prst="roundRect">
            <a:avLst>
              <a:gd name="adj" fmla="val 16667"/>
            </a:avLst>
          </a:prstGeom>
          <a:solidFill>
            <a:srgbClr val="4E408B"/>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2200"/>
              <a:buFont typeface="Calibri"/>
              <a:buNone/>
            </a:pPr>
            <a:endParaRPr sz="2200" b="1" i="0" u="none" strike="noStrike" cap="none">
              <a:solidFill>
                <a:srgbClr val="FFFFFF"/>
              </a:solidFill>
              <a:latin typeface="Calibri"/>
              <a:ea typeface="Calibri"/>
              <a:cs typeface="Calibri"/>
              <a:sym typeface="Calibri"/>
            </a:endParaRPr>
          </a:p>
        </p:txBody>
      </p:sp>
      <p:sp>
        <p:nvSpPr>
          <p:cNvPr id="71" name="Google Shape;71;p33"/>
          <p:cNvSpPr/>
          <p:nvPr/>
        </p:nvSpPr>
        <p:spPr>
          <a:xfrm>
            <a:off x="7163368" y="214847"/>
            <a:ext cx="749809" cy="749810"/>
          </a:xfrm>
          <a:prstGeom prst="rect">
            <a:avLst/>
          </a:prstGeom>
          <a:solidFill>
            <a:srgbClr val="FFFFFF"/>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73;p33"/>
          <p:cNvSpPr txBox="1">
            <a:spLocks noGrp="1"/>
          </p:cNvSpPr>
          <p:nvPr>
            <p:ph type="sldNum" idx="12"/>
          </p:nvPr>
        </p:nvSpPr>
        <p:spPr>
          <a:xfrm>
            <a:off x="11793850" y="6383655"/>
            <a:ext cx="245751" cy="256541"/>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chemeClr val="accent1"/>
              </a:buClr>
              <a:buSzPts val="1100"/>
              <a:buFont typeface="Calibri"/>
              <a:buNone/>
              <a:defRPr sz="1100" b="1">
                <a:solidFill>
                  <a:schemeClr val="accent1"/>
                </a:solidFill>
              </a:defRPr>
            </a:lvl1pPr>
            <a:lvl2pPr marL="0" lvl="1" indent="0" algn="r">
              <a:lnSpc>
                <a:spcPct val="100000"/>
              </a:lnSpc>
              <a:spcBef>
                <a:spcPts val="0"/>
              </a:spcBef>
              <a:spcAft>
                <a:spcPts val="0"/>
              </a:spcAft>
              <a:buClr>
                <a:schemeClr val="accent1"/>
              </a:buClr>
              <a:buSzPts val="1100"/>
              <a:buFont typeface="Calibri"/>
              <a:buNone/>
              <a:defRPr sz="1100" b="1">
                <a:solidFill>
                  <a:schemeClr val="accent1"/>
                </a:solidFill>
              </a:defRPr>
            </a:lvl2pPr>
            <a:lvl3pPr marL="0" lvl="2" indent="0" algn="r">
              <a:lnSpc>
                <a:spcPct val="100000"/>
              </a:lnSpc>
              <a:spcBef>
                <a:spcPts val="0"/>
              </a:spcBef>
              <a:spcAft>
                <a:spcPts val="0"/>
              </a:spcAft>
              <a:buClr>
                <a:schemeClr val="accent1"/>
              </a:buClr>
              <a:buSzPts val="1100"/>
              <a:buFont typeface="Calibri"/>
              <a:buNone/>
              <a:defRPr sz="1100" b="1">
                <a:solidFill>
                  <a:schemeClr val="accent1"/>
                </a:solidFill>
              </a:defRPr>
            </a:lvl3pPr>
            <a:lvl4pPr marL="0" lvl="3" indent="0" algn="r">
              <a:lnSpc>
                <a:spcPct val="100000"/>
              </a:lnSpc>
              <a:spcBef>
                <a:spcPts val="0"/>
              </a:spcBef>
              <a:spcAft>
                <a:spcPts val="0"/>
              </a:spcAft>
              <a:buClr>
                <a:schemeClr val="accent1"/>
              </a:buClr>
              <a:buSzPts val="1100"/>
              <a:buFont typeface="Calibri"/>
              <a:buNone/>
              <a:defRPr sz="1100" b="1">
                <a:solidFill>
                  <a:schemeClr val="accent1"/>
                </a:solidFill>
              </a:defRPr>
            </a:lvl4pPr>
            <a:lvl5pPr marL="0" lvl="4" indent="0" algn="r">
              <a:lnSpc>
                <a:spcPct val="100000"/>
              </a:lnSpc>
              <a:spcBef>
                <a:spcPts val="0"/>
              </a:spcBef>
              <a:spcAft>
                <a:spcPts val="0"/>
              </a:spcAft>
              <a:buClr>
                <a:schemeClr val="accent1"/>
              </a:buClr>
              <a:buSzPts val="1100"/>
              <a:buFont typeface="Calibri"/>
              <a:buNone/>
              <a:defRPr sz="1100" b="1">
                <a:solidFill>
                  <a:schemeClr val="accent1"/>
                </a:solidFill>
              </a:defRPr>
            </a:lvl5pPr>
            <a:lvl6pPr marL="0" lvl="5" indent="0" algn="r">
              <a:lnSpc>
                <a:spcPct val="100000"/>
              </a:lnSpc>
              <a:spcBef>
                <a:spcPts val="0"/>
              </a:spcBef>
              <a:spcAft>
                <a:spcPts val="0"/>
              </a:spcAft>
              <a:buClr>
                <a:schemeClr val="accent1"/>
              </a:buClr>
              <a:buSzPts val="1100"/>
              <a:buFont typeface="Calibri"/>
              <a:buNone/>
              <a:defRPr sz="1100" b="1">
                <a:solidFill>
                  <a:schemeClr val="accent1"/>
                </a:solidFill>
              </a:defRPr>
            </a:lvl6pPr>
            <a:lvl7pPr marL="0" lvl="6" indent="0" algn="r">
              <a:lnSpc>
                <a:spcPct val="100000"/>
              </a:lnSpc>
              <a:spcBef>
                <a:spcPts val="0"/>
              </a:spcBef>
              <a:spcAft>
                <a:spcPts val="0"/>
              </a:spcAft>
              <a:buClr>
                <a:schemeClr val="accent1"/>
              </a:buClr>
              <a:buSzPts val="1100"/>
              <a:buFont typeface="Calibri"/>
              <a:buNone/>
              <a:defRPr sz="1100" b="1">
                <a:solidFill>
                  <a:schemeClr val="accent1"/>
                </a:solidFill>
              </a:defRPr>
            </a:lvl7pPr>
            <a:lvl8pPr marL="0" lvl="7" indent="0" algn="r">
              <a:lnSpc>
                <a:spcPct val="100000"/>
              </a:lnSpc>
              <a:spcBef>
                <a:spcPts val="0"/>
              </a:spcBef>
              <a:spcAft>
                <a:spcPts val="0"/>
              </a:spcAft>
              <a:buClr>
                <a:schemeClr val="accent1"/>
              </a:buClr>
              <a:buSzPts val="1100"/>
              <a:buFont typeface="Calibri"/>
              <a:buNone/>
              <a:defRPr sz="1100" b="1">
                <a:solidFill>
                  <a:schemeClr val="accent1"/>
                </a:solidFill>
              </a:defRPr>
            </a:lvl8pPr>
            <a:lvl9pPr marL="0" lvl="8" indent="0" algn="r">
              <a:lnSpc>
                <a:spcPct val="100000"/>
              </a:lnSpc>
              <a:spcBef>
                <a:spcPts val="0"/>
              </a:spcBef>
              <a:spcAft>
                <a:spcPts val="0"/>
              </a:spcAft>
              <a:buClr>
                <a:schemeClr val="accent1"/>
              </a:buClr>
              <a:buSzPts val="1100"/>
              <a:buFont typeface="Calibri"/>
              <a:buNone/>
              <a:defRPr sz="1100" b="1">
                <a:solidFill>
                  <a:schemeClr val="accent1"/>
                </a:solidFill>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7;p28" descr="University of Washington">
            <a:extLst>
              <a:ext uri="{FF2B5EF4-FFF2-40B4-BE49-F238E27FC236}">
                <a16:creationId xmlns:a16="http://schemas.microsoft.com/office/drawing/2014/main" id="{91418C3E-EEDB-2BC2-0254-CD00CD03A081}"/>
              </a:ext>
            </a:extLst>
          </p:cNvPr>
          <p:cNvPicPr preferRelativeResize="0"/>
          <p:nvPr userDrawn="1"/>
        </p:nvPicPr>
        <p:blipFill rotWithShape="1">
          <a:blip r:embed="rId3">
            <a:alphaModFix/>
          </a:blip>
          <a:srcRect/>
          <a:stretch/>
        </p:blipFill>
        <p:spPr>
          <a:xfrm>
            <a:off x="29762" y="29971"/>
            <a:ext cx="2150723" cy="169039"/>
          </a:xfrm>
          <a:prstGeom prst="rect">
            <a:avLst/>
          </a:prstGeom>
          <a:noFill/>
          <a:ln>
            <a:noFill/>
          </a:ln>
        </p:spPr>
      </p:pic>
      <p:sp>
        <p:nvSpPr>
          <p:cNvPr id="3" name="Google Shape;8;p28">
            <a:extLst>
              <a:ext uri="{FF2B5EF4-FFF2-40B4-BE49-F238E27FC236}">
                <a16:creationId xmlns:a16="http://schemas.microsoft.com/office/drawing/2014/main" id="{F2052282-8D29-4A38-1571-671D31224364}"/>
              </a:ext>
            </a:extLst>
          </p:cNvPr>
          <p:cNvSpPr txBox="1"/>
          <p:nvPr userDrawn="1"/>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2025</a:t>
            </a:r>
            <a:endParaRPr b="0" i="0" dirty="0">
              <a:latin typeface="Calibri" panose="020F0502020204030204" pitchFamily="34" charset="0"/>
              <a:cs typeface="Calibri" panose="020F0502020204030204" pitchFamily="34" charset="0"/>
            </a:endParaRPr>
          </a:p>
        </p:txBody>
      </p:sp>
      <p:sp>
        <p:nvSpPr>
          <p:cNvPr id="6" name="Google Shape;18;p29">
            <a:extLst>
              <a:ext uri="{FF2B5EF4-FFF2-40B4-BE49-F238E27FC236}">
                <a16:creationId xmlns:a16="http://schemas.microsoft.com/office/drawing/2014/main" id="{88A6F892-3D1E-D87B-59E8-BBE2E7851788}"/>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641F3D56-7C1A-4C02-B031-C0B2E7001C00}"/>
              </a:ext>
            </a:extLst>
          </p:cNvPr>
          <p:cNvPicPr>
            <a:picLocks noChangeAspect="1"/>
          </p:cNvPicPr>
          <p:nvPr userDrawn="1"/>
        </p:nvPicPr>
        <p:blipFill>
          <a:blip r:embed="rId4"/>
          <a:stretch>
            <a:fillRect/>
          </a:stretch>
        </p:blipFill>
        <p:spPr>
          <a:xfrm>
            <a:off x="7172512" y="225107"/>
            <a:ext cx="731520" cy="731520"/>
          </a:xfrm>
          <a:prstGeom prst="rect">
            <a:avLst/>
          </a:prstGeom>
        </p:spPr>
      </p:pic>
    </p:spTree>
    <p:extLst>
      <p:ext uri="{BB962C8B-B14F-4D97-AF65-F5344CB8AC3E}">
        <p14:creationId xmlns:p14="http://schemas.microsoft.com/office/powerpoint/2010/main" val="210369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Shape 5"/>
        <p:cNvGrpSpPr/>
        <p:nvPr/>
      </p:nvGrpSpPr>
      <p:grpSpPr>
        <a:xfrm>
          <a:off x="0" y="0"/>
          <a:ext cx="0" cy="0"/>
          <a:chOff x="0" y="0"/>
          <a:chExt cx="0" cy="0"/>
        </a:xfrm>
      </p:grpSpPr>
      <p:sp>
        <p:nvSpPr>
          <p:cNvPr id="11" name="Google Shape;11;p28"/>
          <p:cNvSpPr txBox="1">
            <a:spLocks noGrp="1"/>
          </p:cNvSpPr>
          <p:nvPr>
            <p:ph type="title"/>
          </p:nvPr>
        </p:nvSpPr>
        <p:spPr>
          <a:xfrm>
            <a:off x="609600" y="92074"/>
            <a:ext cx="10972800" cy="1508127"/>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endParaRPr dirty="0"/>
          </a:p>
        </p:txBody>
      </p:sp>
      <p:sp>
        <p:nvSpPr>
          <p:cNvPr id="6" name="Google Shape;6;p28"/>
          <p:cNvSpPr/>
          <p:nvPr/>
        </p:nvSpPr>
        <p:spPr>
          <a:xfrm>
            <a:off x="-29765" y="-6263"/>
            <a:ext cx="12221765" cy="230293"/>
          </a:xfrm>
          <a:prstGeom prst="rect">
            <a:avLst/>
          </a:prstGeom>
          <a:solidFill>
            <a:schemeClr val="accent1"/>
          </a:solidFill>
          <a:ln w="12700" cap="flat" cmpd="sng">
            <a:solidFill>
              <a:schemeClr val="accent1"/>
            </a:solidFill>
            <a:prstDash val="solid"/>
            <a:miter lim="8000"/>
            <a:headEnd type="none" w="sm" len="sm"/>
            <a:tailEnd type="none" w="sm" len="sm"/>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7" name="Google Shape;7;p28" descr="University of Washington"/>
          <p:cNvPicPr preferRelativeResize="0"/>
          <p:nvPr/>
        </p:nvPicPr>
        <p:blipFill rotWithShape="1">
          <a:blip r:embed="rId6">
            <a:alphaModFix/>
          </a:blip>
          <a:srcRect/>
          <a:stretch/>
        </p:blipFill>
        <p:spPr>
          <a:xfrm>
            <a:off x="29762" y="29971"/>
            <a:ext cx="2150723" cy="169039"/>
          </a:xfrm>
          <a:prstGeom prst="rect">
            <a:avLst/>
          </a:prstGeom>
          <a:noFill/>
          <a:ln>
            <a:noFill/>
          </a:ln>
        </p:spPr>
      </p:pic>
      <p:sp>
        <p:nvSpPr>
          <p:cNvPr id="8" name="Google Shape;8;p28"/>
          <p:cNvSpPr txBox="1"/>
          <p:nvPr/>
        </p:nvSpPr>
        <p:spPr>
          <a:xfrm>
            <a:off x="10615294" y="-1"/>
            <a:ext cx="1530987" cy="231141"/>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CSE 121 Spring 2025</a:t>
            </a:r>
            <a:endParaRPr b="0" i="0" dirty="0">
              <a:latin typeface="Calibri" panose="020F0502020204030204" pitchFamily="34" charset="0"/>
              <a:cs typeface="Calibri" panose="020F0502020204030204" pitchFamily="34" charset="0"/>
            </a:endParaRPr>
          </a:p>
        </p:txBody>
      </p:sp>
      <p:sp>
        <p:nvSpPr>
          <p:cNvPr id="12" name="Google Shape;12;p28"/>
          <p:cNvSpPr txBox="1">
            <a:spLocks noGrp="1"/>
          </p:cNvSpPr>
          <p:nvPr>
            <p:ph type="body" idx="1"/>
          </p:nvPr>
        </p:nvSpPr>
        <p:spPr>
          <a:xfrm>
            <a:off x="609600" y="1600200"/>
            <a:ext cx="10972800" cy="52578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dirty="0"/>
          </a:p>
        </p:txBody>
      </p:sp>
      <p:sp>
        <p:nvSpPr>
          <p:cNvPr id="13" name="Google Shape;13;p28"/>
          <p:cNvSpPr txBox="1">
            <a:spLocks noGrp="1"/>
          </p:cNvSpPr>
          <p:nvPr>
            <p:ph type="sldNum" idx="12"/>
          </p:nvPr>
        </p:nvSpPr>
        <p:spPr>
          <a:xfrm>
            <a:off x="11793850" y="6296502"/>
            <a:ext cx="245751" cy="430847"/>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1pPr>
            <a:lvl2pPr marL="0" marR="0" lvl="1"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2pPr>
            <a:lvl3pPr marL="0" marR="0" lvl="2"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3pPr>
            <a:lvl4pPr marL="0" marR="0" lvl="3"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4pPr>
            <a:lvl5pPr marL="0" marR="0" lvl="4"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5pPr>
            <a:lvl6pPr marL="0" marR="0" lvl="5"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6pPr>
            <a:lvl7pPr marL="0" marR="0" lvl="6"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7pPr>
            <a:lvl8pPr marL="0" marR="0" lvl="7"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8pPr>
            <a:lvl9pPr marL="0" marR="0" lvl="8" indent="0" algn="r" rtl="0">
              <a:lnSpc>
                <a:spcPct val="100000"/>
              </a:lnSpc>
              <a:spcBef>
                <a:spcPts val="0"/>
              </a:spcBef>
              <a:spcAft>
                <a:spcPts val="0"/>
              </a:spcAft>
              <a:buClr>
                <a:schemeClr val="accent1"/>
              </a:buClr>
              <a:buSzPts val="1100"/>
              <a:buFont typeface="Calibri"/>
              <a:buNone/>
              <a:defRPr sz="1100" b="1" i="0" u="none" strike="noStrike" cap="none">
                <a:solidFill>
                  <a:schemeClr val="accent1"/>
                </a:solidFill>
                <a:latin typeface="Calibri"/>
                <a:ea typeface="Calibri"/>
                <a:cs typeface="Calibri"/>
                <a:sym typeface="Calibri"/>
              </a:defRPr>
            </a:lvl9pPr>
          </a:lstStyle>
          <a:p>
            <a:fld id="{00000000-1234-1234-1234-123412341234}" type="slidenum">
              <a:rPr lang="en-US" smtClean="0"/>
              <a:pPr/>
              <a:t>‹#›</a:t>
            </a:fld>
            <a:endParaRPr lang="en-US" sz="1400" b="0" dirty="0">
              <a:solidFill>
                <a:srgbClr val="000000"/>
              </a:solidFill>
              <a:latin typeface="Calibri" panose="020F0502020204030204" pitchFamily="34" charset="0"/>
              <a:ea typeface="Arial"/>
              <a:cs typeface="Calibri" panose="020F0502020204030204" pitchFamily="34" charset="0"/>
              <a:sym typeface="Arial"/>
            </a:endParaRPr>
          </a:p>
        </p:txBody>
      </p:sp>
      <p:sp>
        <p:nvSpPr>
          <p:cNvPr id="2" name="Google Shape;18;p29">
            <a:extLst>
              <a:ext uri="{FF2B5EF4-FFF2-40B4-BE49-F238E27FC236}">
                <a16:creationId xmlns:a16="http://schemas.microsoft.com/office/drawing/2014/main" id="{EEB82BF6-AB8F-F006-C100-4F47F8E98D88}"/>
              </a:ext>
            </a:extLst>
          </p:cNvPr>
          <p:cNvSpPr txBox="1"/>
          <p:nvPr userDrawn="1"/>
        </p:nvSpPr>
        <p:spPr>
          <a:xfrm>
            <a:off x="3046095" y="-2820"/>
            <a:ext cx="6099810" cy="2311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900"/>
              <a:buFont typeface="Montserrat SemiBold"/>
              <a:buNone/>
            </a:pPr>
            <a:r>
              <a:rPr lang="en-US" sz="900" b="1" i="0" u="none" strike="noStrike" cap="none" dirty="0">
                <a:solidFill>
                  <a:srgbClr val="FFFFFF"/>
                </a:solidFill>
                <a:latin typeface="Montserrat SemiBold"/>
                <a:ea typeface="Montserrat SemiBold"/>
                <a:cs typeface="Montserrat SemiBold"/>
                <a:sym typeface="Montserrat SemiBold"/>
              </a:rPr>
              <a:t>LEC 10: While Loops</a:t>
            </a:r>
            <a:endParaRPr lang="en-US" sz="900" b="0" i="0" dirty="0">
              <a:latin typeface="Calibri" panose="020F0502020204030204" pitchFamily="34" charset="0"/>
              <a:cs typeface="Calibri" panose="020F0502020204030204" pitchFamily="34" charset="0"/>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6"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pen.spotify.com/playlist/5a9ukvYcySOr4Gn2Gpl7P1?si=NKfpd4f3QJSswA7Znz4zdQ"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txBox="1">
            <a:spLocks noGrp="1"/>
          </p:cNvSpPr>
          <p:nvPr>
            <p:ph type="title" idx="4294967295"/>
          </p:nvPr>
        </p:nvSpPr>
        <p:spPr>
          <a:xfrm>
            <a:off x="305332" y="4125093"/>
            <a:ext cx="6212927" cy="1954786"/>
          </a:xfrm>
          <a:prstGeom prst="rect">
            <a:avLst/>
          </a:prstGeom>
          <a:noFill/>
          <a:ln>
            <a:noFill/>
          </a:ln>
        </p:spPr>
        <p:txBody>
          <a:bodyPr spcFirstLastPara="1" wrap="square" lIns="45700" tIns="45700" rIns="45700" bIns="45700" anchor="t" anchorCtr="0">
            <a:normAutofit/>
          </a:bodyPr>
          <a:lstStyle/>
          <a:p>
            <a:pPr marL="0" lvl="0" indent="0" algn="l" rtl="0">
              <a:lnSpc>
                <a:spcPct val="90000"/>
              </a:lnSpc>
              <a:spcBef>
                <a:spcPts val="0"/>
              </a:spcBef>
              <a:spcAft>
                <a:spcPts val="0"/>
              </a:spcAft>
              <a:buClr>
                <a:srgbClr val="F0F0F0"/>
              </a:buClr>
              <a:buSzPts val="6000"/>
              <a:buFont typeface="Montserrat SemiBold"/>
              <a:buNone/>
            </a:pPr>
            <a:r>
              <a:rPr lang="en-US" sz="3600" b="0" dirty="0">
                <a:solidFill>
                  <a:srgbClr val="F0F0F0"/>
                </a:solidFill>
                <a:latin typeface="Montserrat SemiBold"/>
                <a:ea typeface="Montserrat SemiBold"/>
                <a:cs typeface="Montserrat SemiBold"/>
                <a:sym typeface="Montserrat SemiBold"/>
              </a:rPr>
              <a:t>While Loops</a:t>
            </a:r>
            <a:endParaRPr sz="3600" dirty="0"/>
          </a:p>
        </p:txBody>
      </p:sp>
      <p:sp>
        <p:nvSpPr>
          <p:cNvPr id="92" name="Google Shape;92;p1"/>
          <p:cNvSpPr txBox="1"/>
          <p:nvPr/>
        </p:nvSpPr>
        <p:spPr>
          <a:xfrm>
            <a:off x="7148324" y="1757979"/>
            <a:ext cx="4385400" cy="1785064"/>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1" i="1" u="none" strike="noStrike" cap="none" dirty="0">
                <a:solidFill>
                  <a:srgbClr val="404040"/>
                </a:solidFill>
                <a:latin typeface="Calibri"/>
                <a:ea typeface="Calibri"/>
                <a:cs typeface="Calibri"/>
                <a:sym typeface="Calibri"/>
              </a:rPr>
              <a:t>Talk to your neighbors:</a:t>
            </a:r>
            <a:endParaRPr lang="en-US" dirty="0">
              <a:latin typeface="Calibri" panose="020F0502020204030204" pitchFamily="34" charset="0"/>
              <a:ea typeface="Calibri"/>
              <a:cs typeface="Calibri" panose="020F0502020204030204" pitchFamily="34" charset="0"/>
            </a:endParaRPr>
          </a:p>
          <a:p>
            <a:pPr marL="0" marR="0" lvl="0" indent="0" algn="ctr" rtl="0">
              <a:lnSpc>
                <a:spcPct val="100000"/>
              </a:lnSpc>
              <a:spcBef>
                <a:spcPts val="0"/>
              </a:spcBef>
              <a:spcAft>
                <a:spcPts val="0"/>
              </a:spcAft>
              <a:buClr>
                <a:srgbClr val="404040"/>
              </a:buClr>
              <a:buSzPts val="2200"/>
              <a:buFont typeface="Calibri"/>
              <a:buNone/>
            </a:pPr>
            <a:br>
              <a:rPr lang="en-US" sz="2200" b="0" i="1" u="none" strike="noStrike" cap="none" dirty="0">
                <a:solidFill>
                  <a:srgbClr val="404040"/>
                </a:solidFill>
                <a:latin typeface="Calibri"/>
                <a:ea typeface="Calibri"/>
                <a:cs typeface="Calibri"/>
                <a:sym typeface="Calibri"/>
              </a:rPr>
            </a:br>
            <a:br>
              <a:rPr lang="en-US" sz="2200" b="0" i="1" u="none" strike="noStrike" cap="none" dirty="0">
                <a:solidFill>
                  <a:srgbClr val="404040"/>
                </a:solidFill>
                <a:latin typeface="Calibri"/>
                <a:ea typeface="Calibri"/>
                <a:cs typeface="Calibri"/>
                <a:sym typeface="Calibri"/>
              </a:rPr>
            </a:br>
            <a:r>
              <a:rPr lang="en-US" sz="2200" b="0" i="1" u="none" strike="noStrike" cap="none" dirty="0">
                <a:solidFill>
                  <a:srgbClr val="404040"/>
                </a:solidFill>
                <a:latin typeface="Calibri"/>
                <a:ea typeface="Calibri"/>
                <a:cs typeface="Calibri"/>
                <a:sym typeface="Calibri"/>
              </a:rPr>
              <a:t>What’s your favorite spot </a:t>
            </a:r>
            <a:br>
              <a:rPr lang="en-US" sz="2200" b="0" i="1" u="none" strike="noStrike" cap="none" dirty="0">
                <a:solidFill>
                  <a:srgbClr val="404040"/>
                </a:solidFill>
                <a:latin typeface="Calibri"/>
                <a:ea typeface="Calibri"/>
                <a:cs typeface="Calibri"/>
                <a:sym typeface="Calibri"/>
              </a:rPr>
            </a:br>
            <a:r>
              <a:rPr lang="en-US" sz="2200" b="0" i="1" u="none" strike="noStrike" cap="none" dirty="0">
                <a:solidFill>
                  <a:srgbClr val="404040"/>
                </a:solidFill>
                <a:latin typeface="Calibri"/>
                <a:ea typeface="Calibri"/>
                <a:cs typeface="Calibri"/>
                <a:sym typeface="Calibri"/>
              </a:rPr>
              <a:t>on the </a:t>
            </a:r>
            <a:r>
              <a:rPr lang="en-US" sz="2200" b="0" i="1" u="none" strike="noStrike" cap="none" dirty="0" err="1">
                <a:solidFill>
                  <a:srgbClr val="404040"/>
                </a:solidFill>
                <a:latin typeface="Calibri"/>
                <a:ea typeface="Calibri"/>
                <a:cs typeface="Calibri"/>
                <a:sym typeface="Calibri"/>
              </a:rPr>
              <a:t>ave</a:t>
            </a:r>
            <a:r>
              <a:rPr lang="en-US" sz="2200" b="0" i="1" u="none" strike="noStrike" cap="none" dirty="0">
                <a:solidFill>
                  <a:srgbClr val="404040"/>
                </a:solidFill>
                <a:latin typeface="Calibri"/>
                <a:ea typeface="Calibri"/>
                <a:cs typeface="Calibri"/>
                <a:sym typeface="Calibri"/>
              </a:rPr>
              <a:t>?</a:t>
            </a:r>
            <a:endParaRPr lang="en-US" dirty="0">
              <a:latin typeface="Calibri" panose="020F0502020204030204" pitchFamily="34" charset="0"/>
              <a:cs typeface="Calibri" panose="020F0502020204030204" pitchFamily="34" charset="0"/>
            </a:endParaRPr>
          </a:p>
        </p:txBody>
      </p:sp>
      <p:sp>
        <p:nvSpPr>
          <p:cNvPr id="94" name="Google Shape;94;p1"/>
          <p:cNvSpPr txBox="1"/>
          <p:nvPr/>
        </p:nvSpPr>
        <p:spPr>
          <a:xfrm>
            <a:off x="7071026" y="1419273"/>
            <a:ext cx="4539900" cy="3387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A6A6A6"/>
              </a:buClr>
              <a:buSzPts val="1600"/>
              <a:buFont typeface="Montserrat SemiBold"/>
              <a:buNone/>
            </a:pPr>
            <a:r>
              <a:rPr lang="en-US" sz="1600" b="1" i="0" u="none" strike="noStrike" cap="none" dirty="0">
                <a:solidFill>
                  <a:srgbClr val="A6A6A6"/>
                </a:solidFill>
                <a:latin typeface="Montserrat SemiBold"/>
                <a:ea typeface="Montserrat SemiBold"/>
                <a:cs typeface="Montserrat SemiBold"/>
                <a:sym typeface="Montserrat SemiBold"/>
              </a:rPr>
              <a:t>BEFORE WE START</a:t>
            </a:r>
            <a:endParaRPr dirty="0">
              <a:latin typeface="Calibri" panose="020F0502020204030204" pitchFamily="34" charset="0"/>
              <a:cs typeface="Calibri" panose="020F0502020204030204" pitchFamily="34" charset="0"/>
            </a:endParaRPr>
          </a:p>
        </p:txBody>
      </p:sp>
      <p:sp>
        <p:nvSpPr>
          <p:cNvPr id="5" name="Google Shape;23;p29">
            <a:extLst>
              <a:ext uri="{FF2B5EF4-FFF2-40B4-BE49-F238E27FC236}">
                <a16:creationId xmlns:a16="http://schemas.microsoft.com/office/drawing/2014/main" id="{C5E7BACA-EC1A-F75A-8907-C34CAD2EE0F4}"/>
              </a:ext>
            </a:extLst>
          </p:cNvPr>
          <p:cNvSpPr txBox="1"/>
          <p:nvPr/>
        </p:nvSpPr>
        <p:spPr>
          <a:xfrm>
            <a:off x="486355" y="2794656"/>
            <a:ext cx="1137069" cy="338514"/>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Montserrat"/>
              <a:buNone/>
            </a:pPr>
            <a:r>
              <a:rPr lang="en-US" sz="1600" b="0" i="0" u="none" strike="noStrike" cap="none" dirty="0">
                <a:solidFill>
                  <a:srgbClr val="FFFFFF"/>
                </a:solidFill>
                <a:latin typeface="Montserrat"/>
                <a:ea typeface="Montserrat"/>
                <a:cs typeface="Montserrat"/>
                <a:sym typeface="Montserrat"/>
              </a:rPr>
              <a:t>LEC </a:t>
            </a:r>
            <a:r>
              <a:rPr lang="en-US" sz="1600" dirty="0">
                <a:solidFill>
                  <a:srgbClr val="FFFFFF"/>
                </a:solidFill>
                <a:latin typeface="Montserrat"/>
                <a:ea typeface="Montserrat"/>
                <a:cs typeface="Montserrat"/>
                <a:sym typeface="Montserrat"/>
              </a:rPr>
              <a:t>10</a:t>
            </a:r>
            <a:endParaRPr dirty="0">
              <a:latin typeface="Calibri" panose="020F0502020204030204" pitchFamily="34" charset="0"/>
              <a:cs typeface="Calibri" panose="020F0502020204030204" pitchFamily="34" charset="0"/>
            </a:endParaRPr>
          </a:p>
        </p:txBody>
      </p:sp>
      <p:sp>
        <p:nvSpPr>
          <p:cNvPr id="11" name="Google Shape;95;p1">
            <a:extLst>
              <a:ext uri="{FF2B5EF4-FFF2-40B4-BE49-F238E27FC236}">
                <a16:creationId xmlns:a16="http://schemas.microsoft.com/office/drawing/2014/main" id="{44C140FB-D57E-4127-B0E6-EEF85CA60A14}"/>
              </a:ext>
            </a:extLst>
          </p:cNvPr>
          <p:cNvSpPr txBox="1"/>
          <p:nvPr/>
        </p:nvSpPr>
        <p:spPr>
          <a:xfrm>
            <a:off x="7165459" y="3770034"/>
            <a:ext cx="4539899" cy="400069"/>
          </a:xfrm>
          <a:prstGeom prst="rect">
            <a:avLst/>
          </a:prstGeom>
          <a:noFill/>
          <a:ln>
            <a:noFill/>
          </a:ln>
        </p:spPr>
        <p:txBody>
          <a:bodyPr spcFirstLastPara="1" wrap="square" lIns="45700" tIns="45700" rIns="45700" bIns="45700" anchor="t" anchorCtr="0">
            <a:spAutoFit/>
          </a:bodyPr>
          <a:lstStyle/>
          <a:p>
            <a:pPr algn="ctr">
              <a:buClr>
                <a:srgbClr val="404040"/>
              </a:buClr>
              <a:buSzPts val="2200"/>
            </a:pPr>
            <a:r>
              <a:rPr lang="en-US" sz="2000" b="0" i="0" u="none" strike="noStrike" cap="none">
                <a:solidFill>
                  <a:srgbClr val="404040"/>
                </a:solidFill>
                <a:latin typeface="Calibri"/>
                <a:ea typeface="Calibri"/>
                <a:cs typeface="Calibri"/>
                <a:sym typeface="Calibri"/>
              </a:rPr>
              <a:t>Music:</a:t>
            </a:r>
            <a:r>
              <a:rPr lang="en-US" sz="2000">
                <a:solidFill>
                  <a:srgbClr val="404040"/>
                </a:solidFill>
                <a:latin typeface="Calibri"/>
                <a:ea typeface="Calibri"/>
                <a:cs typeface="Calibri"/>
                <a:sym typeface="Calibri"/>
              </a:rPr>
              <a:t> 🌸</a:t>
            </a:r>
            <a:r>
              <a:rPr lang="fr-FR" sz="2000" u="sng">
                <a:solidFill>
                  <a:srgbClr val="0563C1"/>
                </a:solidFill>
                <a:latin typeface="Calibri"/>
                <a:ea typeface="Calibri"/>
                <a:cs typeface="Calibri"/>
                <a:sym typeface="Calibri"/>
                <a:hlinkClick r:id="rId3"/>
              </a:rPr>
              <a:t>CSE 121 25sp Lecture Tunes </a:t>
            </a:r>
            <a:r>
              <a:rPr lang="en-US" sz="2000">
                <a:solidFill>
                  <a:srgbClr val="404040"/>
                </a:solidFill>
                <a:latin typeface="Calibri"/>
                <a:ea typeface="Calibri"/>
                <a:cs typeface="Calibri"/>
                <a:sym typeface="Calibri"/>
              </a:rPr>
              <a:t>🌸</a:t>
            </a:r>
            <a:endParaRPr lang="fr-FR" sz="2000">
              <a:solidFill>
                <a:srgbClr val="0563C1"/>
              </a:solidFill>
              <a:latin typeface="Calibri" panose="020F0502020204030204" pitchFamily="34" charset="0"/>
              <a:cs typeface="Calibri" panose="020F0502020204030204" pitchFamily="34" charset="0"/>
            </a:endParaRPr>
          </a:p>
        </p:txBody>
      </p:sp>
      <p:sp>
        <p:nvSpPr>
          <p:cNvPr id="12" name="Google Shape;96;p1">
            <a:extLst>
              <a:ext uri="{FF2B5EF4-FFF2-40B4-BE49-F238E27FC236}">
                <a16:creationId xmlns:a16="http://schemas.microsoft.com/office/drawing/2014/main" id="{103A4920-0EE0-4272-85DC-2112D81E939F}"/>
              </a:ext>
            </a:extLst>
          </p:cNvPr>
          <p:cNvSpPr txBox="1"/>
          <p:nvPr/>
        </p:nvSpPr>
        <p:spPr>
          <a:xfrm>
            <a:off x="7054587" y="4286031"/>
            <a:ext cx="1152900" cy="3693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US" sz="1200">
                <a:solidFill>
                  <a:schemeClr val="lt2"/>
                </a:solidFill>
                <a:latin typeface="Montserrat ExtraBold"/>
                <a:ea typeface="Montserrat ExtraBold"/>
                <a:cs typeface="Montserrat ExtraBold"/>
                <a:sym typeface="Montserrat ExtraBold"/>
              </a:rPr>
              <a:t>Instructor:</a:t>
            </a:r>
            <a:endParaRPr sz="1200">
              <a:solidFill>
                <a:schemeClr val="lt2"/>
              </a:solidFill>
              <a:latin typeface="Montserrat ExtraBold"/>
              <a:ea typeface="Montserrat ExtraBold"/>
              <a:cs typeface="Montserrat ExtraBold"/>
              <a:sym typeface="Montserrat ExtraBold"/>
            </a:endParaRPr>
          </a:p>
        </p:txBody>
      </p:sp>
      <p:sp>
        <p:nvSpPr>
          <p:cNvPr id="13" name="Google Shape;97;p1">
            <a:extLst>
              <a:ext uri="{FF2B5EF4-FFF2-40B4-BE49-F238E27FC236}">
                <a16:creationId xmlns:a16="http://schemas.microsoft.com/office/drawing/2014/main" id="{08E622CD-00D3-4FAF-B0D1-DD411841FB73}"/>
              </a:ext>
            </a:extLst>
          </p:cNvPr>
          <p:cNvSpPr txBox="1"/>
          <p:nvPr/>
        </p:nvSpPr>
        <p:spPr>
          <a:xfrm>
            <a:off x="7054587" y="4546643"/>
            <a:ext cx="1152900" cy="369300"/>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r>
              <a:rPr lang="en-US" sz="1200">
                <a:solidFill>
                  <a:schemeClr val="lt2"/>
                </a:solidFill>
                <a:latin typeface="Montserrat ExtraBold"/>
                <a:ea typeface="Montserrat ExtraBold"/>
                <a:cs typeface="Montserrat ExtraBold"/>
                <a:sym typeface="Montserrat ExtraBold"/>
              </a:rPr>
              <a:t>TAs:</a:t>
            </a:r>
            <a:endParaRPr sz="1200">
              <a:solidFill>
                <a:schemeClr val="lt2"/>
              </a:solidFill>
              <a:latin typeface="Montserrat ExtraBold"/>
              <a:ea typeface="Montserrat ExtraBold"/>
              <a:cs typeface="Montserrat ExtraBold"/>
              <a:sym typeface="Montserrat ExtraBold"/>
            </a:endParaRPr>
          </a:p>
        </p:txBody>
      </p:sp>
      <p:sp>
        <p:nvSpPr>
          <p:cNvPr id="14" name="Google Shape;98;p1">
            <a:extLst>
              <a:ext uri="{FF2B5EF4-FFF2-40B4-BE49-F238E27FC236}">
                <a16:creationId xmlns:a16="http://schemas.microsoft.com/office/drawing/2014/main" id="{4ADFB6F2-3192-4810-A716-37337879F78C}"/>
              </a:ext>
            </a:extLst>
          </p:cNvPr>
          <p:cNvSpPr txBox="1"/>
          <p:nvPr/>
        </p:nvSpPr>
        <p:spPr>
          <a:xfrm>
            <a:off x="8207486" y="4286031"/>
            <a:ext cx="3556009" cy="369302"/>
          </a:xfrm>
          <a:prstGeom prst="rect">
            <a:avLst/>
          </a:prstGeom>
          <a:noFill/>
          <a:ln>
            <a:noFill/>
          </a:ln>
        </p:spPr>
        <p:txBody>
          <a:bodyPr spcFirstLastPara="1" wrap="square" lIns="91425" tIns="91425" rIns="91425" bIns="91425"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US" sz="1200">
                <a:solidFill>
                  <a:schemeClr val="lt2"/>
                </a:solidFill>
                <a:latin typeface="Montserrat SemiBold"/>
                <a:ea typeface="Montserrat SemiBold"/>
                <a:cs typeface="Montserrat SemiBold"/>
                <a:sym typeface="Montserrat SemiBold"/>
              </a:rPr>
              <a:t>Miya </a:t>
            </a:r>
            <a:r>
              <a:rPr lang="en-US" sz="1200" err="1">
                <a:solidFill>
                  <a:schemeClr val="lt2"/>
                </a:solidFill>
                <a:latin typeface="Montserrat SemiBold"/>
                <a:ea typeface="Montserrat SemiBold"/>
                <a:cs typeface="Montserrat SemiBold"/>
                <a:sym typeface="Montserrat SemiBold"/>
              </a:rPr>
              <a:t>Natsuhara</a:t>
            </a:r>
            <a:endParaRPr sz="1200">
              <a:solidFill>
                <a:schemeClr val="lt2"/>
              </a:solidFill>
              <a:latin typeface="Montserrat SemiBold"/>
              <a:ea typeface="Montserrat SemiBold"/>
              <a:cs typeface="Montserrat SemiBold"/>
              <a:sym typeface="Montserrat SemiBold"/>
            </a:endParaRPr>
          </a:p>
        </p:txBody>
      </p:sp>
      <p:sp>
        <p:nvSpPr>
          <p:cNvPr id="15" name="TextBox 15">
            <a:extLst>
              <a:ext uri="{FF2B5EF4-FFF2-40B4-BE49-F238E27FC236}">
                <a16:creationId xmlns:a16="http://schemas.microsoft.com/office/drawing/2014/main" id="{448A45DB-AF02-431C-9888-B19FCA53F0E1}"/>
              </a:ext>
            </a:extLst>
          </p:cNvPr>
          <p:cNvSpPr txBox="1"/>
          <p:nvPr/>
        </p:nvSpPr>
        <p:spPr>
          <a:xfrm>
            <a:off x="8238308" y="4546643"/>
            <a:ext cx="3494363" cy="1788951"/>
          </a:xfrm>
          <a:prstGeom prst="rect">
            <a:avLst/>
          </a:prstGeom>
          <a:noFill/>
        </p:spPr>
        <p:txBody>
          <a:bodyPr wrap="square" numCol="3"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R="0" algn="l" rtl="0" fontAlgn="t">
              <a:lnSpc>
                <a:spcPct val="150000"/>
              </a:lnSpc>
            </a:pPr>
            <a:r>
              <a:rPr lang="en-US" sz="1050" b="0" i="0" u="none" strike="noStrike">
                <a:effectLst/>
                <a:latin typeface="Montserrat" panose="00000500000000000000" pitchFamily="2" charset="0"/>
              </a:rPr>
              <a:t>Chlo</a:t>
            </a:r>
            <a:r>
              <a:rPr lang="en-US" sz="1050" i="0">
                <a:solidFill>
                  <a:srgbClr val="202122"/>
                </a:solidFill>
                <a:effectLst/>
                <a:latin typeface="Montserrat" panose="00000500000000000000" pitchFamily="2" charset="0"/>
              </a:rPr>
              <a:t>ë</a:t>
            </a:r>
            <a:endParaRPr lang="en-US" sz="1050" i="0" u="none" strike="noStrike">
              <a:effectLst/>
              <a:latin typeface="Montserrat" panose="00000500000000000000" pitchFamily="2" charset="0"/>
            </a:endParaRPr>
          </a:p>
          <a:p>
            <a:pPr marR="0" algn="l" rtl="0" fontAlgn="t">
              <a:lnSpc>
                <a:spcPct val="150000"/>
              </a:lnSpc>
            </a:pPr>
            <a:r>
              <a:rPr lang="en-US" sz="1050">
                <a:latin typeface="Montserrat" panose="00000500000000000000" pitchFamily="2" charset="0"/>
              </a:rPr>
              <a:t>Ailsa</a:t>
            </a:r>
          </a:p>
          <a:p>
            <a:pPr marR="0" algn="l" rtl="0" fontAlgn="t">
              <a:lnSpc>
                <a:spcPct val="150000"/>
              </a:lnSpc>
            </a:pPr>
            <a:r>
              <a:rPr lang="en-US" sz="1050" b="0" i="0" u="none" strike="noStrike">
                <a:effectLst/>
                <a:latin typeface="Montserrat" panose="00000500000000000000" pitchFamily="2" charset="0"/>
              </a:rPr>
              <a:t>Johnathan</a:t>
            </a:r>
          </a:p>
          <a:p>
            <a:pPr marR="0" algn="l" rtl="0" fontAlgn="t">
              <a:lnSpc>
                <a:spcPct val="150000"/>
              </a:lnSpc>
            </a:pPr>
            <a:r>
              <a:rPr lang="en-US" sz="1050">
                <a:latin typeface="Montserrat" panose="00000500000000000000" pitchFamily="2" charset="0"/>
              </a:rPr>
              <a:t>Christian</a:t>
            </a:r>
          </a:p>
          <a:p>
            <a:pPr marR="0" algn="l" rtl="0" fontAlgn="t">
              <a:lnSpc>
                <a:spcPct val="150000"/>
              </a:lnSpc>
            </a:pPr>
            <a:r>
              <a:rPr lang="en-US" sz="1050" err="1">
                <a:latin typeface="Montserrat" panose="00000500000000000000" pitchFamily="2" charset="0"/>
              </a:rPr>
              <a:t>Me</a:t>
            </a:r>
            <a:r>
              <a:rPr lang="en-US" sz="1050" b="0" i="0" u="none" strike="noStrike" err="1">
                <a:effectLst/>
                <a:latin typeface="Montserrat" panose="00000500000000000000" pitchFamily="2" charset="0"/>
              </a:rPr>
              <a:t>rav</a:t>
            </a:r>
            <a:endParaRPr lang="en-US" sz="1050" b="0" i="0" u="none" strike="noStrike">
              <a:effectLst/>
              <a:latin typeface="Montserrat" panose="00000500000000000000" pitchFamily="2" charset="0"/>
            </a:endParaRPr>
          </a:p>
          <a:p>
            <a:pPr marR="0" algn="l" rtl="0" fontAlgn="t">
              <a:lnSpc>
                <a:spcPct val="150000"/>
              </a:lnSpc>
            </a:pPr>
            <a:r>
              <a:rPr lang="en-US" sz="1050" b="0" i="0" u="none" strike="noStrike">
                <a:effectLst/>
                <a:latin typeface="Montserrat" panose="00000500000000000000" pitchFamily="2" charset="0"/>
              </a:rPr>
              <a:t>Judy</a:t>
            </a:r>
          </a:p>
          <a:p>
            <a:pPr marR="0" algn="l" rtl="0" fontAlgn="t">
              <a:lnSpc>
                <a:spcPct val="150000"/>
              </a:lnSpc>
            </a:pPr>
            <a:r>
              <a:rPr lang="en-US" sz="1050" err="1">
                <a:latin typeface="Montserrat" panose="00000500000000000000" pitchFamily="2" charset="0"/>
              </a:rPr>
              <a:t>Janvi</a:t>
            </a:r>
            <a:endParaRPr lang="en-US" sz="1050">
              <a:latin typeface="Montserrat" panose="00000500000000000000" pitchFamily="2" charset="0"/>
            </a:endParaRPr>
          </a:p>
          <a:p>
            <a:pPr marR="0" algn="l" rtl="0" fontAlgn="t">
              <a:lnSpc>
                <a:spcPct val="150000"/>
              </a:lnSpc>
            </a:pPr>
            <a:r>
              <a:rPr lang="en-US" sz="1050" b="0" i="0" u="none" strike="noStrike" err="1">
                <a:effectLst/>
                <a:latin typeface="Montserrat" panose="00000500000000000000" pitchFamily="2" charset="0"/>
              </a:rPr>
              <a:t>Hibbah</a:t>
            </a:r>
            <a:endParaRPr lang="en-US" sz="1050" b="0" i="0" u="none" strike="noStrike">
              <a:effectLst/>
              <a:latin typeface="Montserrat" panose="00000500000000000000" pitchFamily="2" charset="0"/>
            </a:endParaRPr>
          </a:p>
          <a:p>
            <a:pPr marR="0" algn="l" rtl="0" fontAlgn="t">
              <a:lnSpc>
                <a:spcPct val="150000"/>
              </a:lnSpc>
            </a:pPr>
            <a:r>
              <a:rPr lang="en-US" sz="1050">
                <a:latin typeface="Montserrat" panose="00000500000000000000" pitchFamily="2" charset="0"/>
              </a:rPr>
              <a:t>Julia</a:t>
            </a:r>
            <a:br>
              <a:rPr lang="en-US" sz="1050">
                <a:latin typeface="Montserrat" panose="00000500000000000000" pitchFamily="2" charset="0"/>
              </a:rPr>
            </a:br>
            <a:r>
              <a:rPr lang="en-US" sz="1050" err="1">
                <a:latin typeface="Montserrat" panose="00000500000000000000" pitchFamily="2" charset="0"/>
              </a:rPr>
              <a:t>Sahej</a:t>
            </a:r>
            <a:endParaRPr lang="en-US" sz="1050">
              <a:latin typeface="Montserrat" panose="00000500000000000000" pitchFamily="2" charset="0"/>
            </a:endParaRPr>
          </a:p>
          <a:p>
            <a:pPr marR="0" algn="l" rtl="0" fontAlgn="t">
              <a:lnSpc>
                <a:spcPct val="150000"/>
              </a:lnSpc>
            </a:pPr>
            <a:r>
              <a:rPr lang="en-US" sz="1050" b="0" i="0" u="none" strike="noStrike" err="1">
                <a:effectLst/>
                <a:latin typeface="Montserrat" panose="00000500000000000000" pitchFamily="2" charset="0"/>
              </a:rPr>
              <a:t>Ruslana</a:t>
            </a:r>
            <a:endParaRPr lang="en-US" sz="1050" b="0" i="0" u="none" strike="noStrike">
              <a:effectLst/>
              <a:latin typeface="Montserrat" panose="00000500000000000000" pitchFamily="2" charset="0"/>
            </a:endParaRPr>
          </a:p>
          <a:p>
            <a:pPr marR="0" algn="l" rtl="0" fontAlgn="t">
              <a:lnSpc>
                <a:spcPct val="150000"/>
              </a:lnSpc>
            </a:pPr>
            <a:r>
              <a:rPr lang="en-US" sz="1050">
                <a:latin typeface="Montserrat" panose="00000500000000000000" pitchFamily="2" charset="0"/>
              </a:rPr>
              <a:t>Hanna</a:t>
            </a:r>
          </a:p>
          <a:p>
            <a:pPr marR="0" algn="l" rtl="0" fontAlgn="t">
              <a:lnSpc>
                <a:spcPct val="150000"/>
              </a:lnSpc>
            </a:pPr>
            <a:r>
              <a:rPr lang="en-US" sz="1050" b="0" i="0" u="none" strike="noStrike" err="1">
                <a:effectLst/>
                <a:latin typeface="Montserrat" panose="00000500000000000000" pitchFamily="2" charset="0"/>
              </a:rPr>
              <a:t>Maitreyi</a:t>
            </a:r>
            <a:endParaRPr lang="en-US" sz="1050" b="0" i="0" u="none" strike="noStrike">
              <a:effectLst/>
              <a:latin typeface="Montserrat" panose="00000500000000000000" pitchFamily="2" charset="0"/>
            </a:endParaRPr>
          </a:p>
          <a:p>
            <a:pPr marR="0" algn="l" rtl="0" fontAlgn="t">
              <a:lnSpc>
                <a:spcPct val="150000"/>
              </a:lnSpc>
            </a:pPr>
            <a:r>
              <a:rPr lang="en-US" sz="1050">
                <a:latin typeface="Montserrat" panose="00000500000000000000" pitchFamily="2" charset="0"/>
              </a:rPr>
              <a:t>Ayesha</a:t>
            </a:r>
          </a:p>
          <a:p>
            <a:pPr marR="0" algn="l" rtl="0" fontAlgn="t">
              <a:lnSpc>
                <a:spcPct val="150000"/>
              </a:lnSpc>
            </a:pPr>
            <a:r>
              <a:rPr lang="en-US" sz="1050" b="0" i="0" u="none" strike="noStrike">
                <a:effectLst/>
                <a:latin typeface="Montserrat" panose="00000500000000000000" pitchFamily="2" charset="0"/>
              </a:rPr>
              <a:t>Sushma</a:t>
            </a:r>
          </a:p>
          <a:p>
            <a:pPr marR="0" algn="l" rtl="0" fontAlgn="t">
              <a:lnSpc>
                <a:spcPct val="150000"/>
              </a:lnSpc>
            </a:pPr>
            <a:r>
              <a:rPr lang="en-US" sz="1050">
                <a:latin typeface="Montserrat" panose="00000500000000000000" pitchFamily="2" charset="0"/>
              </a:rPr>
              <a:t>Kelsey</a:t>
            </a:r>
          </a:p>
          <a:p>
            <a:pPr marR="0" algn="l" rtl="0" fontAlgn="t">
              <a:lnSpc>
                <a:spcPct val="150000"/>
              </a:lnSpc>
            </a:pPr>
            <a:r>
              <a:rPr lang="en-US" sz="1050" b="0" i="0" u="none" strike="noStrike">
                <a:effectLst/>
                <a:latin typeface="Montserrat" panose="00000500000000000000" pitchFamily="2" charset="0"/>
              </a:rPr>
              <a:t>Shayna</a:t>
            </a:r>
          </a:p>
          <a:p>
            <a:pPr marR="0" algn="l" rtl="0" fontAlgn="t">
              <a:lnSpc>
                <a:spcPct val="150000"/>
              </a:lnSpc>
            </a:pPr>
            <a:r>
              <a:rPr lang="en-US" sz="1050">
                <a:latin typeface="Montserrat" panose="00000500000000000000" pitchFamily="2" charset="0"/>
              </a:rPr>
              <a:t>Hannah</a:t>
            </a:r>
          </a:p>
          <a:p>
            <a:pPr marR="0" algn="l" rtl="0" fontAlgn="t">
              <a:lnSpc>
                <a:spcPct val="150000"/>
              </a:lnSpc>
            </a:pPr>
            <a:r>
              <a:rPr lang="en-US" sz="1050" b="0" i="0" u="none" strike="noStrike">
                <a:effectLst/>
                <a:latin typeface="Montserrat" panose="00000500000000000000" pitchFamily="2" charset="0"/>
              </a:rPr>
              <a:t>Zach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3D4C97F-69B7-080A-95D2-72636A617A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27AD0-1AE1-48F9-29DB-71800EED93FD}"/>
              </a:ext>
            </a:extLst>
          </p:cNvPr>
          <p:cNvSpPr>
            <a:spLocks noGrp="1"/>
          </p:cNvSpPr>
          <p:nvPr>
            <p:ph type="title"/>
          </p:nvPr>
        </p:nvSpPr>
        <p:spPr/>
        <p:txBody>
          <a:bodyPr/>
          <a:lstStyle/>
          <a:p>
            <a:r>
              <a:rPr lang="en-US" dirty="0"/>
              <a:t>Common Problem-Solving Strategies</a:t>
            </a:r>
          </a:p>
        </p:txBody>
      </p:sp>
      <p:sp>
        <p:nvSpPr>
          <p:cNvPr id="4" name="Slide Number Placeholder 3">
            <a:extLst>
              <a:ext uri="{FF2B5EF4-FFF2-40B4-BE49-F238E27FC236}">
                <a16:creationId xmlns:a16="http://schemas.microsoft.com/office/drawing/2014/main" id="{6F6A0A5F-8099-F736-D1FB-A8078CF8F2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dirty="0"/>
          </a:p>
        </p:txBody>
      </p:sp>
      <p:sp>
        <p:nvSpPr>
          <p:cNvPr id="5" name="Text Placeholder 2">
            <a:extLst>
              <a:ext uri="{FF2B5EF4-FFF2-40B4-BE49-F238E27FC236}">
                <a16:creationId xmlns:a16="http://schemas.microsoft.com/office/drawing/2014/main" id="{7A7F136A-5CD1-4098-0DEC-786413EA5360}"/>
              </a:ext>
            </a:extLst>
          </p:cNvPr>
          <p:cNvSpPr>
            <a:spLocks noGrp="1"/>
          </p:cNvSpPr>
          <p:nvPr>
            <p:ph type="body" idx="1"/>
          </p:nvPr>
        </p:nvSpPr>
        <p:spPr/>
        <p:txBody>
          <a:bodyPr>
            <a:normAutofit/>
          </a:bodyPr>
          <a:lstStyle/>
          <a:p>
            <a:r>
              <a:rPr lang="en-US" sz="2400" b="1" dirty="0">
                <a:highlight>
                  <a:srgbClr val="FFFF00"/>
                </a:highlight>
                <a:latin typeface="Calibri" panose="020F0502020204030204" pitchFamily="34" charset="0"/>
                <a:cs typeface="Calibri" panose="020F0502020204030204" pitchFamily="34" charset="0"/>
              </a:rPr>
              <a:t>Analogy</a:t>
            </a:r>
            <a:r>
              <a:rPr lang="en-US" sz="2400" dirty="0">
                <a:highlight>
                  <a:srgbClr val="FFFF00"/>
                </a:highlight>
                <a:latin typeface="Calibri" panose="020F0502020204030204" pitchFamily="34" charset="0"/>
                <a:cs typeface="Calibri" panose="020F0502020204030204" pitchFamily="34" charset="0"/>
              </a:rPr>
              <a:t> – Is this similar to another problem you've seen?</a:t>
            </a:r>
            <a:endParaRPr lang="en-US" sz="2400" b="1" dirty="0">
              <a:highlight>
                <a:srgbClr val="FFFF00"/>
              </a:highlight>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Brainstorming </a:t>
            </a:r>
            <a:r>
              <a:rPr lang="en-US" sz="2400" dirty="0">
                <a:latin typeface="Calibri" panose="020F0502020204030204" pitchFamily="34" charset="0"/>
                <a:cs typeface="Calibri" panose="020F0502020204030204" pitchFamily="34" charset="0"/>
              </a:rPr>
              <a:t>– Consider steps to solve problem before jumping into code</a:t>
            </a:r>
          </a:p>
          <a:p>
            <a:pPr lvl="1"/>
            <a:r>
              <a:rPr lang="en-US" sz="2000" dirty="0">
                <a:latin typeface="Calibri" panose="020F0502020204030204" pitchFamily="34" charset="0"/>
                <a:cs typeface="Calibri" panose="020F0502020204030204" pitchFamily="34" charset="0"/>
              </a:rPr>
              <a:t>Try to do an example "by hand" </a:t>
            </a:r>
            <a:r>
              <a:rPr lang="en-US" sz="2000" dirty="0">
                <a:latin typeface="Calibri" panose="020F0502020204030204" pitchFamily="34" charset="0"/>
                <a:cs typeface="Calibri" panose="020F0502020204030204" pitchFamily="34" charset="0"/>
                <a:sym typeface="Wingdings" panose="05000000000000000000" pitchFamily="2" charset="2"/>
              </a:rPr>
              <a:t> outline steps</a:t>
            </a:r>
            <a:endParaRPr lang="en-US" sz="2000" dirty="0">
              <a:latin typeface="Calibri" panose="020F0502020204030204" pitchFamily="34" charset="0"/>
              <a:cs typeface="Calibri" panose="020F0502020204030204" pitchFamily="34" charset="0"/>
            </a:endParaRPr>
          </a:p>
          <a:p>
            <a:r>
              <a:rPr lang="en-US" sz="2400" b="1" dirty="0">
                <a:highlight>
                  <a:srgbClr val="FFFF00"/>
                </a:highlight>
                <a:latin typeface="Calibri" panose="020F0502020204030204" pitchFamily="34" charset="0"/>
                <a:cs typeface="Calibri" panose="020F0502020204030204" pitchFamily="34" charset="0"/>
              </a:rPr>
              <a:t>Solve sub-problems </a:t>
            </a:r>
            <a:r>
              <a:rPr lang="en-US" sz="2400" dirty="0">
                <a:highlight>
                  <a:srgbClr val="FFFF00"/>
                </a:highlight>
                <a:latin typeface="Calibri" panose="020F0502020204030204" pitchFamily="34" charset="0"/>
                <a:cs typeface="Calibri" panose="020F0502020204030204" pitchFamily="34" charset="0"/>
              </a:rPr>
              <a:t>– Is there a smaller part of the problem to solve? </a:t>
            </a:r>
            <a:endParaRPr lang="en-US" sz="2400" b="1" dirty="0">
              <a:highlight>
                <a:srgbClr val="FFFF00"/>
              </a:highlight>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Debugging </a:t>
            </a:r>
            <a:r>
              <a:rPr lang="en-US" sz="2400" dirty="0">
                <a:latin typeface="Calibri" panose="020F0502020204030204" pitchFamily="34" charset="0"/>
                <a:cs typeface="Calibri" panose="020F0502020204030204" pitchFamily="34" charset="0"/>
              </a:rPr>
              <a:t>– Does your solution behave correctly? </a:t>
            </a:r>
          </a:p>
          <a:p>
            <a:pPr lvl="1"/>
            <a:r>
              <a:rPr lang="en-US" sz="2000" dirty="0">
                <a:latin typeface="Calibri" panose="020F0502020204030204" pitchFamily="34" charset="0"/>
                <a:cs typeface="Calibri" panose="020F0502020204030204" pitchFamily="34" charset="0"/>
              </a:rPr>
              <a:t>What is it doing? </a:t>
            </a:r>
          </a:p>
          <a:p>
            <a:pPr lvl="1"/>
            <a:r>
              <a:rPr lang="en-US" sz="2000" dirty="0">
                <a:latin typeface="Calibri" panose="020F0502020204030204" pitchFamily="34" charset="0"/>
                <a:cs typeface="Calibri" panose="020F0502020204030204" pitchFamily="34" charset="0"/>
              </a:rPr>
              <a:t>What do you expect it to do? </a:t>
            </a:r>
          </a:p>
          <a:p>
            <a:pPr lvl="1"/>
            <a:r>
              <a:rPr lang="en-US" sz="2000" dirty="0">
                <a:latin typeface="Calibri" panose="020F0502020204030204" pitchFamily="34" charset="0"/>
                <a:cs typeface="Calibri" panose="020F0502020204030204" pitchFamily="34" charset="0"/>
              </a:rPr>
              <a:t>What area of your code controls that part of the output? </a:t>
            </a:r>
            <a:endParaRPr lang="en-US" sz="1600" dirty="0">
              <a:latin typeface="Calibri" panose="020F0502020204030204" pitchFamily="34" charset="0"/>
              <a:cs typeface="Calibri" panose="020F0502020204030204" pitchFamily="34" charset="0"/>
            </a:endParaRPr>
          </a:p>
          <a:p>
            <a:r>
              <a:rPr lang="en-US" sz="2400" b="1" dirty="0">
                <a:highlight>
                  <a:srgbClr val="FFFF00"/>
                </a:highlight>
                <a:latin typeface="Calibri" panose="020F0502020204030204" pitchFamily="34" charset="0"/>
                <a:cs typeface="Calibri" panose="020F0502020204030204" pitchFamily="34" charset="0"/>
              </a:rPr>
              <a:t>Iterative Development</a:t>
            </a:r>
            <a:r>
              <a:rPr lang="en-US" sz="2400" dirty="0">
                <a:highlight>
                  <a:srgbClr val="FFFF00"/>
                </a:highlight>
                <a:latin typeface="Calibri" panose="020F0502020204030204" pitchFamily="34" charset="0"/>
                <a:cs typeface="Calibri" panose="020F0502020204030204" pitchFamily="34" charset="0"/>
              </a:rPr>
              <a:t> – Can we start by solving a different problem that is easier? </a:t>
            </a:r>
            <a:endParaRPr lang="en-US" sz="2400" b="1"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353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5115B74-CD1D-3285-969C-A1CA62F3B03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513D7F5-39F2-97FB-7605-09D0EC1F394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12" name="Title 1">
            <a:extLst>
              <a:ext uri="{FF2B5EF4-FFF2-40B4-BE49-F238E27FC236}">
                <a16:creationId xmlns:a16="http://schemas.microsoft.com/office/drawing/2014/main" id="{275D3FF4-E669-0043-7357-8F14680E96EB}"/>
              </a:ext>
            </a:extLst>
          </p:cNvPr>
          <p:cNvSpPr txBox="1">
            <a:spLocks noGrp="1"/>
          </p:cNvSpPr>
          <p:nvPr>
            <p:ph type="title" idx="4294967295"/>
          </p:nvPr>
        </p:nvSpPr>
        <p:spPr>
          <a:xfrm>
            <a:off x="980439" y="-826815"/>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mystery (think)</a:t>
            </a:r>
          </a:p>
        </p:txBody>
      </p:sp>
      <p:sp>
        <p:nvSpPr>
          <p:cNvPr id="4" name="Title 3">
            <a:extLst>
              <a:ext uri="{FF2B5EF4-FFF2-40B4-BE49-F238E27FC236}">
                <a16:creationId xmlns:a16="http://schemas.microsoft.com/office/drawing/2014/main" id="{344A4D36-7549-8AC9-3561-3AA747EDB0DB}"/>
              </a:ext>
            </a:extLst>
          </p:cNvPr>
          <p:cNvSpPr txBox="1">
            <a:spLocks/>
          </p:cNvSpPr>
          <p:nvPr/>
        </p:nvSpPr>
        <p:spPr>
          <a:xfrm>
            <a:off x="7175158" y="1734701"/>
            <a:ext cx="461869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800" b="0" dirty="0">
                <a:latin typeface="Calibri" panose="020F0502020204030204" pitchFamily="34" charset="0"/>
                <a:ea typeface="Arial"/>
                <a:cs typeface="Calibri" panose="020F0502020204030204" pitchFamily="34" charset="0"/>
                <a:sym typeface="Arial"/>
              </a:rPr>
              <a:t>How would you describe what the variable </a:t>
            </a:r>
            <a:r>
              <a:rPr lang="en-US" sz="2800" b="0" dirty="0">
                <a:latin typeface="Consolas" panose="020B0609020204030204" pitchFamily="49" charset="0"/>
                <a:ea typeface="Arial"/>
                <a:cs typeface="Consolas" panose="020B0609020204030204" pitchFamily="49" charset="0"/>
                <a:sym typeface="Arial"/>
              </a:rPr>
              <a:t>x</a:t>
            </a:r>
            <a:r>
              <a:rPr lang="en-US" sz="2800" b="0" dirty="0">
                <a:latin typeface="Calibri" panose="020F0502020204030204" pitchFamily="34" charset="0"/>
                <a:ea typeface="Arial"/>
                <a:cs typeface="Calibri" panose="020F0502020204030204" pitchFamily="34" charset="0"/>
                <a:sym typeface="Arial"/>
              </a:rPr>
              <a:t> calculates?</a:t>
            </a:r>
          </a:p>
        </p:txBody>
      </p:sp>
      <p:sp>
        <p:nvSpPr>
          <p:cNvPr id="6" name="TextBox 5">
            <a:extLst>
              <a:ext uri="{FF2B5EF4-FFF2-40B4-BE49-F238E27FC236}">
                <a16:creationId xmlns:a16="http://schemas.microsoft.com/office/drawing/2014/main" id="{16FFE125-C62A-BD34-6E1A-4DB462E23865}"/>
              </a:ext>
            </a:extLst>
          </p:cNvPr>
          <p:cNvSpPr txBox="1"/>
          <p:nvPr/>
        </p:nvSpPr>
        <p:spPr>
          <a:xfrm>
            <a:off x="7175158" y="2936048"/>
            <a:ext cx="4864443" cy="255454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sum of all values rolled</a:t>
            </a:r>
          </a:p>
        </p:txBody>
      </p:sp>
      <p:sp>
        <p:nvSpPr>
          <p:cNvPr id="8" name="TextBox 7">
            <a:extLst>
              <a:ext uri="{FF2B5EF4-FFF2-40B4-BE49-F238E27FC236}">
                <a16:creationId xmlns:a16="http://schemas.microsoft.com/office/drawing/2014/main" id="{91F243C4-1961-4DB3-56AB-0554B7DBFA54}"/>
              </a:ext>
            </a:extLst>
          </p:cNvPr>
          <p:cNvSpPr txBox="1"/>
          <p:nvPr/>
        </p:nvSpPr>
        <p:spPr>
          <a:xfrm>
            <a:off x="277792" y="1551563"/>
            <a:ext cx="6810567" cy="5170646"/>
          </a:xfrm>
          <a:prstGeom prst="rect">
            <a:avLst/>
          </a:prstGeom>
          <a:noFill/>
        </p:spPr>
        <p:txBody>
          <a:bodyPr wrap="square">
            <a:spAutoFit/>
          </a:bodyPr>
          <a:lstStyle/>
          <a:p>
            <a:r>
              <a:rPr lang="en-US" sz="2200" b="0" dirty="0">
                <a:solidFill>
                  <a:srgbClr val="D73A49"/>
                </a:solidFill>
                <a:effectLst/>
                <a:latin typeface="Consolas" panose="020B0609020204030204" pitchFamily="49" charset="0"/>
                <a:cs typeface="Consolas" panose="020B0609020204030204" pitchFamily="49" charset="0"/>
              </a:rPr>
              <a:t>public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static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void</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F42C1"/>
                </a:solidFill>
                <a:effectLst/>
                <a:latin typeface="Consolas" panose="020B0609020204030204" pitchFamily="49" charset="0"/>
                <a:cs typeface="Consolas" panose="020B0609020204030204" pitchFamily="49" charset="0"/>
              </a:rPr>
              <a:t>mystery</a:t>
            </a:r>
            <a:r>
              <a:rPr lang="en-US" sz="2200" b="0" dirty="0">
                <a:solidFill>
                  <a:srgbClr val="24292E"/>
                </a:solidFill>
                <a:effectLst/>
                <a:latin typeface="Consolas" panose="020B0609020204030204" pitchFamily="49" charset="0"/>
                <a:cs typeface="Consolas" panose="020B0609020204030204" pitchFamily="49" charset="0"/>
              </a:rPr>
              <a:t>(Random randy,</a:t>
            </a:r>
            <a:br>
              <a:rPr lang="en-US" sz="2200" b="0" dirty="0">
                <a:solidFill>
                  <a:srgbClr val="24292E"/>
                </a:solidFill>
                <a:effectLst/>
                <a:latin typeface="Consolas" panose="020B0609020204030204" pitchFamily="49" charset="0"/>
                <a:cs typeface="Consolas" panose="020B0609020204030204" pitchFamily="49" charset="0"/>
              </a:rPr>
            </a:b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int</a:t>
            </a:r>
            <a:r>
              <a:rPr lang="en-US" sz="2200" b="0" dirty="0">
                <a:solidFill>
                  <a:srgbClr val="24292E"/>
                </a:solidFill>
                <a:effectLst/>
                <a:latin typeface="Consolas" panose="020B0609020204030204" pitchFamily="49" charset="0"/>
                <a:cs typeface="Consolas" panose="020B0609020204030204" pitchFamily="49" charset="0"/>
              </a:rPr>
              <a:t> lucky) {</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A737D"/>
                </a:solidFill>
                <a:effectLst/>
                <a:latin typeface="Consolas" panose="020B0609020204030204" pitchFamily="49" charset="0"/>
                <a:cs typeface="Consolas" panose="020B0609020204030204" pitchFamily="49" charset="0"/>
              </a:rPr>
              <a:t>// "priming" the loop</a:t>
            </a:r>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while</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lucky) {</a:t>
            </a:r>
          </a:p>
          <a:p>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randy.</a:t>
            </a:r>
            <a:r>
              <a:rPr lang="en-US" sz="2200" b="0" dirty="0" err="1">
                <a:solidFill>
                  <a:srgbClr val="6F42C1"/>
                </a:solidFill>
                <a:effectLst/>
                <a:latin typeface="Consolas" panose="020B0609020204030204" pitchFamily="49" charset="0"/>
                <a:cs typeface="Consolas" panose="020B0609020204030204" pitchFamily="49" charset="0"/>
              </a:rPr>
              <a:t>nextInt</a:t>
            </a:r>
            <a:r>
              <a:rPr lang="en-US" sz="2200" b="0" dirty="0">
                <a:solidFill>
                  <a:srgbClr val="24292E"/>
                </a:solidFill>
                <a:effectLst/>
                <a:latin typeface="Consolas" panose="020B0609020204030204" pitchFamily="49" charset="0"/>
                <a:cs typeface="Consolas" panose="020B0609020204030204" pitchFamily="49" charset="0"/>
              </a:rPr>
              <a:t>(</a:t>
            </a:r>
            <a:r>
              <a:rPr lang="en-US" sz="2200" dirty="0">
                <a:solidFill>
                  <a:srgbClr val="005CC5"/>
                </a:solidFill>
                <a:latin typeface="Consolas" panose="020B0609020204030204" pitchFamily="49" charset="0"/>
                <a:cs typeface="Consolas" panose="020B0609020204030204" pitchFamily="49" charset="0"/>
              </a:rPr>
              <a:t>20</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r>
              <a:rPr lang="en-US" sz="2200" b="0" dirty="0">
                <a:solidFill>
                  <a:srgbClr val="D73A49"/>
                </a:solidFill>
                <a:effectLst/>
                <a:latin typeface="Consolas" panose="020B0609020204030204" pitchFamily="49" charset="0"/>
                <a:cs typeface="Consolas" panose="020B0609020204030204" pitchFamily="49" charset="0"/>
              </a:rPr>
              <a:t>    if</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&lt;</a:t>
            </a:r>
            <a:r>
              <a:rPr lang="en-US" sz="2200" b="0" dirty="0">
                <a:solidFill>
                  <a:srgbClr val="24292E"/>
                </a:solidFill>
                <a:effectLst/>
                <a:latin typeface="Consolas" panose="020B0609020204030204" pitchFamily="49" charset="0"/>
                <a:cs typeface="Consolas" panose="020B0609020204030204" pitchFamily="49" charset="0"/>
              </a:rPr>
              <a:t> roll) {</a:t>
            </a:r>
          </a:p>
          <a:p>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System.out.</a:t>
            </a:r>
            <a:r>
              <a:rPr lang="en-US" sz="2200" b="0" dirty="0" err="1">
                <a:solidFill>
                  <a:srgbClr val="6F42C1"/>
                </a:solidFill>
                <a:effectLst/>
                <a:latin typeface="Consolas" panose="020B0609020204030204" pitchFamily="49" charset="0"/>
                <a:cs typeface="Consolas" panose="020B0609020204030204" pitchFamily="49" charset="0"/>
              </a:rPr>
              <a:t>println</a:t>
            </a:r>
            <a:r>
              <a:rPr lang="en-US" sz="2200" b="0" dirty="0">
                <a:solidFill>
                  <a:srgbClr val="24292E"/>
                </a:solidFill>
                <a:effectLst/>
                <a:latin typeface="Consolas" panose="020B0609020204030204" pitchFamily="49" charset="0"/>
                <a:cs typeface="Consolas" panose="020B0609020204030204" pitchFamily="49" charset="0"/>
              </a:rPr>
              <a:t>(</a:t>
            </a:r>
            <a:r>
              <a:rPr lang="en-US" sz="2200" b="0" dirty="0">
                <a:solidFill>
                  <a:srgbClr val="032F62"/>
                </a:solidFill>
                <a:effectLst/>
                <a:latin typeface="Consolas" panose="020B0609020204030204" pitchFamily="49" charset="0"/>
                <a:cs typeface="Consolas" panose="020B0609020204030204" pitchFamily="49" charset="0"/>
              </a:rPr>
              <a:t>"Lucky number "</a:t>
            </a:r>
            <a:br>
              <a:rPr lang="en-US" sz="2200" b="0" dirty="0">
                <a:solidFill>
                  <a:srgbClr val="032F62"/>
                </a:solidFill>
                <a:effectLst/>
                <a:latin typeface="Consolas" panose="020B0609020204030204" pitchFamily="49" charset="0"/>
                <a:cs typeface="Consolas" panose="020B0609020204030204" pitchFamily="49" charset="0"/>
              </a:rPr>
            </a:br>
            <a:r>
              <a:rPr lang="en-US" sz="2200" b="0" dirty="0">
                <a:solidFill>
                  <a:srgbClr val="032F62"/>
                </a:solidFill>
                <a:effectLst/>
                <a:latin typeface="Consolas" panose="020B0609020204030204" pitchFamily="49" charset="0"/>
                <a:cs typeface="Consolas" panose="020B0609020204030204" pitchFamily="49" charset="0"/>
              </a:rPr>
              <a:t>                     </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27438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E914A47-38D1-50AA-C986-13CD657D4820}"/>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2CBEA5D-0FC7-C15B-5816-36CAAEA5452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7" name="Title 1">
            <a:extLst>
              <a:ext uri="{FF2B5EF4-FFF2-40B4-BE49-F238E27FC236}">
                <a16:creationId xmlns:a16="http://schemas.microsoft.com/office/drawing/2014/main" id="{B7FCEB80-2642-F0E8-9634-4C11D6BEA138}"/>
              </a:ext>
            </a:extLst>
          </p:cNvPr>
          <p:cNvSpPr txBox="1">
            <a:spLocks noGrp="1"/>
          </p:cNvSpPr>
          <p:nvPr>
            <p:ph type="title" idx="4294967295"/>
          </p:nvPr>
        </p:nvSpPr>
        <p:spPr>
          <a:xfrm>
            <a:off x="980439" y="-826815"/>
            <a:ext cx="10515601" cy="762636"/>
          </a:xfrm>
          <a:prstGeom prst="rect">
            <a:avLst/>
          </a:prstGeom>
          <a:noFill/>
          <a:ln>
            <a:noFill/>
            <a:prstDash/>
          </a:ln>
          <a:effectLst/>
        </p:spPr>
        <p:txBody>
          <a:bodyPr rot="0" spcFirstLastPara="1" vertOverflow="overflow" horzOverflow="overflow" vert="horz" wrap="square" lIns="45700" tIns="45700" rIns="45700" bIns="45700" numCol="1" spcCol="0" rtlCol="0" fromWordArt="0" anchor="ctr" anchorCtr="0" forceAA="0" compatLnSpc="1">
            <a:prstTxWarp prst="textNoShape">
              <a:avLst/>
            </a:prstTxWarp>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1800"/>
              <a:buFont typeface="Calibri"/>
              <a:buNone/>
              <a:defRPr sz="4400" b="1" i="0" u="none" strike="noStrike" cap="none">
                <a:solidFill>
                  <a:srgbClr val="000000"/>
                </a:solidFill>
                <a:latin typeface="Calibri"/>
                <a:ea typeface="Calibri"/>
                <a:cs typeface="Calibri"/>
                <a:sym typeface="Calibri"/>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US" sz="4400" b="1" i="0" u="none" strike="noStrike" kern="0" cap="none" spc="0" normalizeH="0" baseline="0" noProof="0" dirty="0">
                <a:ln>
                  <a:noFill/>
                </a:ln>
                <a:solidFill>
                  <a:srgbClr val="000000"/>
                </a:solidFill>
                <a:effectLst/>
                <a:uLnTx/>
                <a:uFillTx/>
                <a:latin typeface="Calibri"/>
                <a:ea typeface="Calibri"/>
                <a:cs typeface="Calibri"/>
                <a:sym typeface="Calibri"/>
              </a:rPr>
              <a:t>Think Pair Share: mystery (pair)</a:t>
            </a:r>
          </a:p>
        </p:txBody>
      </p:sp>
      <p:sp>
        <p:nvSpPr>
          <p:cNvPr id="6" name="Title 3">
            <a:extLst>
              <a:ext uri="{FF2B5EF4-FFF2-40B4-BE49-F238E27FC236}">
                <a16:creationId xmlns:a16="http://schemas.microsoft.com/office/drawing/2014/main" id="{E7AAFFB6-465C-9EA9-2C44-E26F8947B36F}"/>
              </a:ext>
            </a:extLst>
          </p:cNvPr>
          <p:cNvSpPr txBox="1">
            <a:spLocks/>
          </p:cNvSpPr>
          <p:nvPr/>
        </p:nvSpPr>
        <p:spPr>
          <a:xfrm>
            <a:off x="7175158" y="1734701"/>
            <a:ext cx="4618692"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1" i="0" u="none" strike="noStrike" cap="none">
                <a:solidFill>
                  <a:srgbClr val="000000"/>
                </a:solidFill>
                <a:latin typeface="Calibri"/>
                <a:ea typeface="Calibri"/>
                <a:cs typeface="Calibri"/>
                <a:sym typeface="Calibri"/>
              </a:defRPr>
            </a:lvl9pPr>
          </a:lstStyle>
          <a:p>
            <a:pPr>
              <a:lnSpc>
                <a:spcPct val="100000"/>
              </a:lnSpc>
              <a:buSzTx/>
              <a:buFont typeface="Arial"/>
              <a:buNone/>
              <a:defRPr/>
            </a:pPr>
            <a:r>
              <a:rPr lang="en-US" sz="2800" b="0" dirty="0">
                <a:latin typeface="Calibri" panose="020F0502020204030204" pitchFamily="34" charset="0"/>
                <a:ea typeface="Arial"/>
                <a:cs typeface="Calibri" panose="020F0502020204030204" pitchFamily="34" charset="0"/>
                <a:sym typeface="Arial"/>
              </a:rPr>
              <a:t>How would you describe what the variable </a:t>
            </a:r>
            <a:r>
              <a:rPr lang="en-US" sz="2800" b="0" dirty="0">
                <a:latin typeface="Consolas" panose="020B0609020204030204" pitchFamily="49" charset="0"/>
                <a:ea typeface="Arial"/>
                <a:cs typeface="Consolas" panose="020B0609020204030204" pitchFamily="49" charset="0"/>
                <a:sym typeface="Arial"/>
              </a:rPr>
              <a:t>x</a:t>
            </a:r>
            <a:r>
              <a:rPr lang="en-US" sz="2800" b="0" dirty="0">
                <a:latin typeface="Calibri" panose="020F0502020204030204" pitchFamily="34" charset="0"/>
                <a:ea typeface="Arial"/>
                <a:cs typeface="Calibri" panose="020F0502020204030204" pitchFamily="34" charset="0"/>
                <a:sym typeface="Arial"/>
              </a:rPr>
              <a:t> calculates?</a:t>
            </a:r>
          </a:p>
        </p:txBody>
      </p:sp>
      <p:sp>
        <p:nvSpPr>
          <p:cNvPr id="8" name="TextBox 7">
            <a:extLst>
              <a:ext uri="{FF2B5EF4-FFF2-40B4-BE49-F238E27FC236}">
                <a16:creationId xmlns:a16="http://schemas.microsoft.com/office/drawing/2014/main" id="{8CA2EA6D-FAF9-261F-49F2-F6315120D012}"/>
              </a:ext>
            </a:extLst>
          </p:cNvPr>
          <p:cNvSpPr txBox="1"/>
          <p:nvPr/>
        </p:nvSpPr>
        <p:spPr>
          <a:xfrm>
            <a:off x="7175158" y="2936048"/>
            <a:ext cx="4864443" cy="2554545"/>
          </a:xfrm>
          <a:prstGeom prst="rect">
            <a:avLst/>
          </a:prstGeom>
          <a:noFill/>
        </p:spPr>
        <p:txBody>
          <a:bodyPr wrap="square" rtlCol="0">
            <a:spAutoFit/>
          </a:bodyPr>
          <a:lstStyle/>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largest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smallest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last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first value rolled</a:t>
            </a:r>
          </a:p>
          <a:p>
            <a:pPr marL="342900" indent="-342900">
              <a:spcAft>
                <a:spcPts val="600"/>
              </a:spcAft>
              <a:buClr>
                <a:srgbClr val="7030A0"/>
              </a:buClr>
              <a:buSzPct val="110000"/>
              <a:buFont typeface="+mj-lt"/>
              <a:buAutoNum type="alphaUcPeriod"/>
            </a:pPr>
            <a:r>
              <a:rPr lang="en-US" sz="2800" dirty="0">
                <a:latin typeface="Calibri" panose="020F0502020204030204" pitchFamily="34" charset="0"/>
                <a:ea typeface="Calibri" panose="020F0502020204030204" pitchFamily="34" charset="0"/>
                <a:cs typeface="Calibri" panose="020F0502020204030204" pitchFamily="34" charset="0"/>
              </a:rPr>
              <a:t>The sum of all values rolled</a:t>
            </a:r>
          </a:p>
        </p:txBody>
      </p:sp>
      <p:sp>
        <p:nvSpPr>
          <p:cNvPr id="9" name="TextBox 8">
            <a:extLst>
              <a:ext uri="{FF2B5EF4-FFF2-40B4-BE49-F238E27FC236}">
                <a16:creationId xmlns:a16="http://schemas.microsoft.com/office/drawing/2014/main" id="{2FEEE8A5-D3FA-9D8C-3BAE-E4ADCD843D64}"/>
              </a:ext>
            </a:extLst>
          </p:cNvPr>
          <p:cNvSpPr txBox="1"/>
          <p:nvPr/>
        </p:nvSpPr>
        <p:spPr>
          <a:xfrm>
            <a:off x="277792" y="1551563"/>
            <a:ext cx="6810567" cy="5170646"/>
          </a:xfrm>
          <a:prstGeom prst="rect">
            <a:avLst/>
          </a:prstGeom>
          <a:noFill/>
        </p:spPr>
        <p:txBody>
          <a:bodyPr wrap="square">
            <a:spAutoFit/>
          </a:bodyPr>
          <a:lstStyle/>
          <a:p>
            <a:r>
              <a:rPr lang="en-US" sz="2200" b="0" dirty="0">
                <a:solidFill>
                  <a:srgbClr val="D73A49"/>
                </a:solidFill>
                <a:effectLst/>
                <a:latin typeface="Consolas" panose="020B0609020204030204" pitchFamily="49" charset="0"/>
                <a:cs typeface="Consolas" panose="020B0609020204030204" pitchFamily="49" charset="0"/>
              </a:rPr>
              <a:t>public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static</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void</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F42C1"/>
                </a:solidFill>
                <a:effectLst/>
                <a:latin typeface="Consolas" panose="020B0609020204030204" pitchFamily="49" charset="0"/>
                <a:cs typeface="Consolas" panose="020B0609020204030204" pitchFamily="49" charset="0"/>
              </a:rPr>
              <a:t>mystery</a:t>
            </a:r>
            <a:r>
              <a:rPr lang="en-US" sz="2200" b="0" dirty="0">
                <a:solidFill>
                  <a:srgbClr val="24292E"/>
                </a:solidFill>
                <a:effectLst/>
                <a:latin typeface="Consolas" panose="020B0609020204030204" pitchFamily="49" charset="0"/>
                <a:cs typeface="Consolas" panose="020B0609020204030204" pitchFamily="49" charset="0"/>
              </a:rPr>
              <a:t>(Random randy,</a:t>
            </a:r>
            <a:br>
              <a:rPr lang="en-US" sz="2200" b="0" dirty="0">
                <a:solidFill>
                  <a:srgbClr val="24292E"/>
                </a:solidFill>
                <a:effectLst/>
                <a:latin typeface="Consolas" panose="020B0609020204030204" pitchFamily="49" charset="0"/>
                <a:cs typeface="Consolas" panose="020B0609020204030204" pitchFamily="49" charset="0"/>
              </a:rPr>
            </a:b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int</a:t>
            </a:r>
            <a:r>
              <a:rPr lang="en-US" sz="2200" b="0" dirty="0">
                <a:solidFill>
                  <a:srgbClr val="24292E"/>
                </a:solidFill>
                <a:effectLst/>
                <a:latin typeface="Consolas" panose="020B0609020204030204" pitchFamily="49" charset="0"/>
                <a:cs typeface="Consolas" panose="020B0609020204030204" pitchFamily="49" charset="0"/>
              </a:rPr>
              <a:t> lucky) {</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6A737D"/>
                </a:solidFill>
                <a:effectLst/>
                <a:latin typeface="Consolas" panose="020B0609020204030204" pitchFamily="49" charset="0"/>
                <a:cs typeface="Consolas" panose="020B0609020204030204" pitchFamily="49" charset="0"/>
              </a:rPr>
              <a:t>// "priming" the loop</a:t>
            </a:r>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int</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endParaRPr lang="en-US" sz="2200" b="0" dirty="0">
              <a:solidFill>
                <a:srgbClr val="24292E"/>
              </a:solidFill>
              <a:effectLst/>
              <a:latin typeface="Consolas" panose="020B0609020204030204" pitchFamily="49" charset="0"/>
              <a:cs typeface="Consolas" panose="020B0609020204030204" pitchFamily="49" charset="0"/>
            </a:endParaRPr>
          </a:p>
          <a:p>
            <a:r>
              <a:rPr lang="en-US" sz="2200" b="0" dirty="0">
                <a:solidFill>
                  <a:srgbClr val="D73A49"/>
                </a:solidFill>
                <a:effectLst/>
                <a:latin typeface="Consolas" panose="020B0609020204030204" pitchFamily="49" charset="0"/>
                <a:cs typeface="Consolas" panose="020B0609020204030204" pitchFamily="49" charset="0"/>
              </a:rPr>
              <a:t>  while</a:t>
            </a:r>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lucky) {</a:t>
            </a:r>
          </a:p>
          <a:p>
            <a:r>
              <a:rPr lang="en-US" sz="2200" b="0" dirty="0">
                <a:solidFill>
                  <a:srgbClr val="24292E"/>
                </a:solidFill>
                <a:effectLst/>
                <a:latin typeface="Consolas" panose="020B0609020204030204" pitchFamily="49" charset="0"/>
                <a:cs typeface="Consolas" panose="020B0609020204030204" pitchFamily="49" charset="0"/>
              </a:rPr>
              <a:t>    roll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randy.</a:t>
            </a:r>
            <a:r>
              <a:rPr lang="en-US" sz="2200" b="0" dirty="0" err="1">
                <a:solidFill>
                  <a:srgbClr val="6F42C1"/>
                </a:solidFill>
                <a:effectLst/>
                <a:latin typeface="Consolas" panose="020B0609020204030204" pitchFamily="49" charset="0"/>
                <a:cs typeface="Consolas" panose="020B0609020204030204" pitchFamily="49" charset="0"/>
              </a:rPr>
              <a:t>nextInt</a:t>
            </a:r>
            <a:r>
              <a:rPr lang="en-US" sz="2200" b="0" dirty="0">
                <a:solidFill>
                  <a:srgbClr val="24292E"/>
                </a:solidFill>
                <a:effectLst/>
                <a:latin typeface="Consolas" panose="020B0609020204030204" pitchFamily="49" charset="0"/>
                <a:cs typeface="Consolas" panose="020B0609020204030204" pitchFamily="49" charset="0"/>
              </a:rPr>
              <a:t>(</a:t>
            </a:r>
            <a:r>
              <a:rPr lang="en-US" sz="2200" dirty="0">
                <a:solidFill>
                  <a:srgbClr val="005CC5"/>
                </a:solidFill>
                <a:latin typeface="Consolas" panose="020B0609020204030204" pitchFamily="49" charset="0"/>
                <a:cs typeface="Consolas" panose="020B0609020204030204" pitchFamily="49" charset="0"/>
              </a:rPr>
              <a:t>20</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005CC5"/>
                </a:solidFill>
                <a:effectLst/>
                <a:latin typeface="Consolas" panose="020B0609020204030204" pitchFamily="49" charset="0"/>
                <a:cs typeface="Consolas" panose="020B0609020204030204" pitchFamily="49" charset="0"/>
              </a:rPr>
              <a:t>1</a:t>
            </a:r>
            <a:r>
              <a:rPr lang="en-US" sz="2200" b="0" dirty="0">
                <a:solidFill>
                  <a:srgbClr val="24292E"/>
                </a:solidFill>
                <a:effectLst/>
                <a:latin typeface="Consolas" panose="020B0609020204030204" pitchFamily="49" charset="0"/>
                <a:cs typeface="Consolas" panose="020B0609020204030204" pitchFamily="49" charset="0"/>
              </a:rPr>
              <a:t>;</a:t>
            </a:r>
          </a:p>
          <a:p>
            <a:r>
              <a:rPr lang="en-US" sz="2200" b="0" dirty="0">
                <a:solidFill>
                  <a:srgbClr val="D73A49"/>
                </a:solidFill>
                <a:effectLst/>
                <a:latin typeface="Consolas" panose="020B0609020204030204" pitchFamily="49" charset="0"/>
                <a:cs typeface="Consolas" panose="020B0609020204030204" pitchFamily="49" charset="0"/>
              </a:rPr>
              <a:t>    if</a:t>
            </a:r>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&lt;</a:t>
            </a:r>
            <a:r>
              <a:rPr lang="en-US" sz="2200" b="0" dirty="0">
                <a:solidFill>
                  <a:srgbClr val="24292E"/>
                </a:solidFill>
                <a:effectLst/>
                <a:latin typeface="Consolas" panose="020B0609020204030204" pitchFamily="49" charset="0"/>
                <a:cs typeface="Consolas" panose="020B0609020204030204" pitchFamily="49" charset="0"/>
              </a:rPr>
              <a:t> roll) {</a:t>
            </a:r>
          </a:p>
          <a:p>
            <a:r>
              <a:rPr lang="en-US" sz="2200" b="0" dirty="0">
                <a:solidFill>
                  <a:srgbClr val="24292E"/>
                </a:solidFill>
                <a:effectLst/>
                <a:latin typeface="Consolas" panose="020B0609020204030204" pitchFamily="49" charset="0"/>
                <a:cs typeface="Consolas" panose="020B0609020204030204" pitchFamily="49" charset="0"/>
              </a:rPr>
              <a:t>      x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p>
          <a:p>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err="1">
                <a:solidFill>
                  <a:srgbClr val="24292E"/>
                </a:solidFill>
                <a:effectLst/>
                <a:latin typeface="Consolas" panose="020B0609020204030204" pitchFamily="49" charset="0"/>
                <a:cs typeface="Consolas" panose="020B0609020204030204" pitchFamily="49" charset="0"/>
              </a:rPr>
              <a:t>System.out.</a:t>
            </a:r>
            <a:r>
              <a:rPr lang="en-US" sz="2200" b="0" dirty="0" err="1">
                <a:solidFill>
                  <a:srgbClr val="6F42C1"/>
                </a:solidFill>
                <a:effectLst/>
                <a:latin typeface="Consolas" panose="020B0609020204030204" pitchFamily="49" charset="0"/>
                <a:cs typeface="Consolas" panose="020B0609020204030204" pitchFamily="49" charset="0"/>
              </a:rPr>
              <a:t>println</a:t>
            </a:r>
            <a:r>
              <a:rPr lang="en-US" sz="2200" b="0" dirty="0">
                <a:solidFill>
                  <a:srgbClr val="24292E"/>
                </a:solidFill>
                <a:effectLst/>
                <a:latin typeface="Consolas" panose="020B0609020204030204" pitchFamily="49" charset="0"/>
                <a:cs typeface="Consolas" panose="020B0609020204030204" pitchFamily="49" charset="0"/>
              </a:rPr>
              <a:t>(</a:t>
            </a:r>
            <a:r>
              <a:rPr lang="en-US" sz="2200" b="0" dirty="0">
                <a:solidFill>
                  <a:srgbClr val="032F62"/>
                </a:solidFill>
                <a:effectLst/>
                <a:latin typeface="Consolas" panose="020B0609020204030204" pitchFamily="49" charset="0"/>
                <a:cs typeface="Consolas" panose="020B0609020204030204" pitchFamily="49" charset="0"/>
              </a:rPr>
              <a:t>"Lucky number "</a:t>
            </a:r>
            <a:br>
              <a:rPr lang="en-US" sz="2200" b="0" dirty="0">
                <a:solidFill>
                  <a:srgbClr val="032F62"/>
                </a:solidFill>
                <a:effectLst/>
                <a:latin typeface="Consolas" panose="020B0609020204030204" pitchFamily="49" charset="0"/>
                <a:cs typeface="Consolas" panose="020B0609020204030204" pitchFamily="49" charset="0"/>
              </a:rPr>
            </a:br>
            <a:r>
              <a:rPr lang="en-US" sz="2200" b="0" dirty="0">
                <a:solidFill>
                  <a:srgbClr val="032F62"/>
                </a:solidFill>
                <a:effectLst/>
                <a:latin typeface="Consolas" panose="020B0609020204030204" pitchFamily="49" charset="0"/>
                <a:cs typeface="Consolas" panose="020B0609020204030204" pitchFamily="49" charset="0"/>
              </a:rPr>
              <a:t>                     </a:t>
            </a:r>
            <a:r>
              <a:rPr lang="en-US" sz="2200" b="0" dirty="0">
                <a:solidFill>
                  <a:srgbClr val="24292E"/>
                </a:solidFill>
                <a:effectLst/>
                <a:latin typeface="Consolas" panose="020B0609020204030204" pitchFamily="49" charset="0"/>
                <a:cs typeface="Consolas" panose="020B0609020204030204" pitchFamily="49" charset="0"/>
              </a:rPr>
              <a:t> </a:t>
            </a:r>
            <a:r>
              <a:rPr lang="en-US" sz="2200" b="0" dirty="0">
                <a:solidFill>
                  <a:srgbClr val="D73A49"/>
                </a:solidFill>
                <a:effectLst/>
                <a:latin typeface="Consolas" panose="020B0609020204030204" pitchFamily="49" charset="0"/>
                <a:cs typeface="Consolas" panose="020B0609020204030204" pitchFamily="49" charset="0"/>
              </a:rPr>
              <a:t>+</a:t>
            </a:r>
            <a:r>
              <a:rPr lang="en-US" sz="2200" b="0" dirty="0">
                <a:solidFill>
                  <a:srgbClr val="24292E"/>
                </a:solidFill>
                <a:effectLst/>
                <a:latin typeface="Consolas" panose="020B0609020204030204" pitchFamily="49" charset="0"/>
                <a:cs typeface="Consolas" panose="020B0609020204030204" pitchFamily="49" charset="0"/>
              </a:rPr>
              <a:t> roll);</a:t>
            </a:r>
          </a:p>
          <a:p>
            <a:r>
              <a:rPr lang="en-US" sz="2200" b="0" dirty="0">
                <a:solidFill>
                  <a:srgbClr val="24292E"/>
                </a:solidFill>
                <a:effectLst/>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89602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b="1" dirty="0">
                <a:solidFill>
                  <a:srgbClr val="7028C8"/>
                </a:solidFill>
              </a:rPr>
              <a:t>Announcements, Reminders</a:t>
            </a:r>
          </a:p>
          <a:p>
            <a:r>
              <a:rPr lang="en-US" dirty="0"/>
              <a:t>While loop review</a:t>
            </a:r>
          </a:p>
          <a:p>
            <a:r>
              <a:rPr lang="en-US" dirty="0"/>
              <a:t>Revisiting dice rolls</a:t>
            </a:r>
          </a:p>
          <a:p>
            <a:r>
              <a:rPr lang="en-US" dirty="0"/>
              <a:t>Flipping coins! </a:t>
            </a:r>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dirty="0"/>
          </a:p>
        </p:txBody>
      </p:sp>
      <p:sp>
        <p:nvSpPr>
          <p:cNvPr id="5" name="Arrow: Right 4">
            <a:extLst>
              <a:ext uri="{FF2B5EF4-FFF2-40B4-BE49-F238E27FC236}">
                <a16:creationId xmlns:a16="http://schemas.microsoft.com/office/drawing/2014/main" id="{1B936838-38AF-444F-B4B1-AB7499E18E33}"/>
              </a:ext>
            </a:extLst>
          </p:cNvPr>
          <p:cNvSpPr/>
          <p:nvPr/>
        </p:nvSpPr>
        <p:spPr>
          <a:xfrm rot="10800000">
            <a:off x="5731876" y="1633441"/>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6272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A61FA-EEB3-422B-7DB0-3E80089AAEA2}"/>
              </a:ext>
            </a:extLst>
          </p:cNvPr>
          <p:cNvSpPr>
            <a:spLocks noGrp="1"/>
          </p:cNvSpPr>
          <p:nvPr>
            <p:ph type="title"/>
          </p:nvPr>
        </p:nvSpPr>
        <p:spPr/>
        <p:txBody>
          <a:bodyPr/>
          <a:lstStyle/>
          <a:p>
            <a:r>
              <a:rPr lang="en-US" dirty="0"/>
              <a:t>Announcements, Reminders</a:t>
            </a:r>
          </a:p>
        </p:txBody>
      </p:sp>
      <p:sp>
        <p:nvSpPr>
          <p:cNvPr id="3" name="Text Placeholder 2">
            <a:extLst>
              <a:ext uri="{FF2B5EF4-FFF2-40B4-BE49-F238E27FC236}">
                <a16:creationId xmlns:a16="http://schemas.microsoft.com/office/drawing/2014/main" id="{C54B5108-D326-A3E1-1010-648875F9D1F7}"/>
              </a:ext>
            </a:extLst>
          </p:cNvPr>
          <p:cNvSpPr>
            <a:spLocks noGrp="1"/>
          </p:cNvSpPr>
          <p:nvPr>
            <p:ph type="body" idx="1"/>
          </p:nvPr>
        </p:nvSpPr>
        <p:spPr>
          <a:xfrm>
            <a:off x="838200" y="1371600"/>
            <a:ext cx="10515600" cy="5268596"/>
          </a:xfrm>
        </p:spPr>
        <p:txBody>
          <a:bodyPr>
            <a:normAutofit/>
          </a:bodyPr>
          <a:lstStyle/>
          <a:p>
            <a:r>
              <a:rPr lang="en-US" dirty="0"/>
              <a:t>C2 due </a:t>
            </a:r>
            <a:r>
              <a:rPr lang="en-US" b="1" dirty="0"/>
              <a:t>Thursday, May 8</a:t>
            </a:r>
            <a:r>
              <a:rPr lang="en-US" b="1" baseline="30000" dirty="0"/>
              <a:t>th</a:t>
            </a:r>
            <a:r>
              <a:rPr lang="en-US" b="1" dirty="0"/>
              <a:t> </a:t>
            </a:r>
          </a:p>
          <a:p>
            <a:r>
              <a:rPr lang="en-US" dirty="0"/>
              <a:t>R2 due </a:t>
            </a:r>
            <a:r>
              <a:rPr lang="en-US" b="1" dirty="0"/>
              <a:t>Thursday, May 8</a:t>
            </a:r>
            <a:r>
              <a:rPr lang="en-US" b="1" baseline="30000" dirty="0"/>
              <a:t>th</a:t>
            </a:r>
            <a:r>
              <a:rPr lang="en-US" b="1" dirty="0"/>
              <a:t> </a:t>
            </a:r>
          </a:p>
          <a:p>
            <a:pPr lvl="1"/>
            <a:r>
              <a:rPr lang="en-US" dirty="0"/>
              <a:t>Eligible: </a:t>
            </a:r>
            <a:r>
              <a:rPr lang="en-US" b="1" u="sng" dirty="0">
                <a:solidFill>
                  <a:schemeClr val="accent2">
                    <a:lumMod val="75000"/>
                  </a:schemeClr>
                </a:solidFill>
              </a:rPr>
              <a:t>C0</a:t>
            </a:r>
            <a:r>
              <a:rPr lang="en-US" dirty="0"/>
              <a:t>, P0, C1</a:t>
            </a:r>
          </a:p>
          <a:p>
            <a:pPr lvl="1"/>
            <a:r>
              <a:rPr lang="en-US" dirty="0"/>
              <a:t>Note: C0 is cycling out of eligibility for resubmission</a:t>
            </a:r>
          </a:p>
          <a:p>
            <a:r>
              <a:rPr lang="en-US" dirty="0"/>
              <a:t>Quiz reminders:</a:t>
            </a:r>
          </a:p>
          <a:p>
            <a:pPr lvl="1"/>
            <a:r>
              <a:rPr lang="en-US" dirty="0"/>
              <a:t>Quiz 0 feedback coming later today! </a:t>
            </a:r>
          </a:p>
          <a:p>
            <a:pPr lvl="1"/>
            <a:r>
              <a:rPr lang="en-US" dirty="0"/>
              <a:t>Quiz 1: </a:t>
            </a:r>
            <a:r>
              <a:rPr lang="en-US" b="1" dirty="0"/>
              <a:t>Thursday, May 15</a:t>
            </a:r>
            <a:r>
              <a:rPr lang="en-US" b="1" baseline="30000" dirty="0"/>
              <a:t>th</a:t>
            </a:r>
            <a:r>
              <a:rPr lang="en-US" b="1" dirty="0"/>
              <a:t> </a:t>
            </a:r>
            <a:endParaRPr lang="en-US" dirty="0"/>
          </a:p>
          <a:p>
            <a:pPr lvl="1"/>
            <a:r>
              <a:rPr lang="en-US" dirty="0"/>
              <a:t>sick? </a:t>
            </a:r>
            <a:r>
              <a:rPr lang="en-US" b="1" u="sng" dirty="0"/>
              <a:t>do not come to your quiz.</a:t>
            </a:r>
            <a:r>
              <a:rPr lang="en-US" dirty="0"/>
              <a:t> </a:t>
            </a:r>
            <a:br>
              <a:rPr lang="en-US" dirty="0"/>
            </a:br>
            <a:br>
              <a:rPr lang="en-US" dirty="0"/>
            </a:br>
            <a:r>
              <a:rPr lang="en-US" dirty="0"/>
              <a:t>instead, </a:t>
            </a:r>
            <a:r>
              <a:rPr lang="en-US" b="1" u="sng" dirty="0"/>
              <a:t>email me, </a:t>
            </a:r>
            <a:r>
              <a:rPr lang="en-US" b="1" i="1" u="sng" dirty="0"/>
              <a:t>before</a:t>
            </a:r>
            <a:r>
              <a:rPr lang="en-US" b="1" u="sng" dirty="0"/>
              <a:t> the start of your quiz section.</a:t>
            </a:r>
            <a:endParaRPr lang="en-US" dirty="0"/>
          </a:p>
        </p:txBody>
      </p:sp>
      <p:sp>
        <p:nvSpPr>
          <p:cNvPr id="4" name="Slide Number Placeholder 3">
            <a:extLst>
              <a:ext uri="{FF2B5EF4-FFF2-40B4-BE49-F238E27FC236}">
                <a16:creationId xmlns:a16="http://schemas.microsoft.com/office/drawing/2014/main" id="{D6586EBE-4008-0E4A-A533-90A58C2BAA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dirty="0"/>
          </a:p>
        </p:txBody>
      </p:sp>
    </p:spTree>
    <p:extLst>
      <p:ext uri="{BB962C8B-B14F-4D97-AF65-F5344CB8AC3E}">
        <p14:creationId xmlns:p14="http://schemas.microsoft.com/office/powerpoint/2010/main" val="3621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b="1" dirty="0">
                <a:solidFill>
                  <a:srgbClr val="7028C8"/>
                </a:solidFill>
              </a:rPr>
              <a:t>While loop review</a:t>
            </a:r>
          </a:p>
          <a:p>
            <a:r>
              <a:rPr lang="en-US" dirty="0"/>
              <a:t>Revisiting dice rolls</a:t>
            </a:r>
          </a:p>
          <a:p>
            <a:r>
              <a:rPr lang="en-US" dirty="0"/>
              <a:t>Flipping coins! </a:t>
            </a:r>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dirty="0"/>
          </a:p>
        </p:txBody>
      </p:sp>
      <p:sp>
        <p:nvSpPr>
          <p:cNvPr id="5" name="Arrow: Right 4">
            <a:extLst>
              <a:ext uri="{FF2B5EF4-FFF2-40B4-BE49-F238E27FC236}">
                <a16:creationId xmlns:a16="http://schemas.microsoft.com/office/drawing/2014/main" id="{1B936838-38AF-444F-B4B1-AB7499E18E33}"/>
              </a:ext>
            </a:extLst>
          </p:cNvPr>
          <p:cNvSpPr/>
          <p:nvPr/>
        </p:nvSpPr>
        <p:spPr>
          <a:xfrm rot="10800000">
            <a:off x="4161260" y="2192839"/>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9187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7A5A73-403E-C30A-88A0-EC3D9A348D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9" name="Picture 4" descr="Flow chart of while loop control flow: we will first perform the initialization once at the beginning. If the test is true, then we execute the statements inside the while loop body and perform the update before checking if the test is true again. However, if the test is false, we exit the while loop and execute the statements that are immediately after the while loop body.">
            <a:extLst>
              <a:ext uri="{FF2B5EF4-FFF2-40B4-BE49-F238E27FC236}">
                <a16:creationId xmlns:a16="http://schemas.microsoft.com/office/drawing/2014/main" id="{3220C3DA-D191-29FE-118C-6C7195D29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972" y="572975"/>
            <a:ext cx="7258028" cy="56030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4">
            <a:extLst>
              <a:ext uri="{FF2B5EF4-FFF2-40B4-BE49-F238E27FC236}">
                <a16:creationId xmlns:a16="http://schemas.microsoft.com/office/drawing/2014/main" id="{791EAB07-5CA9-E4DC-7711-F8B6BBD4EB5E}"/>
              </a:ext>
            </a:extLst>
          </p:cNvPr>
          <p:cNvSpPr>
            <a:spLocks noGrp="1"/>
          </p:cNvSpPr>
          <p:nvPr>
            <p:ph type="body" idx="1"/>
          </p:nvPr>
        </p:nvSpPr>
        <p:spPr>
          <a:xfrm>
            <a:off x="590511" y="3834372"/>
            <a:ext cx="4591151" cy="1795463"/>
          </a:xfrm>
        </p:spPr>
        <p:txBody>
          <a:bodyPr/>
          <a:lstStyle/>
          <a:p>
            <a:pPr marL="114300" indent="0">
              <a:buNone/>
            </a:pPr>
            <a:r>
              <a:rPr lang="en-US" dirty="0"/>
              <a:t>Repeatedly executes its body </a:t>
            </a:r>
            <a:r>
              <a:rPr lang="en-US" b="1" dirty="0"/>
              <a:t>as long as </a:t>
            </a:r>
            <a:r>
              <a:rPr lang="en-US" dirty="0"/>
              <a:t>the logical test is true.</a:t>
            </a:r>
          </a:p>
        </p:txBody>
      </p:sp>
      <p:pic>
        <p:nvPicPr>
          <p:cNvPr id="11" name="Picture 2" descr="diagram depicting the structure and syntax of a while loop">
            <a:extLst>
              <a:ext uri="{FF2B5EF4-FFF2-40B4-BE49-F238E27FC236}">
                <a16:creationId xmlns:a16="http://schemas.microsoft.com/office/drawing/2014/main" id="{DBD4D0A6-5FE8-CFAE-B4D9-63DF37FA1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39" y="2417202"/>
            <a:ext cx="4735285" cy="12368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85529B-5A7F-2C21-5CA0-32C6767E9450}"/>
              </a:ext>
            </a:extLst>
          </p:cNvPr>
          <p:cNvSpPr>
            <a:spLocks noGrp="1"/>
          </p:cNvSpPr>
          <p:nvPr>
            <p:ph type="title"/>
          </p:nvPr>
        </p:nvSpPr>
        <p:spPr/>
        <p:txBody>
          <a:bodyPr/>
          <a:lstStyle/>
          <a:p>
            <a:r>
              <a:rPr lang="en-US" dirty="0"/>
              <a:t>PCM Review: while loops</a:t>
            </a:r>
          </a:p>
        </p:txBody>
      </p:sp>
    </p:spTree>
    <p:extLst>
      <p:ext uri="{BB962C8B-B14F-4D97-AF65-F5344CB8AC3E}">
        <p14:creationId xmlns:p14="http://schemas.microsoft.com/office/powerpoint/2010/main" val="299481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4EA5F-D3B9-DA38-F737-FD9AF9A93D5E}"/>
              </a:ext>
            </a:extLst>
          </p:cNvPr>
          <p:cNvSpPr>
            <a:spLocks noGrp="1"/>
          </p:cNvSpPr>
          <p:nvPr>
            <p:ph type="title"/>
          </p:nvPr>
        </p:nvSpPr>
        <p:spPr/>
        <p:txBody>
          <a:bodyPr/>
          <a:lstStyle/>
          <a:p>
            <a:r>
              <a:rPr lang="en-US" dirty="0"/>
              <a:t>for loops are while loops?</a:t>
            </a:r>
          </a:p>
        </p:txBody>
      </p:sp>
      <p:sp>
        <p:nvSpPr>
          <p:cNvPr id="4" name="Slide Number Placeholder 3">
            <a:extLst>
              <a:ext uri="{FF2B5EF4-FFF2-40B4-BE49-F238E27FC236}">
                <a16:creationId xmlns:a16="http://schemas.microsoft.com/office/drawing/2014/main" id="{22308D57-BD3B-0831-97BF-8CADC03BECA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dirty="0"/>
          </a:p>
        </p:txBody>
      </p:sp>
      <p:sp>
        <p:nvSpPr>
          <p:cNvPr id="5" name="TextBox 4">
            <a:extLst>
              <a:ext uri="{FF2B5EF4-FFF2-40B4-BE49-F238E27FC236}">
                <a16:creationId xmlns:a16="http://schemas.microsoft.com/office/drawing/2014/main" id="{30AA6E51-6EF5-EED0-877E-396559ABD16D}"/>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113A1E0A-B7F0-A81E-1815-F78EACFFCE49}"/>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FF"/>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a:extLst>
              <a:ext uri="{FF2B5EF4-FFF2-40B4-BE49-F238E27FC236}">
                <a16:creationId xmlns:a16="http://schemas.microsoft.com/office/drawing/2014/main" id="{E3F402D6-29AA-FB6C-AE28-8F6F003A07DE}"/>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677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8CFF0-7912-0F7F-9A76-C64BD2E09D11}"/>
              </a:ext>
            </a:extLst>
          </p:cNvPr>
          <p:cNvSpPr>
            <a:spLocks noGrp="1"/>
          </p:cNvSpPr>
          <p:nvPr>
            <p:ph type="title"/>
          </p:nvPr>
        </p:nvSpPr>
        <p:spPr/>
        <p:txBody>
          <a:bodyPr/>
          <a:lstStyle/>
          <a:p>
            <a:r>
              <a:rPr lang="en-US" dirty="0"/>
              <a:t>for loops are while loops! (almost*)</a:t>
            </a:r>
          </a:p>
        </p:txBody>
      </p:sp>
      <p:sp>
        <p:nvSpPr>
          <p:cNvPr id="4" name="Slide Number Placeholder 3">
            <a:extLst>
              <a:ext uri="{FF2B5EF4-FFF2-40B4-BE49-F238E27FC236}">
                <a16:creationId xmlns:a16="http://schemas.microsoft.com/office/drawing/2014/main" id="{A7FDCC57-B05D-2407-CC70-E4ED15FA39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sp>
        <p:nvSpPr>
          <p:cNvPr id="5" name="TextBox 4">
            <a:extLst>
              <a:ext uri="{FF2B5EF4-FFF2-40B4-BE49-F238E27FC236}">
                <a16:creationId xmlns:a16="http://schemas.microsoft.com/office/drawing/2014/main" id="{D37C62FA-175C-26C9-611D-A9EE66704BB7}"/>
              </a:ext>
            </a:extLst>
          </p:cNvPr>
          <p:cNvSpPr txBox="1"/>
          <p:nvPr/>
        </p:nvSpPr>
        <p:spPr>
          <a:xfrm>
            <a:off x="838200" y="1690688"/>
            <a:ext cx="6328410" cy="1200329"/>
          </a:xfrm>
          <a:prstGeom prst="rect">
            <a:avLst/>
          </a:prstGeom>
          <a:noFill/>
        </p:spPr>
        <p:txBody>
          <a:bodyPr wrap="square">
            <a:spAutoFit/>
          </a:bodyPr>
          <a:lstStyle/>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for</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sp>
        <p:nvSpPr>
          <p:cNvPr id="6" name="TextBox 5">
            <a:extLst>
              <a:ext uri="{FF2B5EF4-FFF2-40B4-BE49-F238E27FC236}">
                <a16:creationId xmlns:a16="http://schemas.microsoft.com/office/drawing/2014/main" id="{EE3FC524-0096-1EB3-37E3-A714F7EF7418}"/>
              </a:ext>
            </a:extLst>
          </p:cNvPr>
          <p:cNvSpPr txBox="1"/>
          <p:nvPr/>
        </p:nvSpPr>
        <p:spPr>
          <a:xfrm>
            <a:off x="5650230" y="3654187"/>
            <a:ext cx="5595937" cy="2308324"/>
          </a:xfrm>
          <a:prstGeom prst="rect">
            <a:avLst/>
          </a:prstGeom>
          <a:noFill/>
        </p:spPr>
        <p:txBody>
          <a:bodyPr wrap="square">
            <a:spAutoFit/>
          </a:bodyPr>
          <a:lstStyle/>
          <a:p>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int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FF00"/>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FF00"/>
                </a:highlight>
                <a:latin typeface="Consolas" panose="020B0609020204030204" pitchFamily="49" charset="0"/>
                <a:cs typeface="Consolas" panose="020B0609020204030204" pitchFamily="49" charset="0"/>
              </a:rPr>
              <a:t>=</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 </a:t>
            </a:r>
            <a:r>
              <a:rPr lang="en-US" sz="2400" b="0" dirty="0">
                <a:solidFill>
                  <a:srgbClr val="005CC5"/>
                </a:solidFill>
                <a:effectLst/>
                <a:highlight>
                  <a:srgbClr val="FFFF00"/>
                </a:highlight>
                <a:latin typeface="Consolas" panose="020B0609020204030204" pitchFamily="49" charset="0"/>
                <a:cs typeface="Consolas" panose="020B0609020204030204" pitchFamily="49" charset="0"/>
              </a:rPr>
              <a:t>0</a:t>
            </a:r>
            <a:r>
              <a:rPr lang="en-US" sz="2400" b="0" dirty="0">
                <a:solidFill>
                  <a:srgbClr val="24292E"/>
                </a:solidFill>
                <a:effectLst/>
                <a:highlight>
                  <a:srgbClr val="FFFF00"/>
                </a:highlight>
                <a:latin typeface="Consolas" panose="020B0609020204030204" pitchFamily="49" charset="0"/>
                <a:cs typeface="Consolas" panose="020B0609020204030204" pitchFamily="49" charset="0"/>
              </a:rPr>
              <a:t>;</a:t>
            </a:r>
          </a:p>
          <a:p>
            <a:r>
              <a:rPr lang="en-US" sz="2400" b="0" dirty="0">
                <a:solidFill>
                  <a:srgbClr val="D73A49"/>
                </a:solidFill>
                <a:effectLst/>
                <a:highlight>
                  <a:srgbClr val="FFFFFF"/>
                </a:highlight>
                <a:latin typeface="Consolas" panose="020B0609020204030204" pitchFamily="49" charset="0"/>
                <a:cs typeface="Consolas" panose="020B0609020204030204" pitchFamily="49" charset="0"/>
              </a:rPr>
              <a:t>while</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i</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a:solidFill>
                  <a:srgbClr val="D73A49"/>
                </a:solidFill>
                <a:effectLst/>
                <a:highlight>
                  <a:srgbClr val="FFCCCC"/>
                </a:highlight>
                <a:latin typeface="Consolas" panose="020B0609020204030204" pitchFamily="49" charset="0"/>
                <a:cs typeface="Consolas" panose="020B0609020204030204" pitchFamily="49" charset="0"/>
              </a:rPr>
              <a:t>&lt;</a:t>
            </a:r>
            <a:r>
              <a:rPr lang="en-US" sz="2400" b="0" dirty="0">
                <a:solidFill>
                  <a:srgbClr val="24292E"/>
                </a:solidFill>
                <a:effectLst/>
                <a:highlight>
                  <a:srgbClr val="FFCCCC"/>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FFCCCC"/>
                </a:highlight>
                <a:latin typeface="Consolas" panose="020B0609020204030204" pitchFamily="49" charset="0"/>
                <a:cs typeface="Consolas" panose="020B0609020204030204" pitchFamily="49" charset="0"/>
              </a:rPr>
              <a:t>bigYikes</a:t>
            </a:r>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p>
          <a:p>
            <a:r>
              <a:rPr lang="en-US" sz="2400" b="0" dirty="0">
                <a:solidFill>
                  <a:srgbClr val="6A737D"/>
                </a:solidFill>
                <a:effectLst/>
                <a:highlight>
                  <a:srgbClr val="FFFFFF"/>
                </a:highlight>
                <a:latin typeface="Consolas" panose="020B0609020204030204" pitchFamily="49" charset="0"/>
                <a:cs typeface="Consolas" panose="020B0609020204030204" pitchFamily="49" charset="0"/>
              </a:rPr>
              <a:t>  // ...</a:t>
            </a:r>
            <a:br>
              <a:rPr lang="en-US" sz="2400" b="0" dirty="0">
                <a:solidFill>
                  <a:srgbClr val="6A737D"/>
                </a:solidFill>
                <a:effectLst/>
                <a:highlight>
                  <a:srgbClr val="FFFFFF"/>
                </a:highlight>
                <a:latin typeface="Consolas" panose="020B0609020204030204" pitchFamily="49" charset="0"/>
                <a:cs typeface="Consolas" panose="020B0609020204030204" pitchFamily="49" charset="0"/>
              </a:rPr>
            </a:br>
            <a:endParaRPr lang="en-US" sz="2400" b="0" dirty="0">
              <a:solidFill>
                <a:srgbClr val="24292E"/>
              </a:solidFill>
              <a:effectLst/>
              <a:highlight>
                <a:srgbClr val="FFFFFF"/>
              </a:highlight>
              <a:latin typeface="Consolas" panose="020B0609020204030204" pitchFamily="49" charset="0"/>
              <a:cs typeface="Consolas" panose="020B0609020204030204" pitchFamily="49" charset="0"/>
            </a:endParaRP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  </a:t>
            </a:r>
            <a:r>
              <a:rPr lang="en-US" sz="2400" b="0" dirty="0" err="1">
                <a:solidFill>
                  <a:srgbClr val="24292E"/>
                </a:solidFill>
                <a:effectLst/>
                <a:highlight>
                  <a:srgbClr val="CCECFF"/>
                </a:highlight>
                <a:latin typeface="Consolas" panose="020B0609020204030204" pitchFamily="49" charset="0"/>
                <a:cs typeface="Consolas" panose="020B0609020204030204" pitchFamily="49" charset="0"/>
              </a:rPr>
              <a:t>i</a:t>
            </a:r>
            <a:r>
              <a:rPr lang="en-US" sz="2400" b="0" dirty="0">
                <a:solidFill>
                  <a:srgbClr val="D73A49"/>
                </a:solidFill>
                <a:effectLst/>
                <a:highlight>
                  <a:srgbClr val="CCECFF"/>
                </a:highlight>
                <a:latin typeface="Consolas" panose="020B0609020204030204" pitchFamily="49" charset="0"/>
                <a:cs typeface="Consolas" panose="020B0609020204030204" pitchFamily="49" charset="0"/>
              </a:rPr>
              <a:t>++</a:t>
            </a:r>
            <a:r>
              <a:rPr lang="en-US" sz="2400" b="0" dirty="0">
                <a:solidFill>
                  <a:srgbClr val="24292E"/>
                </a:solidFill>
                <a:effectLst/>
                <a:highlight>
                  <a:srgbClr val="CCECFF"/>
                </a:highlight>
                <a:latin typeface="Consolas" panose="020B0609020204030204" pitchFamily="49" charset="0"/>
                <a:cs typeface="Consolas" panose="020B0609020204030204" pitchFamily="49" charset="0"/>
              </a:rPr>
              <a:t>;</a:t>
            </a:r>
          </a:p>
          <a:p>
            <a:r>
              <a:rPr lang="en-US" sz="2400" b="0" dirty="0">
                <a:solidFill>
                  <a:srgbClr val="24292E"/>
                </a:solidFill>
                <a:effectLst/>
                <a:highlight>
                  <a:srgbClr val="FFFFFF"/>
                </a:highlight>
                <a:latin typeface="Consolas" panose="020B0609020204030204" pitchFamily="49" charset="0"/>
                <a:cs typeface="Consolas" panose="020B0609020204030204" pitchFamily="49" charset="0"/>
              </a:rPr>
              <a:t>}</a:t>
            </a:r>
          </a:p>
        </p:txBody>
      </p:sp>
      <p:cxnSp>
        <p:nvCxnSpPr>
          <p:cNvPr id="7" name="Straight Arrow Connector 6">
            <a:extLst>
              <a:ext uri="{FF2B5EF4-FFF2-40B4-BE49-F238E27FC236}">
                <a16:creationId xmlns:a16="http://schemas.microsoft.com/office/drawing/2014/main" id="{295DC67F-87B7-79CC-201A-ACB0A75403C7}"/>
              </a:ext>
            </a:extLst>
          </p:cNvPr>
          <p:cNvCxnSpPr>
            <a:cxnSpLocks/>
          </p:cNvCxnSpPr>
          <p:nvPr/>
        </p:nvCxnSpPr>
        <p:spPr>
          <a:xfrm>
            <a:off x="2788920" y="2694067"/>
            <a:ext cx="2240280" cy="10549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F353ED-DC7E-8139-A40C-8201C3565056}"/>
              </a:ext>
            </a:extLst>
          </p:cNvPr>
          <p:cNvSpPr txBox="1"/>
          <p:nvPr/>
        </p:nvSpPr>
        <p:spPr>
          <a:xfrm>
            <a:off x="838200" y="4719081"/>
            <a:ext cx="2533600" cy="1384995"/>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*as a technical note, these aren’t </a:t>
            </a:r>
            <a:r>
              <a:rPr lang="en-US" u="sng" dirty="0">
                <a:latin typeface="Calibri" panose="020F0502020204030204" pitchFamily="34" charset="0"/>
                <a:cs typeface="Calibri" panose="020F0502020204030204" pitchFamily="34" charset="0"/>
              </a:rPr>
              <a:t>exactly</a:t>
            </a:r>
            <a:r>
              <a:rPr lang="en-US" dirty="0">
                <a:latin typeface="Calibri" panose="020F0502020204030204" pitchFamily="34" charset="0"/>
                <a:cs typeface="Calibri" panose="020F0502020204030204" pitchFamily="34" charset="0"/>
              </a:rPr>
              <a:t> the same – there are some minor technical details that are different, most notably the scope of </a:t>
            </a:r>
            <a:r>
              <a:rPr lang="en-US" dirty="0" err="1">
                <a:latin typeface="Consolas" panose="020B0609020204030204" pitchFamily="49" charset="0"/>
                <a:cs typeface="Consolas" panose="020B0609020204030204" pitchFamily="49" charset="0"/>
              </a:rPr>
              <a:t>i</a:t>
            </a:r>
            <a:r>
              <a:rPr lang="en-US" dirty="0">
                <a:latin typeface="Consolas" panose="020B0609020204030204" pitchFamily="49" charset="0"/>
                <a:cs typeface="Consolas" panose="020B0609020204030204" pitchFamily="49" charset="0"/>
              </a:rPr>
              <a:t> </a:t>
            </a:r>
            <a:r>
              <a:rPr lang="en-US" dirty="0">
                <a:latin typeface="Calibri" panose="020F0502020204030204" pitchFamily="34" charset="0"/>
                <a:cs typeface="Calibri" panose="020F0502020204030204" pitchFamily="34" charset="0"/>
              </a:rPr>
              <a:t>is different in the two loops</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65851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9D4AB-3253-4651-BAB2-8D3C413FBBA0}"/>
              </a:ext>
            </a:extLst>
          </p:cNvPr>
          <p:cNvSpPr>
            <a:spLocks noGrp="1"/>
          </p:cNvSpPr>
          <p:nvPr>
            <p:ph type="title"/>
          </p:nvPr>
        </p:nvSpPr>
        <p:spPr/>
        <p:txBody>
          <a:bodyPr>
            <a:normAutofit/>
          </a:bodyPr>
          <a:lstStyle/>
          <a:p>
            <a:r>
              <a:rPr lang="en-US" dirty="0"/>
              <a:t>Agenda</a:t>
            </a:r>
          </a:p>
        </p:txBody>
      </p:sp>
      <p:sp>
        <p:nvSpPr>
          <p:cNvPr id="3" name="Text Placeholder 2">
            <a:extLst>
              <a:ext uri="{FF2B5EF4-FFF2-40B4-BE49-F238E27FC236}">
                <a16:creationId xmlns:a16="http://schemas.microsoft.com/office/drawing/2014/main" id="{883F9555-B9D5-4EDE-8EF2-3335E260AC2C}"/>
              </a:ext>
            </a:extLst>
          </p:cNvPr>
          <p:cNvSpPr>
            <a:spLocks noGrp="1"/>
          </p:cNvSpPr>
          <p:nvPr>
            <p:ph type="body" idx="1"/>
          </p:nvPr>
        </p:nvSpPr>
        <p:spPr/>
        <p:txBody>
          <a:bodyPr/>
          <a:lstStyle/>
          <a:p>
            <a:r>
              <a:rPr lang="en-US" dirty="0">
                <a:solidFill>
                  <a:schemeClr val="tx1"/>
                </a:solidFill>
              </a:rPr>
              <a:t>Announcements, Reminders</a:t>
            </a:r>
          </a:p>
          <a:p>
            <a:r>
              <a:rPr lang="en-US" dirty="0"/>
              <a:t>While loop review</a:t>
            </a:r>
          </a:p>
          <a:p>
            <a:r>
              <a:rPr lang="en-US" b="1" dirty="0">
                <a:solidFill>
                  <a:srgbClr val="7028C8"/>
                </a:solidFill>
              </a:rPr>
              <a:t>Revisiting dice rolls</a:t>
            </a:r>
          </a:p>
          <a:p>
            <a:r>
              <a:rPr lang="en-US" b="1" dirty="0">
                <a:solidFill>
                  <a:srgbClr val="7028C8"/>
                </a:solidFill>
              </a:rPr>
              <a:t>Flipping coins! </a:t>
            </a:r>
          </a:p>
        </p:txBody>
      </p:sp>
      <p:sp>
        <p:nvSpPr>
          <p:cNvPr id="4" name="Slide Number Placeholder 3">
            <a:extLst>
              <a:ext uri="{FF2B5EF4-FFF2-40B4-BE49-F238E27FC236}">
                <a16:creationId xmlns:a16="http://schemas.microsoft.com/office/drawing/2014/main" id="{E9ECE2E6-5043-4AF0-8171-A4B436DD599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dirty="0"/>
          </a:p>
        </p:txBody>
      </p:sp>
      <p:sp>
        <p:nvSpPr>
          <p:cNvPr id="5" name="Arrow: Right 4">
            <a:extLst>
              <a:ext uri="{FF2B5EF4-FFF2-40B4-BE49-F238E27FC236}">
                <a16:creationId xmlns:a16="http://schemas.microsoft.com/office/drawing/2014/main" id="{1B936838-38AF-444F-B4B1-AB7499E18E33}"/>
              </a:ext>
            </a:extLst>
          </p:cNvPr>
          <p:cNvSpPr/>
          <p:nvPr/>
        </p:nvSpPr>
        <p:spPr>
          <a:xfrm rot="10800000">
            <a:off x="4543156" y="2962011"/>
            <a:ext cx="576870" cy="245476"/>
          </a:xfrm>
          <a:prstGeom prst="rightArrow">
            <a:avLst/>
          </a:prstGeom>
          <a:solidFill>
            <a:srgbClr val="7028C8"/>
          </a:solidFill>
          <a:ln>
            <a:solidFill>
              <a:srgbClr val="702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40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3240-D0AB-3C31-68C5-19D86EB7E0CC}"/>
              </a:ext>
            </a:extLst>
          </p:cNvPr>
          <p:cNvSpPr>
            <a:spLocks noGrp="1"/>
          </p:cNvSpPr>
          <p:nvPr>
            <p:ph type="title"/>
          </p:nvPr>
        </p:nvSpPr>
        <p:spPr/>
        <p:txBody>
          <a:bodyPr/>
          <a:lstStyle/>
          <a:p>
            <a:r>
              <a:rPr lang="en-US" dirty="0">
                <a:latin typeface="Consolas" panose="020B0609020204030204" pitchFamily="49" charset="0"/>
                <a:cs typeface="Consolas" panose="020B0609020204030204" pitchFamily="49" charset="0"/>
              </a:rPr>
              <a:t>for</a:t>
            </a:r>
            <a:r>
              <a:rPr lang="en-US" dirty="0"/>
              <a:t> loops vs. </a:t>
            </a:r>
            <a:r>
              <a:rPr lang="en-US" dirty="0">
                <a:latin typeface="Consolas" panose="020B0609020204030204" pitchFamily="49" charset="0"/>
                <a:cs typeface="Consolas" panose="020B0609020204030204" pitchFamily="49" charset="0"/>
              </a:rPr>
              <a:t>while</a:t>
            </a:r>
            <a:r>
              <a:rPr lang="en-US" dirty="0"/>
              <a:t> loops ⚔️ </a:t>
            </a:r>
          </a:p>
        </p:txBody>
      </p:sp>
      <p:sp>
        <p:nvSpPr>
          <p:cNvPr id="3" name="Text Placeholder 2">
            <a:extLst>
              <a:ext uri="{FF2B5EF4-FFF2-40B4-BE49-F238E27FC236}">
                <a16:creationId xmlns:a16="http://schemas.microsoft.com/office/drawing/2014/main" id="{6B40E002-2DE9-2D9B-EEB1-660B38A28D72}"/>
              </a:ext>
            </a:extLst>
          </p:cNvPr>
          <p:cNvSpPr>
            <a:spLocks noGrp="1"/>
          </p:cNvSpPr>
          <p:nvPr>
            <p:ph type="body" idx="1"/>
          </p:nvPr>
        </p:nvSpPr>
        <p:spPr/>
        <p:txBody>
          <a:bodyPr/>
          <a:lstStyle/>
          <a:p>
            <a:pPr marL="114300" indent="0">
              <a:buNone/>
            </a:pPr>
            <a:r>
              <a:rPr lang="en-US" dirty="0"/>
              <a:t>For loops and while loops are quite similar! This is the first (but certainly not the last) time where </a:t>
            </a:r>
            <a:r>
              <a:rPr lang="en-US" u="sng" dirty="0"/>
              <a:t>you</a:t>
            </a:r>
            <a:r>
              <a:rPr lang="en-US" dirty="0"/>
              <a:t> need to decide which to use!    </a:t>
            </a:r>
          </a:p>
          <a:p>
            <a:pPr marL="114300" indent="0">
              <a:buNone/>
            </a:pPr>
            <a:r>
              <a:rPr lang="en-US" dirty="0"/>
              <a:t>There’s not always a “correct” answer, but some advice:</a:t>
            </a:r>
          </a:p>
          <a:p>
            <a:r>
              <a:rPr lang="en-US" dirty="0"/>
              <a:t>is the condition definite or indefinite</a:t>
            </a:r>
          </a:p>
          <a:p>
            <a:r>
              <a:rPr lang="en-US" dirty="0"/>
              <a:t>Describing the problem! </a:t>
            </a:r>
          </a:p>
          <a:p>
            <a:pPr lvl="1"/>
            <a:r>
              <a:rPr lang="en-US" dirty="0"/>
              <a:t>“I will do __ X times” or “for each __ I will __” – sounds like for!</a:t>
            </a:r>
          </a:p>
          <a:p>
            <a:pPr lvl="1"/>
            <a:r>
              <a:rPr lang="en-US" dirty="0"/>
              <a:t>“I will do __ until” or “while __ is true, I will” – sounds like while!</a:t>
            </a:r>
          </a:p>
          <a:p>
            <a:r>
              <a:rPr lang="en-US" dirty="0"/>
              <a:t>it’s okay to change your mind after you try one approach!</a:t>
            </a:r>
          </a:p>
        </p:txBody>
      </p:sp>
      <p:sp>
        <p:nvSpPr>
          <p:cNvPr id="4" name="Slide Number Placeholder 3">
            <a:extLst>
              <a:ext uri="{FF2B5EF4-FFF2-40B4-BE49-F238E27FC236}">
                <a16:creationId xmlns:a16="http://schemas.microsoft.com/office/drawing/2014/main" id="{7F968C13-9860-0D4F-7F56-4C3A1BDB7C8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dirty="0"/>
          </a:p>
        </p:txBody>
      </p:sp>
    </p:spTree>
    <p:extLst>
      <p:ext uri="{BB962C8B-B14F-4D97-AF65-F5344CB8AC3E}">
        <p14:creationId xmlns:p14="http://schemas.microsoft.com/office/powerpoint/2010/main" val="151748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SE 12X (adopted from CSE 373)">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SE 373 Summer 2020">
  <a:themeElements>
    <a:clrScheme name="CSE 373 Summer 2020">
      <a:dk1>
        <a:srgbClr val="000000"/>
      </a:dk1>
      <a:lt1>
        <a:srgbClr val="FFFFFF"/>
      </a:lt1>
      <a:dk2>
        <a:srgbClr val="A7A7A7"/>
      </a:dk2>
      <a:lt2>
        <a:srgbClr val="535353"/>
      </a:lt2>
      <a:accent1>
        <a:srgbClr val="2E235D"/>
      </a:accent1>
      <a:accent2>
        <a:srgbClr val="E83C60"/>
      </a:accent2>
      <a:accent3>
        <a:srgbClr val="2699A9"/>
      </a:accent3>
      <a:accent4>
        <a:srgbClr val="FFC000"/>
      </a:accent4>
      <a:accent5>
        <a:srgbClr val="EE8A64"/>
      </a:accent5>
      <a:accent6>
        <a:srgbClr val="09A9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8790</TotalTime>
  <Words>792</Words>
  <Application>Microsoft Office PowerPoint</Application>
  <PresentationFormat>Widescreen</PresentationFormat>
  <Paragraphs>141</Paragraphs>
  <Slides>12</Slides>
  <Notes>1</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Montserrat</vt:lpstr>
      <vt:lpstr>Arial</vt:lpstr>
      <vt:lpstr>Calibri</vt:lpstr>
      <vt:lpstr>Montserrat ExtraBold</vt:lpstr>
      <vt:lpstr>Montserrat SemiBold</vt:lpstr>
      <vt:lpstr>Consolas</vt:lpstr>
      <vt:lpstr>CSE 12X (adopted from CSE 373)</vt:lpstr>
      <vt:lpstr>While Loops</vt:lpstr>
      <vt:lpstr>Agenda</vt:lpstr>
      <vt:lpstr>Announcements, Reminders</vt:lpstr>
      <vt:lpstr>Agenda</vt:lpstr>
      <vt:lpstr>PCM Review: while loops</vt:lpstr>
      <vt:lpstr>for loops are while loops?</vt:lpstr>
      <vt:lpstr>for loops are while loops! (almost*)</vt:lpstr>
      <vt:lpstr>Agenda</vt:lpstr>
      <vt:lpstr>for loops vs. while loops ⚔️ </vt:lpstr>
      <vt:lpstr>Common Problem-Solving Strategies</vt:lpstr>
      <vt:lpstr>Think Pair Share: mystery (think)</vt:lpstr>
      <vt:lpstr>Think Pair Share: mystery (pair)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mnats</dc:creator>
  <cp:lastModifiedBy>mnats</cp:lastModifiedBy>
  <cp:revision>442</cp:revision>
  <dcterms:modified xsi:type="dcterms:W3CDTF">2025-05-07T22:00:32Z</dcterms:modified>
</cp:coreProperties>
</file>