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73" r:id="rId3"/>
    <p:sldId id="356" r:id="rId4"/>
    <p:sldId id="357" r:id="rId5"/>
    <p:sldId id="375" r:id="rId6"/>
    <p:sldId id="352" r:id="rId7"/>
    <p:sldId id="361" r:id="rId8"/>
    <p:sldId id="371" r:id="rId9"/>
    <p:sldId id="358" r:id="rId10"/>
    <p:sldId id="359" r:id="rId11"/>
    <p:sldId id="360" r:id="rId12"/>
    <p:sldId id="362" r:id="rId13"/>
    <p:sldId id="363" r:id="rId14"/>
    <p:sldId id="364" r:id="rId15"/>
    <p:sldId id="376" r:id="rId16"/>
    <p:sldId id="380" r:id="rId17"/>
    <p:sldId id="379" r:id="rId18"/>
    <p:sldId id="374" r:id="rId19"/>
    <p:sldId id="355" r:id="rId20"/>
    <p:sldId id="353" r:id="rId21"/>
    <p:sldId id="366" r:id="rId22"/>
    <p:sldId id="377" r:id="rId23"/>
    <p:sldId id="378" r:id="rId24"/>
    <p:sldId id="370" r:id="rId25"/>
    <p:sldId id="372" r:id="rId26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  <p:embeddedFont>
      <p:font typeface="Montserrat ExtraBold" panose="00000900000000000000" pitchFamily="2" charset="0"/>
      <p:bold r:id="rId41"/>
      <p:italic r:id="rId42"/>
      <p:boldItalic r:id="rId43"/>
    </p:embeddedFont>
    <p:embeddedFont>
      <p:font typeface="Montserrat SemiBold" panose="000007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/>
    <p:restoredTop sz="94778"/>
  </p:normalViewPr>
  <p:slideViewPr>
    <p:cSldViewPr snapToGrid="0">
      <p:cViewPr varScale="1">
        <p:scale>
          <a:sx n="78" d="100"/>
          <a:sy n="78" d="100"/>
        </p:scale>
        <p:origin x="48" y="387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4/3/2025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087DD-75FC-486F-999B-A6A5C20CDE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8759" y="5624764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E135F4C-1184-DB49-11BC-17D3DD7D7704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40DC78-2C96-4A58-A553-25E37C0185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2512" y="240156"/>
            <a:ext cx="731520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A788DA-6768-4B13-8D4F-9D0E58D87B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2512" y="2401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9;p28"/>
          <p:cNvSpPr txBox="1"/>
          <p:nvPr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Printing, Strings, Variables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sp/syllabu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sp/syllabu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et.com/tech/services-and-software/glue-in-pizza-eat-rocks-googles-ai-search-is-mocked-for-bizarre-answer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sp/resources/code_qualit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2zJLqBzko6Yccpft6" TargetMode="External"/><Relationship Id="rId2" Type="http://schemas.openxmlformats.org/officeDocument/2006/relationships/hyperlink" Target="https://courses.cs.washington.edu/courses/cse121/25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tem.org/us/courses/70322/lessons/12579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sp/syllabu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Printing, Strings, and Variables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</a:t>
            </a:r>
            <a:r>
              <a:rPr lang="en-US" sz="2200" b="0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YouTube or Twitch channel to watch?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B0BD6C90-0A81-4B08-9A88-C7C990C2E849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8;p1">
            <a:extLst>
              <a:ext uri="{FF2B5EF4-FFF2-40B4-BE49-F238E27FC236}">
                <a16:creationId xmlns:a16="http://schemas.microsoft.com/office/drawing/2014/main" id="{BA3DE80C-7390-4E81-9295-B2DC9512CA6E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679D84-3AE2-45CF-B351-C05CE2ED01B8}"/>
              </a:ext>
            </a:extLst>
          </p:cNvPr>
          <p:cNvSpPr txBox="1"/>
          <p:nvPr/>
        </p:nvSpPr>
        <p:spPr>
          <a:xfrm>
            <a:off x="8180171" y="4640308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 err="1">
                <a:latin typeface="Montserrat" panose="00000500000000000000" pitchFamily="2" charset="0"/>
              </a:rPr>
              <a:t>Janvi</a:t>
            </a:r>
            <a:endParaRPr lang="en-US" sz="1050" dirty="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Julia</a:t>
            </a:r>
            <a:br>
              <a:rPr lang="en-US" sz="1050" dirty="0">
                <a:latin typeface="Montserrat" panose="00000500000000000000" pitchFamily="2" charset="0"/>
              </a:rPr>
            </a:br>
            <a:r>
              <a:rPr lang="en-US" sz="1050" dirty="0" err="1">
                <a:latin typeface="Montserrat" panose="00000500000000000000" pitchFamily="2" charset="0"/>
              </a:rPr>
              <a:t>Sahej</a:t>
            </a:r>
            <a:endParaRPr lang="en-US" sz="1050" dirty="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Zach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D9EE3-3816-EB95-DDE6-A416B414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22BA-F75B-7D4F-7B71-33304812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Assessments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A491D-C53A-23F3-A31B-AFA4FEF72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E/S/N (or ESN) grades per assessment type:</a:t>
            </a:r>
          </a:p>
          <a:p>
            <a:r>
              <a:rPr lang="en-US" dirty="0"/>
              <a:t>Programming Assignments: 4 ESN grades (4 assignments, 16 total)</a:t>
            </a:r>
          </a:p>
          <a:p>
            <a:r>
              <a:rPr lang="en-US" dirty="0"/>
              <a:t>Creative Projects: 1 ESN grade (4 projects, 4 total)</a:t>
            </a:r>
          </a:p>
          <a:p>
            <a:r>
              <a:rPr lang="en-US" dirty="0"/>
              <a:t>Quizzes: 3 ESN grades (3 quizzes, 9 total)</a:t>
            </a:r>
          </a:p>
          <a:p>
            <a:r>
              <a:rPr lang="en-US" dirty="0"/>
              <a:t>Final Exam: 6 ESN grades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We will also ignore your lowest 2 quiz/final exam grades.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66FED-7A26-4E78-FB8E-DFE4F1FC60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C1E99-A9DE-21DC-8621-EB88C393D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1C33-E04B-2D4D-A1AA-A099101B5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6478-A5E6-B13E-4C81-A296C3F5B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81864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We provide a “minimum grade guarantee” for translating to a numeric grade, but </a:t>
            </a:r>
            <a:r>
              <a:rPr lang="en-US" i="1" dirty="0"/>
              <a:t>not</a:t>
            </a:r>
            <a:r>
              <a:rPr lang="en-US" dirty="0"/>
              <a:t> a direct formula.</a:t>
            </a:r>
          </a:p>
          <a:p>
            <a:pPr marL="114300" indent="0">
              <a:buNone/>
            </a:pPr>
            <a:r>
              <a:rPr lang="en-US" dirty="0"/>
              <a:t>Much more on this in the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! (and over the next few weeks)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BBC74-BD57-1E24-B9D2-2672B124A7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7BB56E-0ABE-14B4-F344-6420BA58E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98726"/>
              </p:ext>
            </p:extLst>
          </p:nvPr>
        </p:nvGraphicFramePr>
        <p:xfrm>
          <a:off x="2631281" y="3388362"/>
          <a:ext cx="6929438" cy="292608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464719">
                  <a:extLst>
                    <a:ext uri="{9D8B030D-6E8A-4147-A177-3AD203B41FA5}">
                      <a16:colId xmlns:a16="http://schemas.microsoft.com/office/drawing/2014/main" val="3431504912"/>
                    </a:ext>
                  </a:extLst>
                </a:gridCol>
                <a:gridCol w="3464719">
                  <a:extLst>
                    <a:ext uri="{9D8B030D-6E8A-4147-A177-3AD203B41FA5}">
                      <a16:colId xmlns:a16="http://schemas.microsoft.com/office/drawing/2014/main" val="6541702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858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ESN available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679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Es 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3 additional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313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Es 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5 additional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325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Es </a:t>
                      </a:r>
                      <a:r>
                        <a:rPr lang="en-US" sz="1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7 additional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71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723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962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S+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114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77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B92B8-9911-CAFF-126C-A9AAA1B09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D38F-D71B-D638-D014-6E7DD068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3D7F-C650-96CD-2812-400E6EE1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1714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When we assess your work in this class, we need to know that it’s </a:t>
            </a:r>
            <a:r>
              <a:rPr lang="en-US" sz="2400" u="sng" dirty="0"/>
              <a:t>yours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Unless specified otherwise, </a:t>
            </a:r>
            <a:r>
              <a:rPr lang="en-US" sz="2400" b="1" dirty="0"/>
              <a:t>all graded work must be completed individually.</a:t>
            </a: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Some rules to highlight:</a:t>
            </a:r>
          </a:p>
          <a:p>
            <a:r>
              <a:rPr lang="en-US" sz="2400" dirty="0"/>
              <a:t>do not share your own solution code or view solution code from any source – including (but not limited to) other students, tutors, or the internet</a:t>
            </a:r>
          </a:p>
          <a:p>
            <a:r>
              <a:rPr lang="en-US" sz="2400" dirty="0"/>
              <a:t>do not use AI tools (e.g. ChatGPT) on graded work in any capacity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See </a:t>
            </a:r>
            <a:r>
              <a:rPr lang="en-US" sz="2400" dirty="0">
                <a:hlinkClick r:id="rId2"/>
              </a:rPr>
              <a:t>syllabus</a:t>
            </a:r>
            <a:r>
              <a:rPr lang="en-US" sz="2400" dirty="0"/>
              <a:t> for more details (this is </a:t>
            </a:r>
            <a:r>
              <a:rPr lang="en-US" sz="2400" b="1" dirty="0"/>
              <a:t>very</a:t>
            </a:r>
            <a:r>
              <a:rPr lang="en-US" sz="2400" dirty="0"/>
              <a:t> important to understand).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452BC-5D37-901C-FDC6-E9ED33D5C4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CD8B6-BCCE-EC33-B245-85CBD9BE0B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pic>
        <p:nvPicPr>
          <p:cNvPr id="2050" name="Picture 2" descr="Tweet from user @Judyallbrite with a screenshot of a Google search “1000 km to tomatoes”. The AI Overview responds with the title sentence “1,000 tomatoes is equal to one kilotomato.”, and links to a /r/LifeProTips reddit thread.">
            <a:extLst>
              <a:ext uri="{FF2B5EF4-FFF2-40B4-BE49-F238E27FC236}">
                <a16:creationId xmlns:a16="http://schemas.microsoft.com/office/drawing/2014/main" id="{541FAC2A-6EE0-86F0-8401-25A6B6469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0" y="282574"/>
            <a:ext cx="2875280" cy="67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Tweet by user @icreatelife, with a screenshot of a Google AI overview to the question “How many rocks shall I eat”. The AI Overview responds with the paragraph “According to geologists at UC Berkeley, you should eat at least one small rock per day. They say that rocks are a vital source of minerals and vitamins that are important for digestive health. Dr. Joseph Granger suggests eating a serving of gravel, geodes, or pebles with each meal, or hiding rocks in food like ice cream or peanut butter.”">
            <a:extLst>
              <a:ext uri="{FF2B5EF4-FFF2-40B4-BE49-F238E27FC236}">
                <a16:creationId xmlns:a16="http://schemas.microsoft.com/office/drawing/2014/main" id="{83B6A057-A278-A4E8-D79A-21EFE86A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75"/>
            <a:ext cx="3891280" cy="68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40CEC8F-930E-0279-39AC-B0204DE3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" y="-883920"/>
            <a:ext cx="10515600" cy="762635"/>
          </a:xfrm>
        </p:spPr>
        <p:txBody>
          <a:bodyPr/>
          <a:lstStyle/>
          <a:p>
            <a:r>
              <a:rPr lang="en-US" dirty="0"/>
              <a:t>AI gone wrong?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FC8C1-A0AB-1789-23EF-92958DBEE660}"/>
              </a:ext>
            </a:extLst>
          </p:cNvPr>
          <p:cNvSpPr txBox="1"/>
          <p:nvPr/>
        </p:nvSpPr>
        <p:spPr>
          <a:xfrm>
            <a:off x="7071553" y="5773261"/>
            <a:ext cx="4722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Courtesy “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Glue in Pizza? Eat Rocks? Google’s AI Search Is Mocked for Bizarre Answers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 by Ian Sherr for CNET. May 24, 2024</a:t>
            </a:r>
          </a:p>
        </p:txBody>
      </p:sp>
    </p:spTree>
    <p:extLst>
      <p:ext uri="{BB962C8B-B14F-4D97-AF65-F5344CB8AC3E}">
        <p14:creationId xmlns:p14="http://schemas.microsoft.com/office/powerpoint/2010/main" val="23721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51DB8-FD24-2E00-C7BB-FE4386400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9E29-C95D-E097-AB11-62A1D01E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bit more on AI…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70ACC-C62E-3AA0-474C-301B01355C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3A97B-E79A-5705-3FDB-0FFE0F591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With generative AI tools, there’s a few things going on:</a:t>
            </a:r>
          </a:p>
          <a:p>
            <a:r>
              <a:rPr lang="en-US" dirty="0"/>
              <a:t>making sure that your assessed work is </a:t>
            </a:r>
            <a:r>
              <a:rPr lang="en-US" u="sng" dirty="0"/>
              <a:t>yours</a:t>
            </a:r>
          </a:p>
          <a:p>
            <a:pPr lvl="1"/>
            <a:r>
              <a:rPr lang="en-US" dirty="0"/>
              <a:t>just the same as other interactive resources</a:t>
            </a:r>
          </a:p>
          <a:p>
            <a:r>
              <a:rPr lang="en-US" dirty="0"/>
              <a:t>making sure that you’re learning </a:t>
            </a:r>
            <a:r>
              <a:rPr lang="en-US" u="sng" dirty="0"/>
              <a:t>correct</a:t>
            </a:r>
            <a:r>
              <a:rPr lang="en-US" dirty="0"/>
              <a:t> information</a:t>
            </a:r>
          </a:p>
          <a:p>
            <a:pPr lvl="1"/>
            <a:r>
              <a:rPr lang="en-US" dirty="0"/>
              <a:t>hard for you to judge if you’re a beginner!</a:t>
            </a:r>
          </a:p>
          <a:p>
            <a:r>
              <a:rPr lang="en-US" dirty="0"/>
              <a:t>potential environmental &amp; ethical concerns</a:t>
            </a:r>
          </a:p>
          <a:p>
            <a:pPr lvl="1"/>
            <a:r>
              <a:rPr lang="en-US" dirty="0"/>
              <a:t>outside of scope of 121, but important!</a:t>
            </a:r>
          </a:p>
          <a:p>
            <a:pPr marL="114300" indent="0">
              <a:buNone/>
            </a:pPr>
            <a:r>
              <a:rPr lang="en-US" dirty="0"/>
              <a:t>Happy to talk more about this if you’d like! (e.g. in office hours)</a:t>
            </a:r>
          </a:p>
        </p:txBody>
      </p:sp>
    </p:spTree>
    <p:extLst>
      <p:ext uri="{BB962C8B-B14F-4D97-AF65-F5344CB8AC3E}">
        <p14:creationId xmlns:p14="http://schemas.microsoft.com/office/powerpoint/2010/main" val="42029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Finish up syllabus overview:</a:t>
            </a:r>
          </a:p>
          <a:p>
            <a:pPr lvl="1"/>
            <a:r>
              <a:rPr lang="en-US" dirty="0"/>
              <a:t>Assessments, Grading, Academic Honesty &amp; Collaboration</a:t>
            </a:r>
          </a:p>
          <a:p>
            <a:r>
              <a:rPr lang="en-US" b="1" dirty="0">
                <a:solidFill>
                  <a:srgbClr val="7028C8"/>
                </a:solidFill>
              </a:rPr>
              <a:t>HelloWorld Review</a:t>
            </a:r>
          </a:p>
          <a:p>
            <a:r>
              <a:rPr lang="en-US" dirty="0">
                <a:solidFill>
                  <a:schemeClr val="tx1"/>
                </a:solidFill>
              </a:rPr>
              <a:t>Printing, Strings, Variables Review</a:t>
            </a:r>
          </a:p>
          <a:p>
            <a:r>
              <a:rPr lang="en-US" dirty="0"/>
              <a:t>Code Example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369481" y="330626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8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2CFE-AA3E-4D87-8B80-01B7F918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59DA2-E21A-4744-B3AF-F63CA9B87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"Programs are meant to be read by humans and only incidentally for computers to execute." –Abelson &amp; Sussman, SICP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Code is about </a:t>
            </a:r>
            <a:r>
              <a:rPr lang="en-US" i="1" dirty="0"/>
              <a:t>communication</a:t>
            </a:r>
            <a:r>
              <a:rPr lang="en-US" dirty="0"/>
              <a:t>. Writing code with good </a:t>
            </a:r>
            <a:r>
              <a:rPr lang="en-US" b="1" dirty="0"/>
              <a:t>code quality</a:t>
            </a:r>
            <a:r>
              <a:rPr lang="en-US" dirty="0"/>
              <a:t> is important to communicate effectively.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Different organizations have different </a:t>
            </a:r>
            <a:r>
              <a:rPr lang="en-US" i="1" dirty="0"/>
              <a:t>standards</a:t>
            </a:r>
            <a:r>
              <a:rPr lang="en-US" dirty="0"/>
              <a:t> for code quality. </a:t>
            </a:r>
          </a:p>
          <a:p>
            <a:pPr>
              <a:buFontTx/>
              <a:buChar char="-"/>
            </a:pPr>
            <a:r>
              <a:rPr lang="en-US" dirty="0"/>
              <a:t>Doesn't mean that any one standard is wrong! (e.g., APA, MLA, Chicago, IEEE, …)</a:t>
            </a:r>
          </a:p>
          <a:p>
            <a:pPr>
              <a:buFontTx/>
              <a:buChar char="-"/>
            </a:pPr>
            <a:r>
              <a:rPr lang="en-US" dirty="0"/>
              <a:t>Consistency is very helpful within a project </a:t>
            </a:r>
          </a:p>
          <a:p>
            <a:pPr>
              <a:buFontTx/>
              <a:buChar char="-"/>
            </a:pPr>
            <a:r>
              <a:rPr lang="en-US" dirty="0"/>
              <a:t>See our </a:t>
            </a:r>
            <a:r>
              <a:rPr lang="en-US" dirty="0">
                <a:hlinkClick r:id="rId2"/>
              </a:rPr>
              <a:t>Code Quality Guide</a:t>
            </a:r>
            <a:r>
              <a:rPr lang="en-US" dirty="0"/>
              <a:t> for the standards we will all use in CSE 122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EFDBE-7BF5-4166-BFF0-4DDA434752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05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Finish up syllabus overview:</a:t>
            </a:r>
          </a:p>
          <a:p>
            <a:pPr lvl="1"/>
            <a:r>
              <a:rPr lang="en-US" dirty="0"/>
              <a:t>Assessments, Grading, Academic Honesty &amp; Collaboration</a:t>
            </a:r>
          </a:p>
          <a:p>
            <a:r>
              <a:rPr lang="en-US" dirty="0"/>
              <a:t>HelloWorld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Printing, Strings, Variables Review</a:t>
            </a:r>
          </a:p>
          <a:p>
            <a:r>
              <a:rPr lang="en-US" dirty="0"/>
              <a:t>Code Example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6658550" y="3840174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6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8F7A-0B93-4FBB-BB30-655E92A7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 </a:t>
            </a:r>
            <a:r>
              <a:rPr lang="en-US" dirty="0"/>
              <a:t>Printing, Strings,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2C4AD-BDCC-4374-9EC8-F0624B7BD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System.out.print</a:t>
            </a:r>
            <a:r>
              <a:rPr lang="en-US" dirty="0">
                <a:latin typeface="Consolas" panose="020B0609020204030204" pitchFamily="49" charset="0"/>
              </a:rPr>
              <a:t>(…)</a:t>
            </a:r>
          </a:p>
          <a:p>
            <a:pPr lvl="1"/>
            <a:r>
              <a:rPr lang="en-US" dirty="0"/>
              <a:t>Prints the given text to the console</a:t>
            </a:r>
          </a:p>
          <a:p>
            <a:r>
              <a:rPr lang="en-US" dirty="0" err="1">
                <a:latin typeface="Consolas" panose="020B0609020204030204" pitchFamily="49" charset="0"/>
              </a:rPr>
              <a:t>System.out.println</a:t>
            </a:r>
            <a:r>
              <a:rPr lang="en-US" dirty="0">
                <a:latin typeface="Consolas" panose="020B0609020204030204" pitchFamily="49" charset="0"/>
              </a:rPr>
              <a:t>(…)</a:t>
            </a:r>
          </a:p>
          <a:p>
            <a:pPr lvl="1"/>
            <a:r>
              <a:rPr lang="en-US" dirty="0"/>
              <a:t>Prints the given text to the console, and then moves to the next line</a:t>
            </a:r>
          </a:p>
          <a:p>
            <a:r>
              <a:rPr lang="en-US" dirty="0"/>
              <a:t>String literals: a sequence of characters that are </a:t>
            </a:r>
            <a:r>
              <a:rPr lang="en-US" i="1" dirty="0"/>
              <a:t>strung </a:t>
            </a:r>
            <a:r>
              <a:rPr lang="en-US" dirty="0"/>
              <a:t>together, begin and end with ""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latin typeface="Consolas" panose="020B0609020204030204" pitchFamily="49" charset="0"/>
              </a:rPr>
              <a:t>"hello"</a:t>
            </a:r>
          </a:p>
          <a:p>
            <a:r>
              <a:rPr lang="en-US" dirty="0"/>
              <a:t>Variables allow us to give a name to a specific value</a:t>
            </a:r>
          </a:p>
          <a:p>
            <a:pPr lvl="1"/>
            <a:r>
              <a:rPr lang="en-US" dirty="0"/>
              <a:t>3 parts: declaration, initialization, usage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F287E-FAEC-4E07-AC3F-F55C56583E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7462A-31B1-4A1E-A93D-9CAC43411DEF}"/>
              </a:ext>
            </a:extLst>
          </p:cNvPr>
          <p:cNvSpPr txBox="1"/>
          <p:nvPr/>
        </p:nvSpPr>
        <p:spPr>
          <a:xfrm>
            <a:off x="3293918" y="5569527"/>
            <a:ext cx="460317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String </a:t>
            </a:r>
            <a:r>
              <a:rPr lang="en-US" sz="2000" dirty="0" err="1">
                <a:latin typeface="Consolas" panose="020B0609020204030204" pitchFamily="49" charset="0"/>
              </a:rPr>
              <a:t>theBestBoy</a:t>
            </a:r>
            <a:r>
              <a:rPr lang="en-US" sz="2000" dirty="0">
                <a:latin typeface="Consolas" panose="020B0609020204030204" pitchFamily="49" charset="0"/>
              </a:rPr>
              <a:t> = "gumball";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(x);</a:t>
            </a:r>
          </a:p>
        </p:txBody>
      </p:sp>
    </p:spTree>
    <p:extLst>
      <p:ext uri="{BB962C8B-B14F-4D97-AF65-F5344CB8AC3E}">
        <p14:creationId xmlns:p14="http://schemas.microsoft.com/office/powerpoint/2010/main" val="41382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333F-B749-BF1B-8113-3628B1FE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 fontScale="90000"/>
          </a:bodyPr>
          <a:lstStyle/>
          <a:p>
            <a:r>
              <a:rPr lang="en-US" dirty="0"/>
              <a:t>Think Pair Share: different hello worlds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E8C28F-6846-DB66-71A2-2C2B2C4AAD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835EC-40BF-1DBE-3F3E-75511C7710F6}"/>
              </a:ext>
            </a:extLst>
          </p:cNvPr>
          <p:cNvSpPr txBox="1"/>
          <p:nvPr/>
        </p:nvSpPr>
        <p:spPr>
          <a:xfrm>
            <a:off x="980439" y="1988589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moi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57DCA-D616-B6C0-2EE5-CBC534D618EC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5238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Finish up syllabus overview:</a:t>
            </a:r>
          </a:p>
          <a:p>
            <a:pPr lvl="1"/>
            <a:r>
              <a:rPr lang="en-US" dirty="0"/>
              <a:t>Assessments, Grading, Academic Honesty &amp; Collaboration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dirty="0"/>
              <a:t>Code Example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8DC17-5AED-3F03-DDF8-8007CC9794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04C9D1-AC96-FAA1-228F-909DC949FE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different hello worlds (Pair)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1F553-B32F-78FD-35E7-013AD3703F14}"/>
              </a:ext>
            </a:extLst>
          </p:cNvPr>
          <p:cNvSpPr txBox="1"/>
          <p:nvPr/>
        </p:nvSpPr>
        <p:spPr>
          <a:xfrm>
            <a:off x="980439" y="1988589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moi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841A5-8CB4-BA86-8122-E002ED791513}"/>
              </a:ext>
            </a:extLst>
          </p:cNvPr>
          <p:cNvSpPr txBox="1"/>
          <p:nvPr/>
        </p:nvSpPr>
        <p:spPr>
          <a:xfrm>
            <a:off x="7852294" y="1780550"/>
            <a:ext cx="3640975" cy="444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34530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216B-2B57-D822-E5D2-3D777C50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 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7E533-81EB-E16F-5559-233C14785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escape sequence:</a:t>
            </a:r>
            <a:r>
              <a:rPr lang="en-US" dirty="0"/>
              <a:t> a special sequence of characters used to represent certain special characters in a String.</a:t>
            </a:r>
          </a:p>
          <a:p>
            <a:pPr marL="114300" indent="0">
              <a:buNone/>
            </a:pPr>
            <a:endParaRPr lang="en-US" b="1" dirty="0"/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\"</a:t>
            </a:r>
            <a:r>
              <a:rPr lang="en-US" sz="2800" dirty="0"/>
              <a:t> to produce </a:t>
            </a:r>
            <a:r>
              <a:rPr lang="en-US" sz="2800" dirty="0">
                <a:latin typeface="Consolas" panose="020B0609020204030204" pitchFamily="49" charset="0"/>
              </a:rPr>
              <a:t>"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\\</a:t>
            </a:r>
            <a:r>
              <a:rPr lang="en-US" sz="2800" dirty="0"/>
              <a:t> to produce </a:t>
            </a:r>
            <a:r>
              <a:rPr lang="en-US" sz="2800" dirty="0">
                <a:latin typeface="Consolas" panose="020B0609020204030204" pitchFamily="49" charset="0"/>
              </a:rPr>
              <a:t>\</a:t>
            </a:r>
            <a:r>
              <a:rPr lang="en-US" sz="2800" dirty="0"/>
              <a:t> in a String</a:t>
            </a:r>
          </a:p>
          <a:p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</a:rPr>
              <a:t>\n</a:t>
            </a:r>
            <a:r>
              <a:rPr lang="en-US" sz="2800" dirty="0"/>
              <a:t> to produce a new line character (or line break) in a String</a:t>
            </a:r>
          </a:p>
          <a:p>
            <a:pPr lvl="1"/>
            <a:r>
              <a:rPr lang="en-US" dirty="0"/>
              <a:t>note: in our class, </a:t>
            </a:r>
            <a:r>
              <a:rPr lang="en-US" u="sng" dirty="0"/>
              <a:t>we will ask you not to use this</a:t>
            </a:r>
            <a:endParaRPr lang="en-US" dirty="0"/>
          </a:p>
          <a:p>
            <a:r>
              <a:rPr lang="en-US" dirty="0"/>
              <a:t>and many more!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17DA9-8E26-2799-1F09-E9EE1258C8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Finish up syllabus overview:</a:t>
            </a:r>
          </a:p>
          <a:p>
            <a:pPr lvl="1"/>
            <a:r>
              <a:rPr lang="en-US" dirty="0"/>
              <a:t>Assessments, Grading, Academic Honesty &amp; Collaboration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Code Example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3651462" y="4407325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94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Finish up syllabus overview:</a:t>
            </a:r>
          </a:p>
          <a:p>
            <a:pPr lvl="1"/>
            <a:r>
              <a:rPr lang="en-US" dirty="0"/>
              <a:t>Assessments, Grading, Academic Honesty &amp; Collaboration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dirty="0">
                <a:solidFill>
                  <a:schemeClr val="tx1"/>
                </a:solidFill>
              </a:rPr>
              <a:t>Code Example</a:t>
            </a:r>
          </a:p>
          <a:p>
            <a:r>
              <a:rPr lang="en-US" b="1" dirty="0">
                <a:solidFill>
                  <a:srgbClr val="7028C8"/>
                </a:solidFill>
              </a:rPr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3448945" y="495351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14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4183-78D9-7956-84E6-13441F88C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Hello Bugs?!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8ADDB-5075-FA14-C788-B38FBBC4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By release date of assignment, </a:t>
            </a:r>
            <a:r>
              <a:rPr lang="en-US" u="sng" dirty="0"/>
              <a:t>all</a:t>
            </a:r>
            <a:r>
              <a:rPr lang="en-US" dirty="0"/>
              <a:t> the relevant content will be covered. </a:t>
            </a:r>
          </a:p>
          <a:p>
            <a:r>
              <a:rPr lang="en-US" dirty="0"/>
              <a:t>e.g. C0 is </a:t>
            </a:r>
            <a:r>
              <a:rPr lang="en-US" u="sng" dirty="0"/>
              <a:t>just</a:t>
            </a:r>
            <a:r>
              <a:rPr lang="en-US" dirty="0"/>
              <a:t> about printing, strings, and escape characters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Assignments are </a:t>
            </a:r>
            <a:r>
              <a:rPr lang="en-US" i="1" dirty="0"/>
              <a:t>partially</a:t>
            </a:r>
            <a:r>
              <a:rPr lang="en-US" dirty="0"/>
              <a:t> about “does your program work”, but also:</a:t>
            </a:r>
          </a:p>
          <a:p>
            <a:r>
              <a:rPr lang="en-US" dirty="0"/>
              <a:t>tests your ability to read a specification</a:t>
            </a:r>
          </a:p>
          <a:p>
            <a:r>
              <a:rPr lang="en-US" dirty="0"/>
              <a:t>is graded on </a:t>
            </a:r>
            <a:r>
              <a:rPr lang="en-US" b="1" dirty="0"/>
              <a:t>code quality</a:t>
            </a:r>
          </a:p>
          <a:p>
            <a:r>
              <a:rPr lang="en-US" dirty="0"/>
              <a:t>includes a </a:t>
            </a:r>
            <a:r>
              <a:rPr lang="en-US" b="1" dirty="0"/>
              <a:t>graded</a:t>
            </a:r>
            <a:r>
              <a:rPr lang="en-US" dirty="0"/>
              <a:t> </a:t>
            </a:r>
            <a:r>
              <a:rPr lang="en-US" b="1" dirty="0"/>
              <a:t>reflection</a:t>
            </a:r>
            <a:r>
              <a:rPr lang="en-US" dirty="0"/>
              <a:t> (</a:t>
            </a:r>
            <a:r>
              <a:rPr lang="en-US" u="sng" dirty="0"/>
              <a:t>don’t</a:t>
            </a:r>
            <a:r>
              <a:rPr lang="en-US" dirty="0"/>
              <a:t> leave this to the last minute)</a:t>
            </a:r>
          </a:p>
          <a:p>
            <a:pPr lvl="1"/>
            <a:r>
              <a:rPr lang="en-US" dirty="0"/>
              <a:t>some metacognition, some societal impact &amp; ethics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AFD65-0869-567D-C92A-DFE0B5DABB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BA6E-54B9-30CE-E9B7-D7C381B55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4259F-E70A-3AED-3EFA-0D1A3726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0 (“C0”): Hello Bugs?!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12138-6D82-8171-80B4-36E4B0BAB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This specific assignment…</a:t>
            </a:r>
          </a:p>
          <a:p>
            <a:r>
              <a:rPr lang="en-US" dirty="0"/>
              <a:t>has two parts: “Basic Task” and “Creative Extension” (do both!)</a:t>
            </a:r>
          </a:p>
          <a:p>
            <a:r>
              <a:rPr lang="en-US" dirty="0"/>
              <a:t>has an </a:t>
            </a:r>
            <a:r>
              <a:rPr lang="en-US" u="sng" dirty="0"/>
              <a:t>optional</a:t>
            </a:r>
            <a:r>
              <a:rPr lang="en-US" dirty="0"/>
              <a:t> set of code quality slides (to help you practice)</a:t>
            </a:r>
          </a:p>
          <a:p>
            <a:r>
              <a:rPr lang="en-US" dirty="0"/>
              <a:t>intentional gentle onboarding to computer programming</a:t>
            </a:r>
            <a:endParaRPr lang="en-US" b="1" u="sng" dirty="0"/>
          </a:p>
          <a:p>
            <a:pPr lvl="1"/>
            <a:r>
              <a:rPr lang="en-US" b="1" u="sng" dirty="0"/>
              <a:t>is not meant to be time-consuming or stressful</a:t>
            </a:r>
          </a:p>
          <a:p>
            <a:pPr lvl="1"/>
            <a:r>
              <a:rPr lang="en-US" dirty="0"/>
              <a:t>but also, not representative of all assignments (or programs)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We look forward to seeing your bugs!!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F2BF5-46F9-46D9-62BA-309BEAE9DA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out </a:t>
            </a:r>
            <a:r>
              <a:rPr lang="en-US" dirty="0">
                <a:hlinkClick r:id="rId2"/>
              </a:rPr>
              <a:t>website</a:t>
            </a:r>
            <a:r>
              <a:rPr lang="en-US" dirty="0"/>
              <a:t> for links to all activities &amp; materials</a:t>
            </a:r>
          </a:p>
          <a:p>
            <a:r>
              <a:rPr lang="en-US" dirty="0"/>
              <a:t>Creative Project 0 will be out tonight, due Wednesday, April 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Please do the </a:t>
            </a:r>
            <a:r>
              <a:rPr lang="en-US" dirty="0">
                <a:hlinkClick r:id="rId3"/>
              </a:rPr>
              <a:t>intro survey</a:t>
            </a:r>
            <a:r>
              <a:rPr lang="en-US" dirty="0"/>
              <a:t> by Sunday, Jan 12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gives us valuable insight!</a:t>
            </a:r>
          </a:p>
          <a:p>
            <a:pPr lvl="1"/>
            <a:r>
              <a:rPr lang="en-US" dirty="0"/>
              <a:t>part of “post-section work” (will explain in a moment!)</a:t>
            </a:r>
          </a:p>
          <a:p>
            <a:pPr lvl="1"/>
            <a:r>
              <a:rPr lang="en-US" dirty="0"/>
              <a:t>important that Google Forms works in CSE 121</a:t>
            </a:r>
          </a:p>
          <a:p>
            <a:r>
              <a:rPr lang="en-US" dirty="0"/>
              <a:t>New Ed tool: </a:t>
            </a:r>
            <a:r>
              <a:rPr lang="en-US" dirty="0">
                <a:hlinkClick r:id="rId4"/>
              </a:rPr>
              <a:t>Sandbox</a:t>
            </a:r>
            <a:r>
              <a:rPr lang="en-US" dirty="0"/>
              <a:t> (write all the code you want!)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AE7-9A61-7003-410B-C1AE3795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office hours as a resource!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32EA3-5EA7-52A2-5A58-996FD7E51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IPL (TA office hours) will open on Monday (April 7) at 12:30 PM.</a:t>
            </a:r>
          </a:p>
          <a:p>
            <a:r>
              <a:rPr lang="en-US" dirty="0"/>
              <a:t>one of the best parts of the course!</a:t>
            </a:r>
          </a:p>
          <a:p>
            <a:r>
              <a:rPr lang="en-US" dirty="0"/>
              <a:t>but, TAs are instructed to </a:t>
            </a:r>
            <a:r>
              <a:rPr lang="en-US" u="sng" dirty="0"/>
              <a:t>not just give you the answer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why not? you wouldn’t be learning!</a:t>
            </a:r>
          </a:p>
          <a:p>
            <a:pPr lvl="1"/>
            <a:r>
              <a:rPr lang="en-US" dirty="0"/>
              <a:t>e.g. “my code doesn’t work” versus </a:t>
            </a:r>
            <a:br>
              <a:rPr lang="en-US" dirty="0"/>
            </a:br>
            <a:r>
              <a:rPr lang="en-US" dirty="0"/>
              <a:t>“I tried X, expected Y, but got Z. Thoughts on what to try next?”</a:t>
            </a:r>
          </a:p>
          <a:p>
            <a:pPr lvl="1"/>
            <a:r>
              <a:rPr lang="en-US" dirty="0"/>
              <a:t>also true for Miya's office hours too ;)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Expect an announcement on Ed with a detailed schedule soon!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E0191-064C-6D2A-DE12-720F42B1C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Finish up syllabus overview:</a:t>
            </a:r>
          </a:p>
          <a:p>
            <a:pPr lvl="1"/>
            <a:r>
              <a:rPr lang="en-US" b="1" dirty="0">
                <a:solidFill>
                  <a:srgbClr val="7028C8"/>
                </a:solidFill>
              </a:rPr>
              <a:t>Assessments, Grading, Academic Honesty &amp; Collaboration</a:t>
            </a:r>
          </a:p>
          <a:p>
            <a:r>
              <a:rPr lang="en-US" dirty="0"/>
              <a:t>HelloWorld Review</a:t>
            </a:r>
          </a:p>
          <a:p>
            <a:r>
              <a:rPr lang="en-US" dirty="0"/>
              <a:t>Printing, Strings, Variables Review</a:t>
            </a:r>
          </a:p>
          <a:p>
            <a:r>
              <a:rPr lang="en-US" dirty="0"/>
              <a:t>Code Example</a:t>
            </a:r>
          </a:p>
          <a:p>
            <a:r>
              <a:rPr lang="en-US" dirty="0"/>
              <a:t>C0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807565" y="222872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2354-B7E4-835F-8B23-6604C3EE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2661D-5DB4-FDF1-65EB-DC9343E44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/>
              <a:t>Why assessment?</a:t>
            </a:r>
          </a:p>
          <a:p>
            <a:pPr marL="114300" indent="0">
              <a:buNone/>
            </a:pPr>
            <a:endParaRPr lang="en-US" i="1" dirty="0"/>
          </a:p>
          <a:p>
            <a:r>
              <a:rPr lang="en-US" dirty="0"/>
              <a:t>Our goal: you gain </a:t>
            </a:r>
            <a:r>
              <a:rPr lang="en-US" b="1" dirty="0"/>
              <a:t>proficiency of the concepts and skills</a:t>
            </a:r>
            <a:r>
              <a:rPr lang="en-US" dirty="0"/>
              <a:t> we teach</a:t>
            </a:r>
          </a:p>
          <a:p>
            <a:r>
              <a:rPr lang="en-US" dirty="0"/>
              <a:t>We </a:t>
            </a:r>
            <a:r>
              <a:rPr lang="en-US" i="1" dirty="0"/>
              <a:t>assess</a:t>
            </a:r>
            <a:r>
              <a:rPr lang="en-US" dirty="0"/>
              <a:t> your proficiency by asking you to apply these concepts and skills on tasks </a:t>
            </a:r>
          </a:p>
          <a:p>
            <a:r>
              <a:rPr lang="en-US" dirty="0"/>
              <a:t>By necessity, we are assessing your </a:t>
            </a:r>
            <a:r>
              <a:rPr lang="en-US" u="sng" dirty="0"/>
              <a:t>work</a:t>
            </a:r>
            <a:r>
              <a:rPr lang="en-US" dirty="0"/>
              <a:t> as a proxy for proficiency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2F3A1-C634-FC40-E85D-504AEF504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DA0D9-45D6-AEAF-9B81-E41459D3D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9F23-5FD0-FFA6-DFC4-7841D90C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Resubmissions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0302A-3051-9E87-F844-E8D561831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171440"/>
          </a:xfrm>
        </p:spPr>
        <p:txBody>
          <a:bodyPr/>
          <a:lstStyle/>
          <a:p>
            <a:pPr marL="114300" indent="0">
              <a:buNone/>
            </a:pPr>
            <a:r>
              <a:rPr lang="en-US" i="1" dirty="0"/>
              <a:t>Learning takes time and doesn’t always happen on the first try!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Each week, one previous assignment or project can be resubmitted</a:t>
            </a:r>
            <a:endParaRPr lang="en-US" i="1" dirty="0"/>
          </a:p>
          <a:p>
            <a:r>
              <a:rPr lang="en-US" dirty="0"/>
              <a:t>Must be accompanied by reflection explaining your change(s)</a:t>
            </a:r>
          </a:p>
          <a:p>
            <a:r>
              <a:rPr lang="en-US" dirty="0"/>
              <a:t>Grade on resubmission </a:t>
            </a:r>
            <a:r>
              <a:rPr lang="en-US" u="sng" dirty="0"/>
              <a:t>replaces</a:t>
            </a:r>
            <a:r>
              <a:rPr lang="en-US" dirty="0"/>
              <a:t> original grade</a:t>
            </a:r>
          </a:p>
          <a:p>
            <a:r>
              <a:rPr lang="en-US" dirty="0"/>
              <a:t>Assignments eligible for only 3 “cycles” after feedback released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We’ll discuss more after our first assignment is graded. See </a:t>
            </a:r>
            <a:r>
              <a:rPr lang="en-US" dirty="0">
                <a:hlinkClick r:id="rId2"/>
              </a:rPr>
              <a:t>syllabus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0EADE-87CA-3A2A-16E7-4CE4CCA4E3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A41A-B291-5FA8-5C66-836CC2A6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Post-Section Work (PSW)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1C458-4391-E326-4F19-06B3A0A7B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A “nudge” system: on section days with no quiz, you’ll have a </a:t>
            </a:r>
            <a:r>
              <a:rPr lang="en-US" u="sng" dirty="0"/>
              <a:t>light</a:t>
            </a:r>
            <a:r>
              <a:rPr lang="en-US" dirty="0"/>
              <a:t> homework problem and/or set of reflection questions </a:t>
            </a:r>
            <a:r>
              <a:rPr lang="en-US" b="1" dirty="0"/>
              <a:t>due at midnight that same day</a:t>
            </a:r>
            <a:r>
              <a:rPr lang="en-US" dirty="0"/>
              <a:t>.</a:t>
            </a:r>
          </a:p>
          <a:p>
            <a:r>
              <a:rPr lang="en-US" b="1" dirty="0"/>
              <a:t>graded on effort</a:t>
            </a:r>
            <a:r>
              <a:rPr lang="en-US" dirty="0"/>
              <a:t> (and intentionally short)</a:t>
            </a:r>
            <a:endParaRPr lang="en-US" b="1" dirty="0"/>
          </a:p>
          <a:p>
            <a:r>
              <a:rPr lang="en-US" dirty="0"/>
              <a:t>in quiz section, will do the problem &amp; leave time to reflect</a:t>
            </a:r>
          </a:p>
          <a:p>
            <a:r>
              <a:rPr lang="en-US" dirty="0"/>
              <a:t>your reflections are </a:t>
            </a:r>
            <a:r>
              <a:rPr lang="en-US" u="sng" dirty="0"/>
              <a:t>very</a:t>
            </a:r>
            <a:r>
              <a:rPr lang="en-US" dirty="0"/>
              <a:t> helpful to your TAs!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If you complete 12 of the 16 post-section works, you’ll get an extra resub!</a:t>
            </a:r>
          </a:p>
          <a:p>
            <a:r>
              <a:rPr lang="en-US" dirty="0"/>
              <a:t>no direct grade impact, think of it as optional/extra credit</a:t>
            </a:r>
          </a:p>
          <a:p>
            <a:r>
              <a:rPr lang="en-US" dirty="0"/>
              <a:t>first PSW is the intro survey (as a </a:t>
            </a:r>
            <a:r>
              <a:rPr lang="en-US" b="1" dirty="0"/>
              <a:t>special exception for this first PSW</a:t>
            </a:r>
            <a:r>
              <a:rPr lang="en-US" dirty="0"/>
              <a:t>, it's due on Sunday April 6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8A55E-D707-5166-6D57-A495C9889B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44918-9BEA-8813-7F4C-BB24558E4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2311-B1EC-ADA6-646E-827C8822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Scheme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8C21E-BC43-A840-4EF0-ED132321C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i="1" dirty="0"/>
              <a:t>Grades should reflect proficiency in course objectives.</a:t>
            </a:r>
            <a:endParaRPr lang="en-US" dirty="0"/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All assignments, quizzes, and exams are graded with an “E/S/N” grade:</a:t>
            </a:r>
            <a:endParaRPr lang="en-US" i="1" dirty="0"/>
          </a:p>
          <a:p>
            <a:pPr marL="114300" indent="0">
              <a:buNone/>
            </a:pPr>
            <a:endParaRPr lang="en-US" i="1" dirty="0"/>
          </a:p>
          <a:p>
            <a:r>
              <a:rPr lang="en-US" b="1" dirty="0"/>
              <a:t>E (Excellent)</a:t>
            </a:r>
          </a:p>
          <a:p>
            <a:r>
              <a:rPr lang="en-US" b="1" dirty="0"/>
              <a:t>S (Satisfactory)</a:t>
            </a:r>
          </a:p>
          <a:p>
            <a:r>
              <a:rPr lang="en-US" b="1" dirty="0"/>
              <a:t>N (Not Yet)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06110-E928-C254-0EA9-B22D08FD68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6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4868</TotalTime>
  <Words>1666</Words>
  <Application>Microsoft Office PowerPoint</Application>
  <PresentationFormat>Widescreen</PresentationFormat>
  <Paragraphs>271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Montserrat ExtraBold</vt:lpstr>
      <vt:lpstr>Montserrat SemiBold</vt:lpstr>
      <vt:lpstr>Montserrat</vt:lpstr>
      <vt:lpstr>Calibri</vt:lpstr>
      <vt:lpstr>Consolas</vt:lpstr>
      <vt:lpstr>CSE 12X (adopted from CSE 373)</vt:lpstr>
      <vt:lpstr>Printing, Strings, and Variables</vt:lpstr>
      <vt:lpstr>Agenda</vt:lpstr>
      <vt:lpstr>Announcements, Reminders</vt:lpstr>
      <vt:lpstr>Aside: office hours as a resource!</vt:lpstr>
      <vt:lpstr>Agenda</vt:lpstr>
      <vt:lpstr>Assessment</vt:lpstr>
      <vt:lpstr>Resubmissions</vt:lpstr>
      <vt:lpstr>Post-Section Work (PSW)</vt:lpstr>
      <vt:lpstr>Grading Scheme</vt:lpstr>
      <vt:lpstr>Grading Assessments</vt:lpstr>
      <vt:lpstr>Course Grades</vt:lpstr>
      <vt:lpstr>Collaboration Policy</vt:lpstr>
      <vt:lpstr>AI gone wrong?</vt:lpstr>
      <vt:lpstr>Just a bit more on AI…</vt:lpstr>
      <vt:lpstr>Agenda</vt:lpstr>
      <vt:lpstr>Code Quality</vt:lpstr>
      <vt:lpstr>Agenda</vt:lpstr>
      <vt:lpstr>PCM: Printing, Strings, Variables</vt:lpstr>
      <vt:lpstr>Think Pair Share: different hello worlds (think)</vt:lpstr>
      <vt:lpstr>Think Pair Share: different hello worlds (Pair)</vt:lpstr>
      <vt:lpstr>Escape sequences</vt:lpstr>
      <vt:lpstr>Agenda</vt:lpstr>
      <vt:lpstr>Agenda</vt:lpstr>
      <vt:lpstr>Creative Project 0 (“C0”): Hello Bugs?! (1/2)</vt:lpstr>
      <vt:lpstr>Creative Project 0 (“C0”): Hello Bugs?!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233</cp:revision>
  <dcterms:modified xsi:type="dcterms:W3CDTF">2025-04-04T20:05:09Z</dcterms:modified>
</cp:coreProperties>
</file>