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44" r:id="rId3"/>
    <p:sldId id="329" r:id="rId4"/>
    <p:sldId id="330" r:id="rId5"/>
    <p:sldId id="331" r:id="rId6"/>
    <p:sldId id="350" r:id="rId7"/>
    <p:sldId id="349" r:id="rId8"/>
    <p:sldId id="332" r:id="rId9"/>
    <p:sldId id="333" r:id="rId10"/>
    <p:sldId id="265" r:id="rId11"/>
    <p:sldId id="334" r:id="rId12"/>
    <p:sldId id="335" r:id="rId13"/>
    <p:sldId id="340" r:id="rId14"/>
    <p:sldId id="339" r:id="rId15"/>
    <p:sldId id="336" r:id="rId16"/>
    <p:sldId id="337" r:id="rId17"/>
    <p:sldId id="338" r:id="rId18"/>
    <p:sldId id="342" r:id="rId19"/>
    <p:sldId id="347" r:id="rId20"/>
    <p:sldId id="345" r:id="rId21"/>
    <p:sldId id="346" r:id="rId22"/>
    <p:sldId id="343" r:id="rId23"/>
    <p:sldId id="341" r:id="rId24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Montserrat ExtraBold" panose="00000900000000000000" pitchFamily="2" charset="0"/>
      <p:bold r:id="rId35"/>
      <p:italic r:id="rId36"/>
      <p:boldItalic r:id="rId37"/>
    </p:embeddedFont>
    <p:embeddedFont>
      <p:font typeface="Montserrat SemiBold" panose="00000700000000000000" pitchFamily="2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i8dWrwCSJhu53tQRppDdHoobhi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57E"/>
    <a:srgbClr val="CFF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/>
    <p:restoredTop sz="94691"/>
  </p:normalViewPr>
  <p:slideViewPr>
    <p:cSldViewPr snapToGrid="0">
      <p:cViewPr>
        <p:scale>
          <a:sx n="93" d="100"/>
          <a:sy n="93" d="100"/>
        </p:scale>
        <p:origin x="189" y="60"/>
      </p:cViewPr>
      <p:guideLst/>
    </p:cSldViewPr>
  </p:slideViewPr>
  <p:outlineViewPr>
    <p:cViewPr>
      <p:scale>
        <a:sx n="33" d="100"/>
        <a:sy n="33" d="100"/>
      </p:scale>
      <p:origin x="0" y="-854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649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65BF56-4A4D-4DEA-BF4B-8ED38A61B5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E3BD0-CCFC-4760-AAF3-CF9B94D18C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50203-2B6C-4376-BFEA-B4E212133564}" type="datetimeFigureOut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4/2/2025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C70846-9548-41CC-857D-BF91CA71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66BCD5-B21F-45B8-9F34-078703248D6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182362-2E36-4DA0-BABD-FE59F686457C}" type="slidenum"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‹#›</a:t>
            </a:fld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141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56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9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16;p29" descr="University of Washingt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9"/>
          <p:cNvSpPr txBox="1"/>
          <p:nvPr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Spring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18;p29"/>
          <p:cNvSpPr txBox="1"/>
          <p:nvPr/>
        </p:nvSpPr>
        <p:spPr>
          <a:xfrm>
            <a:off x="3046095" y="-2820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3182199"/>
            <a:ext cx="306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 dirty="0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121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Google Shape;22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0127" y="2753847"/>
            <a:ext cx="1269525" cy="420132"/>
          </a:xfrm>
          <a:prstGeom prst="roundRect">
            <a:avLst>
              <a:gd name="adj" fmla="val 16667"/>
            </a:avLst>
          </a:prstGeom>
          <a:solidFill>
            <a:srgbClr val="FA823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14463" y="1251642"/>
            <a:ext cx="5250244" cy="5153776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452793" y="4340405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" name="Google Shape;26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31" y="5505568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29"/>
          <p:cNvSpPr txBox="1"/>
          <p:nvPr/>
        </p:nvSpPr>
        <p:spPr>
          <a:xfrm>
            <a:off x="227293" y="5624764"/>
            <a:ext cx="2154864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  <a:tabLst/>
              <a:defRPr/>
            </a:pPr>
            <a:r>
              <a:rPr lang="en-US" sz="12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Questions during Class?</a:t>
            </a:r>
            <a:endParaRPr lang="en-US" sz="1200" b="0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lang="en-US" sz="1200" b="1" i="0" u="none" strike="noStrike" cap="none" dirty="0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r>
              <a:rPr lang="en-US" sz="12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b="0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 dirty="0">
              <a:solidFill>
                <a:schemeClr val="tx1"/>
              </a:solidFill>
              <a:latin typeface="Montserrat" pitchFamily="2" charset="77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1" i="0" u="none" strike="noStrike" cap="none" dirty="0" err="1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sli.do</a:t>
            </a:r>
            <a:r>
              <a:rPr lang="en-US" sz="2000" b="1" i="0" u="none" strike="noStrike" cap="none" dirty="0">
                <a:solidFill>
                  <a:schemeClr val="tx1"/>
                </a:solidFill>
                <a:latin typeface="Montserrat" pitchFamily="2" charset="77"/>
                <a:ea typeface="Montserrat SemiBold"/>
                <a:cs typeface="Montserrat SemiBold"/>
                <a:sym typeface="Montserrat SemiBold"/>
              </a:rPr>
              <a:t>    #cse121 </a:t>
            </a:r>
            <a:endParaRPr b="1" i="0" dirty="0">
              <a:solidFill>
                <a:schemeClr val="tx1"/>
              </a:solidFill>
              <a:latin typeface="Montserrat" pitchFamily="2" charset="77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B1A922-9D38-4D54-A415-57DD2BE83A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48759" y="5586787"/>
            <a:ext cx="1005840" cy="10058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BABC5B18-FB33-F6B8-4C29-4724707E45C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43E64A9D-13F4-4F7A-870E-E779341A833A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Spring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9;p28">
            <a:extLst>
              <a:ext uri="{FF2B5EF4-FFF2-40B4-BE49-F238E27FC236}">
                <a16:creationId xmlns:a16="http://schemas.microsoft.com/office/drawing/2014/main" id="{2E135F4C-1184-DB49-11BC-17D3DD7D7704}"/>
              </a:ext>
            </a:extLst>
          </p:cNvPr>
          <p:cNvSpPr txBox="1"/>
          <p:nvPr userDrawn="1"/>
        </p:nvSpPr>
        <p:spPr>
          <a:xfrm>
            <a:off x="3046095" y="-8015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>
  <p:cSld name="Pracitce: Thi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</a:t>
              </a: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#cse121</a:t>
              </a:r>
              <a:endParaRPr b="0" i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91418C3E-EEDB-2BC2-0254-CD00CD03A08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F2052282-8D29-4A38-1571-671D31224364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Spring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9;p28">
            <a:extLst>
              <a:ext uri="{FF2B5EF4-FFF2-40B4-BE49-F238E27FC236}">
                <a16:creationId xmlns:a16="http://schemas.microsoft.com/office/drawing/2014/main" id="{95158E54-A95C-E8E6-0B1D-599D9C08D200}"/>
              </a:ext>
            </a:extLst>
          </p:cNvPr>
          <p:cNvSpPr txBox="1"/>
          <p:nvPr userDrawn="1"/>
        </p:nvSpPr>
        <p:spPr>
          <a:xfrm>
            <a:off x="3046095" y="-8015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52;p32">
            <a:extLst>
              <a:ext uri="{FF2B5EF4-FFF2-40B4-BE49-F238E27FC236}">
                <a16:creationId xmlns:a16="http://schemas.microsoft.com/office/drawing/2014/main" id="{7CB162C5-D013-0E9F-304A-00EF111A719D}"/>
              </a:ext>
            </a:extLst>
          </p:cNvPr>
          <p:cNvSpPr txBox="1"/>
          <p:nvPr userDrawn="1"/>
        </p:nvSpPr>
        <p:spPr>
          <a:xfrm>
            <a:off x="1152635" y="300370"/>
            <a:ext cx="3506055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Think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53;p32" descr="Graphic 12">
            <a:extLst>
              <a:ext uri="{FF2B5EF4-FFF2-40B4-BE49-F238E27FC236}">
                <a16:creationId xmlns:a16="http://schemas.microsoft.com/office/drawing/2014/main" id="{6639FEF2-EB20-D618-A4FD-015344F21E4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54038" y="300371"/>
            <a:ext cx="684161" cy="78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560AFC-6C8F-4BC4-A6A9-95EB6478CE2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72512" y="240156"/>
            <a:ext cx="731520" cy="7315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 preserve="1">
  <p:cSld name="1_Pracitce: Pai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3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 err="1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</a:t>
              </a: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     #cse121</a:t>
              </a:r>
              <a:endParaRPr b="0" i="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8" name="Google Shape;68;p33"/>
          <p:cNvSpPr txBox="1"/>
          <p:nvPr/>
        </p:nvSpPr>
        <p:spPr>
          <a:xfrm>
            <a:off x="1152635" y="300370"/>
            <a:ext cx="5271611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Pair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9" name="Google Shape;69;p33" descr="Graphic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4038" y="300371"/>
            <a:ext cx="961803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3"/>
          <p:cNvSpPr/>
          <p:nvPr/>
        </p:nvSpPr>
        <p:spPr>
          <a:xfrm>
            <a:off x="7058213" y="123442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33"/>
          <p:cNvSpPr/>
          <p:nvPr/>
        </p:nvSpPr>
        <p:spPr>
          <a:xfrm>
            <a:off x="7163368" y="214847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91418C3E-EEDB-2BC2-0254-CD00CD03A08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F2052282-8D29-4A38-1571-671D31224364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Spring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9;p28">
            <a:extLst>
              <a:ext uri="{FF2B5EF4-FFF2-40B4-BE49-F238E27FC236}">
                <a16:creationId xmlns:a16="http://schemas.microsoft.com/office/drawing/2014/main" id="{95158E54-A95C-E8E6-0B1D-599D9C08D200}"/>
              </a:ext>
            </a:extLst>
          </p:cNvPr>
          <p:cNvSpPr txBox="1"/>
          <p:nvPr userDrawn="1"/>
        </p:nvSpPr>
        <p:spPr>
          <a:xfrm>
            <a:off x="3046095" y="-8015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7378CBB-71AC-4917-9B48-69521ADE47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72512" y="24015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9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4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19B8A0CF-1C66-FBB7-F209-B458097B217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C3A4268A-A3F9-0647-FFA6-0CD0547EA640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Spring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9;p28">
            <a:extLst>
              <a:ext uri="{FF2B5EF4-FFF2-40B4-BE49-F238E27FC236}">
                <a16:creationId xmlns:a16="http://schemas.microsoft.com/office/drawing/2014/main" id="{DAFF863B-277F-2C70-5D6B-9607A5E1F4D7}"/>
              </a:ext>
            </a:extLst>
          </p:cNvPr>
          <p:cNvSpPr txBox="1"/>
          <p:nvPr userDrawn="1"/>
        </p:nvSpPr>
        <p:spPr>
          <a:xfrm>
            <a:off x="3046095" y="-8015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5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35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oogle Shape;7;p28" descr="University of Washington">
            <a:extLst>
              <a:ext uri="{FF2B5EF4-FFF2-40B4-BE49-F238E27FC236}">
                <a16:creationId xmlns:a16="http://schemas.microsoft.com/office/drawing/2014/main" id="{0E854BAB-9BC0-0566-D459-A9E2B29A12D0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;p28">
            <a:extLst>
              <a:ext uri="{FF2B5EF4-FFF2-40B4-BE49-F238E27FC236}">
                <a16:creationId xmlns:a16="http://schemas.microsoft.com/office/drawing/2014/main" id="{3E5BA8AB-DA7F-8D72-2336-81B0A628B7E3}"/>
              </a:ext>
            </a:extLst>
          </p:cNvPr>
          <p:cNvSpPr txBox="1"/>
          <p:nvPr userDrawn="1"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Spring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9;p28">
            <a:extLst>
              <a:ext uri="{FF2B5EF4-FFF2-40B4-BE49-F238E27FC236}">
                <a16:creationId xmlns:a16="http://schemas.microsoft.com/office/drawing/2014/main" id="{2C80FCF8-E90F-DABA-76C4-C941D7CB7F2B}"/>
              </a:ext>
            </a:extLst>
          </p:cNvPr>
          <p:cNvSpPr txBox="1"/>
          <p:nvPr userDrawn="1"/>
        </p:nvSpPr>
        <p:spPr>
          <a:xfrm>
            <a:off x="3046095" y="-8015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" name="Google Shape;6;p28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28" descr="University of Washington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762" y="29971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8"/>
          <p:cNvSpPr txBox="1"/>
          <p:nvPr/>
        </p:nvSpPr>
        <p:spPr>
          <a:xfrm>
            <a:off x="10615294" y="-1"/>
            <a:ext cx="1530987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121 Spring 2025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9;p28"/>
          <p:cNvSpPr txBox="1"/>
          <p:nvPr/>
        </p:nvSpPr>
        <p:spPr>
          <a:xfrm>
            <a:off x="3046095" y="-8015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</a:t>
            </a:r>
            <a:endParaRPr b="0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28"/>
          <p:cNvSpPr txBox="1">
            <a:spLocks noGrp="1"/>
          </p:cNvSpPr>
          <p:nvPr>
            <p:ph type="sldNum" idx="12"/>
          </p:nvPr>
        </p:nvSpPr>
        <p:spPr>
          <a:xfrm>
            <a:off x="11793850" y="6296502"/>
            <a:ext cx="245751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400" b="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6" r:id="rId4"/>
    <p:sldLayoutId id="2147483654" r:id="rId5"/>
    <p:sldLayoutId id="214748365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open.spotify.com/playlist/5a9ukvYcySOr4Gn2Gpl7P1?si=NKfpd4f3QJSswA7Znz4zdQ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mnats@cs.washington.edu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feedback.cs.washington.edu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cs.washington.edu/courses/cse121/25sp/syllabus/" TargetMode="External"/><Relationship Id="rId2" Type="http://schemas.openxmlformats.org/officeDocument/2006/relationships/hyperlink" Target="https://forms.gle/dpQuNkPa3cfaiGwm9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instagram.com/fluffy.gumbal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18" Type="http://schemas.openxmlformats.org/officeDocument/2006/relationships/image" Target="../media/image23.jp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17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jp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5" Type="http://schemas.openxmlformats.org/officeDocument/2006/relationships/image" Target="../media/image20.jpg"/><Relationship Id="rId10" Type="http://schemas.openxmlformats.org/officeDocument/2006/relationships/image" Target="../media/image15.jpeg"/><Relationship Id="rId19" Type="http://schemas.openxmlformats.org/officeDocument/2006/relationships/image" Target="../media/image24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courses.cs.washington.edu/courses/cse121/25sp/lectures/0/cse-12x-community-standards.mp4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washington.edu/academics/undergraduate/non-major-options/#intro-courses" TargetMode="External"/><Relationship Id="rId2" Type="http://schemas.openxmlformats.org/officeDocument/2006/relationships/hyperlink" Target="https://placement.cs.washington.edu/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title" idx="4294967295"/>
          </p:nvPr>
        </p:nvSpPr>
        <p:spPr>
          <a:xfrm>
            <a:off x="305332" y="4125093"/>
            <a:ext cx="6212927" cy="195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</a:pPr>
            <a:r>
              <a:rPr lang="en-US" sz="6000" b="0" dirty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Welcome!</a:t>
            </a:r>
            <a:endParaRPr dirty="0"/>
          </a:p>
        </p:txBody>
      </p:sp>
      <p:sp>
        <p:nvSpPr>
          <p:cNvPr id="92" name="Google Shape;92;p1"/>
          <p:cNvSpPr txBox="1"/>
          <p:nvPr/>
        </p:nvSpPr>
        <p:spPr>
          <a:xfrm>
            <a:off x="7148324" y="1757979"/>
            <a:ext cx="43854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neighbors: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Introduce yourself!</a:t>
            </a: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What is your name? Major? </a:t>
            </a: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What did you do over spring break?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3" name="Google Shape;93;p1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4869" y="3857228"/>
            <a:ext cx="1305170" cy="130517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7071026" y="1419273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 dirty="0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7281076" y="3842619"/>
            <a:ext cx="45399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000" b="0" i="0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Music:</a:t>
            </a:r>
            <a:r>
              <a:rPr lang="en-US" sz="20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🌸</a:t>
            </a:r>
            <a:r>
              <a:rPr lang="fr-FR" sz="2000" u="sng" dirty="0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CSE 121 25sp Lecture Tunes </a:t>
            </a:r>
            <a:r>
              <a:rPr lang="en-US" sz="2000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🌸</a:t>
            </a:r>
            <a:endParaRPr lang="fr-FR" sz="1200" dirty="0">
              <a:solidFill>
                <a:srgbClr val="0563C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6996450" y="4379696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sz="12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6996450" y="4640308"/>
            <a:ext cx="1152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12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8149349" y="4379696"/>
            <a:ext cx="3556009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Miya </a:t>
            </a:r>
            <a:r>
              <a:rPr lang="en-US" sz="1200" dirty="0" err="1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Natsuhara</a:t>
            </a:r>
            <a:endParaRPr sz="1200" dirty="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5" name="Google Shape;23;p29">
            <a:extLst>
              <a:ext uri="{FF2B5EF4-FFF2-40B4-BE49-F238E27FC236}">
                <a16:creationId xmlns:a16="http://schemas.microsoft.com/office/drawing/2014/main" id="{C5E7BACA-EC1A-F75A-8907-C34CAD2EE0F4}"/>
              </a:ext>
            </a:extLst>
          </p:cNvPr>
          <p:cNvSpPr txBox="1"/>
          <p:nvPr/>
        </p:nvSpPr>
        <p:spPr>
          <a:xfrm>
            <a:off x="486355" y="2794656"/>
            <a:ext cx="11370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Montserrat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LEC 00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113007-A212-7457-B354-3666E5BFC8B7}"/>
              </a:ext>
            </a:extLst>
          </p:cNvPr>
          <p:cNvSpPr txBox="1"/>
          <p:nvPr/>
        </p:nvSpPr>
        <p:spPr>
          <a:xfrm>
            <a:off x="8180171" y="4640308"/>
            <a:ext cx="3494363" cy="1788951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 dirty="0">
                <a:effectLst/>
                <a:latin typeface="Montserrat" panose="00000500000000000000" pitchFamily="2" charset="0"/>
              </a:rPr>
              <a:t>Chlo</a:t>
            </a:r>
            <a:r>
              <a:rPr lang="en-US" sz="1050" i="0" dirty="0">
                <a:solidFill>
                  <a:srgbClr val="202122"/>
                </a:solidFill>
                <a:effectLst/>
                <a:latin typeface="Montserrat" panose="00000500000000000000" pitchFamily="2" charset="0"/>
              </a:rPr>
              <a:t>ë</a:t>
            </a:r>
            <a:endParaRPr lang="en-US" sz="1050" i="0" u="none" strike="noStrike" dirty="0">
              <a:effectLst/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 dirty="0">
                <a:latin typeface="Montserrat" panose="00000500000000000000" pitchFamily="2" charset="0"/>
              </a:rPr>
              <a:t>Ailsa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 dirty="0">
                <a:effectLst/>
                <a:latin typeface="Montserrat" panose="00000500000000000000" pitchFamily="2" charset="0"/>
              </a:rPr>
              <a:t>Johnathan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dirty="0">
                <a:latin typeface="Montserrat" panose="00000500000000000000" pitchFamily="2" charset="0"/>
              </a:rPr>
              <a:t>Christian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dirty="0" err="1">
                <a:latin typeface="Montserrat" panose="00000500000000000000" pitchFamily="2" charset="0"/>
              </a:rPr>
              <a:t>Me</a:t>
            </a:r>
            <a:r>
              <a:rPr lang="en-US" sz="1050" b="0" i="0" u="none" strike="noStrike" dirty="0" err="1">
                <a:effectLst/>
                <a:latin typeface="Montserrat" panose="00000500000000000000" pitchFamily="2" charset="0"/>
              </a:rPr>
              <a:t>rav</a:t>
            </a:r>
            <a:endParaRPr lang="en-US" sz="1050" b="0" i="0" u="none" strike="noStrike" dirty="0">
              <a:effectLst/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 dirty="0">
                <a:effectLst/>
                <a:latin typeface="Montserrat" panose="00000500000000000000" pitchFamily="2" charset="0"/>
              </a:rPr>
              <a:t>Judy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dirty="0" err="1">
                <a:latin typeface="Montserrat" panose="00000500000000000000" pitchFamily="2" charset="0"/>
              </a:rPr>
              <a:t>Janvi</a:t>
            </a:r>
            <a:endParaRPr lang="en-US" sz="1050" dirty="0"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 dirty="0" err="1">
                <a:effectLst/>
                <a:latin typeface="Montserrat" panose="00000500000000000000" pitchFamily="2" charset="0"/>
              </a:rPr>
              <a:t>Hibbah</a:t>
            </a:r>
            <a:endParaRPr lang="en-US" sz="1050" b="0" i="0" u="none" strike="noStrike" dirty="0">
              <a:effectLst/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 dirty="0">
                <a:latin typeface="Montserrat" panose="00000500000000000000" pitchFamily="2" charset="0"/>
              </a:rPr>
              <a:t>Julia</a:t>
            </a:r>
            <a:br>
              <a:rPr lang="en-US" sz="1050" dirty="0">
                <a:latin typeface="Montserrat" panose="00000500000000000000" pitchFamily="2" charset="0"/>
              </a:rPr>
            </a:br>
            <a:r>
              <a:rPr lang="en-US" sz="1050" dirty="0" err="1">
                <a:latin typeface="Montserrat" panose="00000500000000000000" pitchFamily="2" charset="0"/>
              </a:rPr>
              <a:t>Sahej</a:t>
            </a:r>
            <a:endParaRPr lang="en-US" sz="1050" dirty="0"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 dirty="0" err="1">
                <a:effectLst/>
                <a:latin typeface="Montserrat" panose="00000500000000000000" pitchFamily="2" charset="0"/>
              </a:rPr>
              <a:t>Ruslana</a:t>
            </a:r>
            <a:endParaRPr lang="en-US" sz="1050" b="0" i="0" u="none" strike="noStrike" dirty="0">
              <a:effectLst/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 dirty="0">
                <a:latin typeface="Montserrat" panose="00000500000000000000" pitchFamily="2" charset="0"/>
              </a:rPr>
              <a:t>Hanna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 dirty="0" err="1">
                <a:effectLst/>
                <a:latin typeface="Montserrat" panose="00000500000000000000" pitchFamily="2" charset="0"/>
              </a:rPr>
              <a:t>Maitreyi</a:t>
            </a:r>
            <a:endParaRPr lang="en-US" sz="1050" b="0" i="0" u="none" strike="noStrike" dirty="0">
              <a:effectLst/>
              <a:latin typeface="Montserrat" panose="00000500000000000000" pitchFamily="2" charset="0"/>
            </a:endParaRPr>
          </a:p>
          <a:p>
            <a:pPr marR="0" algn="l" rtl="0" fontAlgn="t">
              <a:lnSpc>
                <a:spcPct val="150000"/>
              </a:lnSpc>
            </a:pPr>
            <a:r>
              <a:rPr lang="en-US" sz="1050" dirty="0">
                <a:latin typeface="Montserrat" panose="00000500000000000000" pitchFamily="2" charset="0"/>
              </a:rPr>
              <a:t>Ayesha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 dirty="0">
                <a:effectLst/>
                <a:latin typeface="Montserrat" panose="00000500000000000000" pitchFamily="2" charset="0"/>
              </a:rPr>
              <a:t>Sushma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dirty="0">
                <a:latin typeface="Montserrat" panose="00000500000000000000" pitchFamily="2" charset="0"/>
              </a:rPr>
              <a:t>Kelsey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 dirty="0">
                <a:effectLst/>
                <a:latin typeface="Montserrat" panose="00000500000000000000" pitchFamily="2" charset="0"/>
              </a:rPr>
              <a:t>Shayna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dirty="0">
                <a:latin typeface="Montserrat" panose="00000500000000000000" pitchFamily="2" charset="0"/>
              </a:rPr>
              <a:t>Hannah</a:t>
            </a:r>
          </a:p>
          <a:p>
            <a:pPr marR="0" algn="l" rtl="0" fontAlgn="t">
              <a:lnSpc>
                <a:spcPct val="150000"/>
              </a:lnSpc>
            </a:pPr>
            <a:r>
              <a:rPr lang="en-US" sz="1050" b="0" i="0" u="none" strike="noStrike" dirty="0">
                <a:effectLst/>
                <a:latin typeface="Montserrat" panose="00000500000000000000" pitchFamily="2" charset="0"/>
              </a:rPr>
              <a:t>Zach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Course Components</a:t>
            </a:r>
            <a:endParaRPr dirty="0"/>
          </a:p>
        </p:txBody>
      </p:sp>
      <p:grpSp>
        <p:nvGrpSpPr>
          <p:cNvPr id="177" name="Google Shape;177;p10" descr="Lecture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1681440" y="1941148"/>
            <a:ext cx="1745674" cy="427513"/>
            <a:chOff x="0" y="0"/>
            <a:chExt cx="1745673" cy="427512"/>
          </a:xfrm>
        </p:grpSpPr>
        <p:sp>
          <p:nvSpPr>
            <p:cNvPr id="178" name="Google Shape;178;p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solidFill>
              <a:srgbClr val="FA823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0"/>
            <p:cNvSpPr txBox="1"/>
            <p:nvPr/>
          </p:nvSpPr>
          <p:spPr>
            <a:xfrm>
              <a:off x="66589" y="28335"/>
              <a:ext cx="1612494" cy="370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sz="1800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LECTURES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0" name="Google Shape;180;p10"/>
          <p:cNvSpPr txBox="1"/>
          <p:nvPr/>
        </p:nvSpPr>
        <p:spPr>
          <a:xfrm>
            <a:off x="3634428" y="1970236"/>
            <a:ext cx="57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1" name="Google Shape;181;p10" descr="Section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551462" y="1941147"/>
            <a:ext cx="1745675" cy="427514"/>
            <a:chOff x="0" y="0"/>
            <a:chExt cx="1745673" cy="427512"/>
          </a:xfrm>
        </p:grpSpPr>
        <p:sp>
          <p:nvSpPr>
            <p:cNvPr id="182" name="Google Shape;182;p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solidFill>
              <a:srgbClr val="F7B73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0"/>
            <p:cNvSpPr txBox="1"/>
            <p:nvPr/>
          </p:nvSpPr>
          <p:spPr>
            <a:xfrm>
              <a:off x="66589" y="28335"/>
              <a:ext cx="1612494" cy="370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sz="1800" b="0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SECTIONS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4" name="Google Shape;184;p10"/>
          <p:cNvSpPr txBox="1"/>
          <p:nvPr/>
        </p:nvSpPr>
        <p:spPr>
          <a:xfrm>
            <a:off x="8484332" y="1998765"/>
            <a:ext cx="573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(x1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5" name="Google Shape;185;p10" descr="Programming Assignments"/>
          <p:cNvGrpSpPr/>
          <p:nvPr/>
        </p:nvGrpSpPr>
        <p:grpSpPr>
          <a:xfrm>
            <a:off x="339275" y="4753981"/>
            <a:ext cx="1745674" cy="523241"/>
            <a:chOff x="0" y="0"/>
            <a:chExt cx="1745673" cy="523240"/>
          </a:xfrm>
        </p:grpSpPr>
        <p:sp>
          <p:nvSpPr>
            <p:cNvPr id="186" name="Google Shape;186;p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47864"/>
              <a:ext cx="1745673" cy="427512"/>
            </a:xfrm>
            <a:prstGeom prst="roundRect">
              <a:avLst>
                <a:gd name="adj" fmla="val 16667"/>
              </a:avLst>
            </a:prstGeom>
            <a:solidFill>
              <a:srgbClr val="54A0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0"/>
            <p:cNvSpPr txBox="1"/>
            <p:nvPr/>
          </p:nvSpPr>
          <p:spPr>
            <a:xfrm>
              <a:off x="66589" y="0"/>
              <a:ext cx="1612494" cy="523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Montserrat"/>
                <a:buNone/>
              </a:pPr>
              <a:r>
                <a:rPr lang="en-US" sz="1400" b="0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Calibri" panose="020F0502020204030204" pitchFamily="34" charset="0"/>
                  <a:sym typeface="Montserrat"/>
                </a:rPr>
                <a:t>PROGRAMMING ASSIGNMENTS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8" name="Google Shape;188;p10" descr="Creative Project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3672468" y="4742782"/>
            <a:ext cx="1745675" cy="523241"/>
            <a:chOff x="0" y="0"/>
            <a:chExt cx="1745673" cy="523240"/>
          </a:xfrm>
        </p:grpSpPr>
        <p:sp>
          <p:nvSpPr>
            <p:cNvPr id="189" name="Google Shape;189;p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47864"/>
              <a:ext cx="1745673" cy="427512"/>
            </a:xfrm>
            <a:prstGeom prst="roundRect">
              <a:avLst>
                <a:gd name="adj" fmla="val 16667"/>
              </a:avLst>
            </a:prstGeom>
            <a:solidFill>
              <a:srgbClr val="0FB9B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0"/>
            <p:cNvSpPr txBox="1"/>
            <p:nvPr/>
          </p:nvSpPr>
          <p:spPr>
            <a:xfrm>
              <a:off x="66589" y="0"/>
              <a:ext cx="1612494" cy="523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Montserrat"/>
                <a:buNone/>
              </a:pPr>
              <a:r>
                <a:rPr lang="en-US" sz="1400" b="0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CREATIVE PROJECTS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1" name="Google Shape;191;p10"/>
          <p:cNvSpPr txBox="1"/>
          <p:nvPr/>
        </p:nvSpPr>
        <p:spPr>
          <a:xfrm>
            <a:off x="2251889" y="4817648"/>
            <a:ext cx="45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(x4)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2" name="Google Shape;192;p10"/>
          <p:cNvSpPr txBox="1"/>
          <p:nvPr/>
        </p:nvSpPr>
        <p:spPr>
          <a:xfrm>
            <a:off x="5585717" y="4819736"/>
            <a:ext cx="45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(x4)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3" name="Google Shape;193;p10" descr="Quizze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581057" y="4788558"/>
            <a:ext cx="1745675" cy="427513"/>
            <a:chOff x="0" y="0"/>
            <a:chExt cx="1745673" cy="427512"/>
          </a:xfrm>
        </p:grpSpPr>
        <p:sp>
          <p:nvSpPr>
            <p:cNvPr id="194" name="Google Shape;194;p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solidFill>
              <a:srgbClr val="EF5777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10"/>
            <p:cNvSpPr txBox="1"/>
            <p:nvPr/>
          </p:nvSpPr>
          <p:spPr>
            <a:xfrm>
              <a:off x="66589" y="28335"/>
              <a:ext cx="1612494" cy="370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sz="1800" b="0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QUIZZES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6" name="Google Shape;196;p10"/>
          <p:cNvSpPr txBox="1"/>
          <p:nvPr/>
        </p:nvSpPr>
        <p:spPr>
          <a:xfrm>
            <a:off x="8494305" y="4817648"/>
            <a:ext cx="457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(x3)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7" name="Google Shape;197;p10"/>
          <p:cNvSpPr txBox="1"/>
          <p:nvPr/>
        </p:nvSpPr>
        <p:spPr>
          <a:xfrm>
            <a:off x="1727159" y="2448360"/>
            <a:ext cx="38637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here!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Introduce concepts, practice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ideas, discuss applications.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materials to prepare for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 each day. Due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before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8" name="Google Shape;198;p10"/>
          <p:cNvSpPr txBox="1"/>
          <p:nvPr/>
        </p:nvSpPr>
        <p:spPr>
          <a:xfrm>
            <a:off x="6597181" y="2449036"/>
            <a:ext cx="511769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Held in person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More practice, reviews, applications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 advice, how to be an effective student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Preparation for quizzes / exams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Post-section work done at section or on your own. Due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day of section.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9" name="Google Shape;199;p10"/>
          <p:cNvSpPr txBox="1"/>
          <p:nvPr/>
        </p:nvSpPr>
        <p:spPr>
          <a:xfrm>
            <a:off x="6626777" y="5308841"/>
            <a:ext cx="26715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Taken in quiz section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45 minutes on paper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0" name="Google Shape;200;p10"/>
          <p:cNvSpPr txBox="1"/>
          <p:nvPr/>
        </p:nvSpPr>
        <p:spPr>
          <a:xfrm>
            <a:off x="3718189" y="5298268"/>
            <a:ext cx="26715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More open-ended assignments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Explore new ideas and applications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1" name="Google Shape;201;p10"/>
          <p:cNvSpPr txBox="1"/>
          <p:nvPr/>
        </p:nvSpPr>
        <p:spPr>
          <a:xfrm>
            <a:off x="384994" y="5305504"/>
            <a:ext cx="30960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Structured assignments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Programming in Java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Applying &amp; implementing course concepts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2" name="Google Shape;202;p10" descr="Exam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9343986" y="4785221"/>
            <a:ext cx="1745675" cy="427513"/>
            <a:chOff x="0" y="0"/>
            <a:chExt cx="1745673" cy="427512"/>
          </a:xfrm>
        </p:grpSpPr>
        <p:sp>
          <p:nvSpPr>
            <p:cNvPr id="203" name="Google Shape;203;p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solidFill>
              <a:srgbClr val="9D90D5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10"/>
            <p:cNvSpPr txBox="1"/>
            <p:nvPr/>
          </p:nvSpPr>
          <p:spPr>
            <a:xfrm>
              <a:off x="66589" y="28335"/>
              <a:ext cx="1612494" cy="370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sz="1800" b="0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EXAM</a:t>
              </a:r>
              <a:endParaRPr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05" name="Google Shape;205;p10"/>
          <p:cNvSpPr txBox="1"/>
          <p:nvPr/>
        </p:nvSpPr>
        <p:spPr>
          <a:xfrm>
            <a:off x="11257234" y="4814310"/>
            <a:ext cx="457645" cy="37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(x1)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6" name="Google Shape;206;p10"/>
          <p:cNvSpPr txBox="1"/>
          <p:nvPr/>
        </p:nvSpPr>
        <p:spPr>
          <a:xfrm>
            <a:off x="9389706" y="5305504"/>
            <a:ext cx="2671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Culminating exam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Thursday, June 12</a:t>
            </a:r>
            <a:r>
              <a:rPr lang="en-US" sz="2000" b="1" baseline="30000" dirty="0"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>
                <a:latin typeface="Calibri"/>
                <a:cs typeface="Calibri"/>
                <a:sym typeface="Calibri"/>
              </a:rPr>
              <a:t>2:30 – 4:20 </a:t>
            </a:r>
            <a:r>
              <a:rPr lang="en-US" sz="2000" dirty="0">
                <a:latin typeface="Calibri"/>
                <a:cs typeface="Calibri"/>
                <a:sym typeface="Calibri"/>
              </a:rPr>
              <a:t>PM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7" name="Google Shape;207;p10"/>
          <p:cNvSpPr txBox="1"/>
          <p:nvPr/>
        </p:nvSpPr>
        <p:spPr>
          <a:xfrm>
            <a:off x="384995" y="4296431"/>
            <a:ext cx="2761966" cy="37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Graded Assessments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8" name="Google Shape;208;p10"/>
          <p:cNvSpPr txBox="1"/>
          <p:nvPr/>
        </p:nvSpPr>
        <p:spPr>
          <a:xfrm>
            <a:off x="384994" y="1264235"/>
            <a:ext cx="990189" cy="37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Meetings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96C067-B030-2B29-DC48-C956FA3C96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ke" descr="A photo of a bicycle. This is used as a metaphor in the presentation: when you learn a bike, does it suffice to watch a ton of youtube videos of how to ride a bike? No! You need to do it yourself, and practice consistently and regularly!">
            <a:extLst>
              <a:ext uri="{FF2B5EF4-FFF2-40B4-BE49-F238E27FC236}">
                <a16:creationId xmlns:a16="http://schemas.microsoft.com/office/drawing/2014/main" id="{6D94411B-258C-1D04-952F-B61FE4DB8DC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997" y="571484"/>
            <a:ext cx="8572005" cy="57150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0AD7FE-E621-1DA4-7484-FD4D30E075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54CE17-BA21-00F2-7F8D-0AA49B44D87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5190" y="-759412"/>
            <a:ext cx="9666515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How did you learn how to ride a bike?</a:t>
            </a:r>
          </a:p>
        </p:txBody>
      </p:sp>
    </p:spTree>
    <p:extLst>
      <p:ext uri="{BB962C8B-B14F-4D97-AF65-F5344CB8AC3E}">
        <p14:creationId xmlns:p14="http://schemas.microsoft.com/office/powerpoint/2010/main" val="2033905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1BA57-40F6-A0F9-35EF-2D2C3802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Learning Works</a:t>
            </a:r>
          </a:p>
        </p:txBody>
      </p:sp>
      <p:pic>
        <p:nvPicPr>
          <p:cNvPr id="6" name="Bike" descr="A photo of a bicycle. This is used as a metaphor in the presentation: when you learn a bike, does it suffice to watch a ton of youtube videos of how to ride a bike? No! You need to do it yourself, and practice consistently and regularly!">
            <a:extLst>
              <a:ext uri="{FF2B5EF4-FFF2-40B4-BE49-F238E27FC236}">
                <a16:creationId xmlns:a16="http://schemas.microsoft.com/office/drawing/2014/main" id="{CCB04EAD-C017-8ED6-33DA-383ED339954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96730" y="3845402"/>
            <a:ext cx="3497120" cy="233156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3CCF2-2D5E-E38E-2B24-E48ABAD1C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8103919" cy="4805363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Learning requires </a:t>
            </a:r>
            <a:r>
              <a:rPr lang="en-US" b="1" dirty="0"/>
              <a:t>active participation.</a:t>
            </a:r>
            <a:endParaRPr lang="en-US" dirty="0"/>
          </a:p>
          <a:p>
            <a:pPr marL="114300" indent="0">
              <a:buNone/>
            </a:pPr>
            <a:r>
              <a:rPr lang="en-US" dirty="0"/>
              <a:t>It’s not as simple as listening to someone talk at you!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Requires </a:t>
            </a:r>
            <a:r>
              <a:rPr lang="en-US" b="1" dirty="0"/>
              <a:t>deliberate practice</a:t>
            </a:r>
            <a:r>
              <a:rPr lang="en-US" dirty="0"/>
              <a:t> in </a:t>
            </a:r>
            <a:r>
              <a:rPr lang="en-US" b="1" dirty="0"/>
              <a:t>learning by doing</a:t>
            </a:r>
            <a:endParaRPr lang="en-US" dirty="0"/>
          </a:p>
          <a:p>
            <a:r>
              <a:rPr lang="en-US" dirty="0"/>
              <a:t>Involves </a:t>
            </a:r>
            <a:r>
              <a:rPr lang="en-US" b="1" dirty="0"/>
              <a:t>productive struggle</a:t>
            </a:r>
            <a:endParaRPr lang="en-US" dirty="0"/>
          </a:p>
          <a:p>
            <a:r>
              <a:rPr lang="en-US" dirty="0"/>
              <a:t>Benefits from </a:t>
            </a:r>
            <a:r>
              <a:rPr lang="en-US" b="1" dirty="0"/>
              <a:t>collaboration</a:t>
            </a:r>
            <a:endParaRPr lang="en-US" dirty="0"/>
          </a:p>
          <a:p>
            <a:r>
              <a:rPr lang="en-US" dirty="0"/>
              <a:t>Does </a:t>
            </a:r>
            <a:r>
              <a:rPr lang="en-US" i="1" dirty="0"/>
              <a:t>not</a:t>
            </a:r>
            <a:r>
              <a:rPr lang="en-US" dirty="0"/>
              <a:t> work well if you cram everything!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CE3222-B7B4-B2B9-D269-7FC308A599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07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FEA3D-14A8-EBB2-DC14-7D5FCDC95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869F3-5DDC-1153-E62F-1EFAB4FB3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in CSE 121: Consistent Practice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26BF1-4BFF-20D9-4B4D-FC2ED99F7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5966361" cy="526859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Consistent, incremental practice works!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Gradual scale of difficulty (and grading)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Ungraded (but </a:t>
            </a:r>
            <a:r>
              <a:rPr lang="en-US" u="sng" dirty="0"/>
              <a:t>frequent</a:t>
            </a:r>
            <a:r>
              <a:rPr lang="en-US" dirty="0"/>
              <a:t>; &gt;2x /week)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pre-class work 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lecture activities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quiz section problems*</a:t>
            </a:r>
          </a:p>
          <a:p>
            <a:pPr marL="628650" indent="-514350">
              <a:buFont typeface="+mj-lt"/>
              <a:buAutoNum type="arabicPeriod"/>
            </a:pPr>
            <a:endParaRPr lang="en-US" dirty="0"/>
          </a:p>
          <a:p>
            <a:pPr marL="114300" indent="0">
              <a:buNone/>
            </a:pPr>
            <a:r>
              <a:rPr lang="en-US" sz="1400" dirty="0"/>
              <a:t>*More details on explain Friday! (or see syllabus)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D1D29-4945-B616-C842-C2B6003897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18A5219-6B24-0144-4B28-CFF4A5D87390}"/>
              </a:ext>
            </a:extLst>
          </p:cNvPr>
          <p:cNvSpPr txBox="1">
            <a:spLocks/>
          </p:cNvSpPr>
          <p:nvPr/>
        </p:nvSpPr>
        <p:spPr>
          <a:xfrm>
            <a:off x="6935189" y="2885704"/>
            <a:ext cx="5104411" cy="3859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endParaRPr lang="en-US" dirty="0"/>
          </a:p>
          <a:p>
            <a:pPr marL="114300" indent="0">
              <a:buFont typeface="Arial"/>
              <a:buNone/>
            </a:pPr>
            <a:r>
              <a:rPr lang="en-US" dirty="0"/>
              <a:t>Graded (but </a:t>
            </a:r>
            <a:r>
              <a:rPr lang="en-US" u="sng" dirty="0"/>
              <a:t>infrequent</a:t>
            </a:r>
            <a:r>
              <a:rPr lang="en-US" dirty="0"/>
              <a:t>; 1/week)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creative projects (4)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programming assignments (4)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quizzes (3)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final exam (1) </a:t>
            </a:r>
          </a:p>
          <a:p>
            <a:pPr marL="571500" lvl="1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8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D7096-70AF-CE9E-B067-62B6BB7D5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57474-15AA-A141-8ACB-36D942C34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in CSE 121: Metacognition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F2976-8F50-E4B6-CD21-FA0C1F0F5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37358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Metacognition: understanding </a:t>
            </a:r>
            <a:r>
              <a:rPr lang="en-US" u="sng" dirty="0"/>
              <a:t>how</a:t>
            </a:r>
            <a:r>
              <a:rPr lang="en-US" dirty="0"/>
              <a:t> you </a:t>
            </a:r>
            <a:r>
              <a:rPr lang="en-US" b="1" dirty="0"/>
              <a:t>think</a:t>
            </a:r>
            <a:r>
              <a:rPr lang="en-US" dirty="0"/>
              <a:t> (and got to a solution).</a:t>
            </a:r>
          </a:p>
          <a:p>
            <a:r>
              <a:rPr lang="en-US" dirty="0"/>
              <a:t>“what problem-solving approaches do I use?”</a:t>
            </a:r>
          </a:p>
          <a:p>
            <a:r>
              <a:rPr lang="en-US" dirty="0"/>
              <a:t>“how did I rule out alternative solutions?”</a:t>
            </a:r>
          </a:p>
          <a:p>
            <a:r>
              <a:rPr lang="en-US" dirty="0"/>
              <a:t>“why am I stuck right now? what will unblock me?”</a:t>
            </a:r>
          </a:p>
          <a:p>
            <a:r>
              <a:rPr lang="en-US" dirty="0"/>
              <a:t>“are my study habits working for me?”</a:t>
            </a:r>
          </a:p>
          <a:p>
            <a:endParaRPr lang="en-US" dirty="0"/>
          </a:p>
          <a:p>
            <a:pPr marL="114300" indent="0">
              <a:buNone/>
            </a:pPr>
            <a:r>
              <a:rPr lang="en-US" dirty="0"/>
              <a:t>Metacognition is a </a:t>
            </a:r>
            <a:r>
              <a:rPr lang="en-US" b="1" dirty="0"/>
              <a:t>key</a:t>
            </a:r>
            <a:r>
              <a:rPr lang="en-US" dirty="0"/>
              <a:t> CS (and life!) skill; it’s </a:t>
            </a:r>
            <a:r>
              <a:rPr lang="en-US" b="1" dirty="0"/>
              <a:t>built into our course</a:t>
            </a:r>
            <a:r>
              <a:rPr lang="en-US" dirty="0"/>
              <a:t>:</a:t>
            </a:r>
          </a:p>
          <a:p>
            <a:r>
              <a:rPr lang="en-US" dirty="0"/>
              <a:t>relatively frequent, </a:t>
            </a:r>
            <a:r>
              <a:rPr lang="en-US" b="1" dirty="0"/>
              <a:t>graded</a:t>
            </a:r>
            <a:r>
              <a:rPr lang="en-US" dirty="0"/>
              <a:t> reflections</a:t>
            </a:r>
          </a:p>
          <a:p>
            <a:r>
              <a:rPr lang="en-US" dirty="0"/>
              <a:t>semi-structured “nudges” (e.g. extra resub from post-section work)</a:t>
            </a:r>
          </a:p>
          <a:p>
            <a:r>
              <a:rPr lang="en-US" dirty="0"/>
              <a:t>tight feedback loops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329ACB-E4C0-B82B-7FE0-5285FEC947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28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23AE-7C73-2326-1147-A4BEAE6D7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in CSE 121: Live Support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02048-1995-9AC4-3D55-149587301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37358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Programming is hard! We </a:t>
            </a:r>
            <a:r>
              <a:rPr lang="en-US" b="1" dirty="0"/>
              <a:t>want</a:t>
            </a:r>
            <a:r>
              <a:rPr lang="en-US" dirty="0"/>
              <a:t> to give you collaborative support!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Introductory Programming Lab (TA Office Hours) – starting Week 2</a:t>
            </a:r>
          </a:p>
          <a:p>
            <a:r>
              <a:rPr lang="en-US" dirty="0"/>
              <a:t>&gt; 40 hours/week (and </a:t>
            </a:r>
            <a:r>
              <a:rPr lang="en-US" u="sng" dirty="0"/>
              <a:t>highly rated</a:t>
            </a:r>
            <a:r>
              <a:rPr lang="en-US" dirty="0"/>
              <a:t> in the class!)</a:t>
            </a:r>
          </a:p>
          <a:p>
            <a:r>
              <a:rPr lang="en-US" dirty="0"/>
              <a:t>face-to-face help from TAs on </a:t>
            </a:r>
            <a:r>
              <a:rPr lang="en-US" b="1" dirty="0"/>
              <a:t>any</a:t>
            </a:r>
            <a:r>
              <a:rPr lang="en-US" dirty="0"/>
              <a:t> course questions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Instructor Office Hours (in-person &amp; Zoom) – starting today!</a:t>
            </a:r>
          </a:p>
          <a:p>
            <a:r>
              <a:rPr lang="en-US" dirty="0"/>
              <a:t>I have candy and I promise I'm not </a:t>
            </a:r>
            <a:r>
              <a:rPr lang="en-US" i="1" dirty="0"/>
              <a:t>that</a:t>
            </a:r>
            <a:r>
              <a:rPr lang="en-US" dirty="0"/>
              <a:t> scary </a:t>
            </a:r>
          </a:p>
          <a:p>
            <a:r>
              <a:rPr lang="en-US" dirty="0"/>
              <a:t>Great for things from lecture, personal questions, or just saying hi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254C71-845A-9D0F-4032-28FE24B703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84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323E9-54F0-DF3C-5D83-57830633D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EBF35-E865-C244-B091-89B07933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in CSE 121: Async Support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F02BE-432D-19EF-4C7F-09CAC3AD6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373584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dirty="0"/>
              <a:t>Ed Board</a:t>
            </a:r>
          </a:p>
          <a:p>
            <a:r>
              <a:rPr lang="en-US" dirty="0"/>
              <a:t>Best for content and logistics questions – 225 of you &gt;&gt; 20 of us!!</a:t>
            </a:r>
          </a:p>
          <a:p>
            <a:r>
              <a:rPr lang="en-US" dirty="0"/>
              <a:t>Encourage public posts, except for things about </a:t>
            </a:r>
            <a:r>
              <a:rPr lang="en-US" b="1" dirty="0"/>
              <a:t>your</a:t>
            </a:r>
            <a:r>
              <a:rPr lang="en-US" dirty="0"/>
              <a:t> graded work</a:t>
            </a:r>
          </a:p>
          <a:p>
            <a:r>
              <a:rPr lang="en-US" dirty="0"/>
              <a:t>Answer other students’ questions – great way to learn!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Email</a:t>
            </a:r>
          </a:p>
          <a:p>
            <a:r>
              <a:rPr lang="en-US" dirty="0"/>
              <a:t>Best for personal circumstances and/or private questions</a:t>
            </a:r>
          </a:p>
          <a:p>
            <a:r>
              <a:rPr lang="en-US" dirty="0"/>
              <a:t>If unsure, always feel free to email Miya at </a:t>
            </a:r>
            <a:r>
              <a:rPr lang="en-US" dirty="0">
                <a:hlinkClick r:id="rId2"/>
              </a:rPr>
              <a:t>mnats@cs.washington.edu</a:t>
            </a:r>
            <a:endParaRPr lang="en-US" dirty="0"/>
          </a:p>
          <a:p>
            <a:pPr lvl="1"/>
            <a:r>
              <a:rPr lang="en-US" dirty="0"/>
              <a:t>May politely ask you to post on Ed instead!</a:t>
            </a:r>
          </a:p>
          <a:p>
            <a:r>
              <a:rPr lang="en-US" dirty="0"/>
              <a:t>For emails, </a:t>
            </a:r>
            <a:r>
              <a:rPr lang="en-US" b="1" dirty="0"/>
              <a:t>please use your UW email</a:t>
            </a:r>
            <a:r>
              <a:rPr lang="en-US" dirty="0"/>
              <a:t> (protecting student privacy!)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3A52E-0216-D255-CF39-4DB487E288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75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5CAD-0686-D4B6-81D5-1727CE3A1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 Around CSE 121 &amp; Reaching 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5C6AA-680D-93AB-884A-34896DC85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26859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Our goal is to give you a great CSE 121 experience!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But, we recognize that CSE 121 doesn’t exist in a vacuum – there’s a lot going on in the world that can impact your education.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We’ve designed course policies for maximum flexibility: resubmissions, dropping quiz/exam problems, asynchronous help &amp; lecture recording.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/>
              <a:t>Please reach out ASAP</a:t>
            </a:r>
            <a:r>
              <a:rPr lang="en-US" dirty="0"/>
              <a:t> if you’re struggling or have circumstances that require extra support. We’re happy to help – we just need to know!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FAFCB-D3DD-7B9A-2763-8716939109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92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7A583-BE7A-D974-04E9-3B98105D8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Us Improve!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C9B81-6BB9-8D7F-530D-5E9A87715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268596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This is a relatively new course! We’re </a:t>
            </a:r>
            <a:r>
              <a:rPr lang="en-US" i="1" dirty="0"/>
              <a:t>always</a:t>
            </a:r>
            <a:r>
              <a:rPr lang="en-US" dirty="0"/>
              <a:t> looking for feedback on how to improve the class for you and for future students.</a:t>
            </a:r>
          </a:p>
          <a:p>
            <a:r>
              <a:rPr lang="en-US" dirty="0"/>
              <a:t>We </a:t>
            </a:r>
            <a:r>
              <a:rPr lang="en-US" b="1" i="1" dirty="0"/>
              <a:t>really</a:t>
            </a:r>
            <a:r>
              <a:rPr lang="en-US" dirty="0"/>
              <a:t> value your feedback!</a:t>
            </a:r>
          </a:p>
          <a:p>
            <a:r>
              <a:rPr lang="en-US" dirty="0"/>
              <a:t>Let us know what’s working and what isn’t working for you!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Several feedback mechanisms:</a:t>
            </a:r>
          </a:p>
          <a:p>
            <a:r>
              <a:rPr lang="en-US" dirty="0"/>
              <a:t>Built into the class (e.g. reflections, mid-quarter feedback sessions)</a:t>
            </a:r>
          </a:p>
          <a:p>
            <a:r>
              <a:rPr lang="en-US" dirty="0"/>
              <a:t>Post on discussion board (can be public/private)</a:t>
            </a:r>
          </a:p>
          <a:p>
            <a:pPr lvl="1"/>
            <a:r>
              <a:rPr lang="en-US" dirty="0"/>
              <a:t>Note: anonymous is anonymous to other students, </a:t>
            </a:r>
            <a:r>
              <a:rPr lang="en-US" i="1" dirty="0"/>
              <a:t>not</a:t>
            </a:r>
            <a:r>
              <a:rPr lang="en-US" dirty="0"/>
              <a:t> to staff</a:t>
            </a:r>
          </a:p>
          <a:p>
            <a:r>
              <a:rPr lang="en-US" dirty="0"/>
              <a:t>Use </a:t>
            </a:r>
            <a:r>
              <a:rPr lang="en-US" dirty="0">
                <a:hlinkClick r:id="rId2"/>
              </a:rPr>
              <a:t>CSE’s Anonymous Feedback Tool</a:t>
            </a:r>
            <a:r>
              <a:rPr lang="en-US" dirty="0"/>
              <a:t> (also on website)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1CA73-27EF-02AD-58B9-34D3F57F5F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70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D5079-4A07-2C1C-7B0D-98B59BE6B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Course Website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5117E-F7E6-C485-7D38-225F67B4C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676072"/>
            <a:ext cx="4470070" cy="325977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Primary source of course information (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not Canvas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Calendar will contain links to (almost) all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Please review syllabus ASAP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Let’s go on a website tour :)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FB8E2-F4F1-21BC-1E5E-08D9A38798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 dirty="0"/>
          </a:p>
        </p:txBody>
      </p:sp>
      <p:sp>
        <p:nvSpPr>
          <p:cNvPr id="6" name="Google Shape;277;p20">
            <a:extLst>
              <a:ext uri="{FF2B5EF4-FFF2-40B4-BE49-F238E27FC236}">
                <a16:creationId xmlns:a16="http://schemas.microsoft.com/office/drawing/2014/main" id="{C488ABBD-0A67-CF2A-ACEC-450E82BC6B08}"/>
              </a:ext>
            </a:extLst>
          </p:cNvPr>
          <p:cNvSpPr txBox="1"/>
          <p:nvPr/>
        </p:nvSpPr>
        <p:spPr>
          <a:xfrm>
            <a:off x="1336510" y="1746587"/>
            <a:ext cx="3473450" cy="646430"/>
          </a:xfrm>
          <a:prstGeom prst="rect">
            <a:avLst/>
          </a:prstGeom>
          <a:solidFill>
            <a:srgbClr val="330064"/>
          </a:solidFill>
          <a:ln>
            <a:noFill/>
          </a:ln>
        </p:spPr>
        <p:txBody>
          <a:bodyPr spcFirstLastPara="1" wrap="square" lIns="0" tIns="19050" rIns="0" bIns="0" anchor="t" anchorCtr="0">
            <a:spAutoFit/>
          </a:bodyPr>
          <a:lstStyle/>
          <a:p>
            <a:pPr marL="36004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cs.uw.edu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/121</a:t>
            </a:r>
            <a:endParaRPr sz="3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CSE 121 Spring 2025 website front page">
            <a:extLst>
              <a:ext uri="{FF2B5EF4-FFF2-40B4-BE49-F238E27FC236}">
                <a16:creationId xmlns:a16="http://schemas.microsoft.com/office/drawing/2014/main" id="{330E2D04-558B-4E6C-934C-8E827CD6F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686" y="1686269"/>
            <a:ext cx="6712915" cy="348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38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28F1-3C94-5C54-271F-6FCB0BE6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08356-D838-3706-A127-D4F249428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5257800" cy="4805363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Today: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Introductions!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About this course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Our learning model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Tools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Our first program!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BD9466-84D2-FE34-9E6A-BF0F6CA521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F2ABE31-62D4-B6B2-AD40-2027C478F23F}"/>
              </a:ext>
            </a:extLst>
          </p:cNvPr>
          <p:cNvSpPr txBox="1">
            <a:spLocks/>
          </p:cNvSpPr>
          <p:nvPr/>
        </p:nvSpPr>
        <p:spPr>
          <a:xfrm>
            <a:off x="6096000" y="1371600"/>
            <a:ext cx="52578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Font typeface="Arial"/>
              <a:buNone/>
            </a:pPr>
            <a:r>
              <a:rPr lang="en-US" dirty="0"/>
              <a:t>On Friday: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Assessment and grading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Collaboration</a:t>
            </a:r>
          </a:p>
          <a:p>
            <a:pPr marL="628650" indent="-514350">
              <a:buFont typeface="+mj-lt"/>
              <a:buAutoNum type="arabicPeriod"/>
            </a:pPr>
            <a:r>
              <a:rPr lang="en-US" dirty="0"/>
              <a:t>More programming :)</a:t>
            </a:r>
          </a:p>
        </p:txBody>
      </p:sp>
    </p:spTree>
    <p:extLst>
      <p:ext uri="{BB962C8B-B14F-4D97-AF65-F5344CB8AC3E}">
        <p14:creationId xmlns:p14="http://schemas.microsoft.com/office/powerpoint/2010/main" val="354222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7B1C5-1C43-85A9-E1DA-D371CE8B0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577D2D-4659-4B47-7EDF-27F2B47D82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196" y="2299517"/>
            <a:ext cx="4918365" cy="2523506"/>
          </a:xfrm>
        </p:spPr>
        <p:txBody>
          <a:bodyPr>
            <a:normAutofit/>
          </a:bodyPr>
          <a:lstStyle/>
          <a:p>
            <a:r>
              <a:rPr lang="en-US" sz="2400" dirty="0"/>
              <a:t>Our online learning platform</a:t>
            </a:r>
          </a:p>
          <a:p>
            <a:r>
              <a:rPr lang="en-US" sz="2400" dirty="0"/>
              <a:t>Lessons, sections, quizzes</a:t>
            </a:r>
          </a:p>
          <a:p>
            <a:r>
              <a:rPr lang="en-US" sz="2400" dirty="0"/>
              <a:t>Place to ask questions</a:t>
            </a:r>
          </a:p>
          <a:p>
            <a:r>
              <a:rPr lang="en-US" sz="2400" dirty="0"/>
              <a:t>Also, </a:t>
            </a:r>
            <a:r>
              <a:rPr lang="en-US" sz="2400" b="1" u="sng" dirty="0"/>
              <a:t>where we’ll code!</a:t>
            </a:r>
            <a:endParaRPr lang="en-US" sz="2400" dirty="0"/>
          </a:p>
          <a:p>
            <a:r>
              <a:rPr lang="en-US" sz="2400" dirty="0"/>
              <a:t>Intro and walkthrough in Section 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A981E-9568-B517-CE0C-D627F61258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 dirty="0"/>
          </a:p>
        </p:txBody>
      </p:sp>
      <p:pic>
        <p:nvPicPr>
          <p:cNvPr id="6" name="Picture 5" descr="CSE 121 Spring 2025 EdStem discussion board, with &quot;Welcome to CSE 121&quot; post previewed">
            <a:extLst>
              <a:ext uri="{FF2B5EF4-FFF2-40B4-BE49-F238E27FC236}">
                <a16:creationId xmlns:a16="http://schemas.microsoft.com/office/drawing/2014/main" id="{78C5B920-5883-450A-9BB8-5DC2217D6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983" y="846525"/>
            <a:ext cx="7207618" cy="318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9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C743B2-5EB2-BFF9-3AFE-C78F9FDB658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21</a:t>
            </a:fld>
            <a:endParaRPr lang="en-US"/>
          </a:p>
        </p:txBody>
      </p:sp>
      <p:sp>
        <p:nvSpPr>
          <p:cNvPr id="4" name="Google Shape;309;p23">
            <a:extLst>
              <a:ext uri="{FF2B5EF4-FFF2-40B4-BE49-F238E27FC236}">
                <a16:creationId xmlns:a16="http://schemas.microsoft.com/office/drawing/2014/main" id="{CF0E1F43-B9CA-FF04-3839-80D22326A53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1332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Some Other Course Tools</a:t>
            </a:r>
          </a:p>
        </p:txBody>
      </p:sp>
      <p:pic>
        <p:nvPicPr>
          <p:cNvPr id="14" name="Google Shape;319;p23">
            <a:extLst>
              <a:ext uri="{FF2B5EF4-FFF2-40B4-BE49-F238E27FC236}">
                <a16:creationId xmlns:a16="http://schemas.microsoft.com/office/drawing/2014/main" id="{29B49AC2-FA03-9227-559B-0F059F96B6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8877" y="2345894"/>
            <a:ext cx="1103376" cy="110337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722724E-CDAF-2FDB-5410-632FA0BD0F96}"/>
              </a:ext>
            </a:extLst>
          </p:cNvPr>
          <p:cNvSpPr txBox="1">
            <a:spLocks/>
          </p:cNvSpPr>
          <p:nvPr/>
        </p:nvSpPr>
        <p:spPr>
          <a:xfrm>
            <a:off x="1782765" y="2091836"/>
            <a:ext cx="3980874" cy="161149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Sli.do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Ask questions in class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Live activities (ungraded)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 account needed</a:t>
            </a:r>
          </a:p>
        </p:txBody>
      </p:sp>
      <p:pic>
        <p:nvPicPr>
          <p:cNvPr id="5" name="Google Shape;310;p23">
            <a:extLst>
              <a:ext uri="{FF2B5EF4-FFF2-40B4-BE49-F238E27FC236}">
                <a16:creationId xmlns:a16="http://schemas.microsoft.com/office/drawing/2014/main" id="{B36C005C-B7E9-2A03-38A7-65A7583F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63862" y="2310079"/>
            <a:ext cx="1175003" cy="117500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2AB5A76-9717-101D-84AF-53639AFC7FF3}"/>
              </a:ext>
            </a:extLst>
          </p:cNvPr>
          <p:cNvSpPr txBox="1">
            <a:spLocks/>
          </p:cNvSpPr>
          <p:nvPr/>
        </p:nvSpPr>
        <p:spPr>
          <a:xfrm>
            <a:off x="7510161" y="2091836"/>
            <a:ext cx="4283689" cy="161149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Canvas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Panopto lecture recordings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(also linked from website)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Some grades*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B1783C1-ED4A-4731-B75D-9B1BCBB93FAA}"/>
              </a:ext>
            </a:extLst>
          </p:cNvPr>
          <p:cNvSpPr txBox="1">
            <a:spLocks/>
          </p:cNvSpPr>
          <p:nvPr/>
        </p:nvSpPr>
        <p:spPr>
          <a:xfrm>
            <a:off x="7300687" y="4191189"/>
            <a:ext cx="4283689" cy="161149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Gradescope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Quizzes and final exam grading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FC6580-79C1-4C8A-9C32-37974C9DE6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336" y="4423690"/>
            <a:ext cx="1101886" cy="892002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DA2AF26-1D97-4A35-B11C-D0A7BAAE4A30}"/>
              </a:ext>
            </a:extLst>
          </p:cNvPr>
          <p:cNvSpPr txBox="1">
            <a:spLocks/>
          </p:cNvSpPr>
          <p:nvPr/>
        </p:nvSpPr>
        <p:spPr>
          <a:xfrm>
            <a:off x="1631357" y="4488257"/>
            <a:ext cx="4283689" cy="161149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MyDigitalHand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Queueing in TA office hours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Google Shape;247;p13" descr="Picture 10">
            <a:extLst>
              <a:ext uri="{FF2B5EF4-FFF2-40B4-BE49-F238E27FC236}">
                <a16:creationId xmlns:a16="http://schemas.microsoft.com/office/drawing/2014/main" id="{9B94DAEB-FC80-4CEA-93DA-37C71F1E9D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4182" y="3991767"/>
            <a:ext cx="1959367" cy="579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931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0F9BC-AF4E-55DC-38D8-6C8F9E3E6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D9037-50B5-7AB6-7024-C7D153AD8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Switching to Ed: Our First Program!*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F7E62-0688-7A47-899F-200C16DEF7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617029"/>
            <a:ext cx="10515600" cy="102316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*note: in </a:t>
            </a:r>
            <a:r>
              <a:rPr lang="en-US" u="sng" dirty="0"/>
              <a:t>almost</a:t>
            </a:r>
            <a:r>
              <a:rPr lang="en-US" dirty="0"/>
              <a:t> all cases, slides are </a:t>
            </a:r>
            <a:r>
              <a:rPr lang="en-US" i="1" dirty="0"/>
              <a:t>not</a:t>
            </a:r>
            <a:r>
              <a:rPr lang="en-US" dirty="0"/>
              <a:t> comprehensive. reviewing the slides will </a:t>
            </a:r>
            <a:r>
              <a:rPr lang="en-US" u="sng" dirty="0"/>
              <a:t>not</a:t>
            </a:r>
            <a:r>
              <a:rPr lang="en-US" dirty="0"/>
              <a:t> cover all the content in lecture!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59357-7C03-93C4-B935-AB8C04C4B2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1702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CEA13-C61A-7EEF-8E6E-5389E0D77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“Homework” for Next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80AA1F-109A-CA3B-55F2-B68317DA31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First assignment will be released Friday, but there are some things to do in the meantime.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TODOs this week:</a:t>
            </a:r>
          </a:p>
          <a:p>
            <a:r>
              <a:rPr lang="en-US" dirty="0"/>
              <a:t>Fill out the </a:t>
            </a:r>
            <a:r>
              <a:rPr lang="en-US" dirty="0">
                <a:hlinkClick r:id="rId2"/>
              </a:rPr>
              <a:t>introductory survey</a:t>
            </a:r>
            <a:r>
              <a:rPr lang="en-US" dirty="0"/>
              <a:t> (this is Thursday’s post-section work)</a:t>
            </a:r>
          </a:p>
          <a:p>
            <a:r>
              <a:rPr lang="en-US" dirty="0"/>
              <a:t>Go meet your TA and classmates in Thursday’s quiz section</a:t>
            </a:r>
          </a:p>
          <a:p>
            <a:r>
              <a:rPr lang="en-US" dirty="0"/>
              <a:t>Complete the pre-class material for Friday (see website/calendar)</a:t>
            </a:r>
          </a:p>
          <a:p>
            <a:r>
              <a:rPr lang="en-US" dirty="0"/>
              <a:t>Check over </a:t>
            </a:r>
            <a:r>
              <a:rPr lang="en-US" dirty="0">
                <a:hlinkClick r:id="rId3"/>
              </a:rPr>
              <a:t>syllabus details on website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68B95-983D-8DDF-F0FC-9A686FC3B4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1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714BD-392C-964A-651B-889C8703C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Hi, I’m Miya! </a:t>
            </a:r>
            <a:r>
              <a:rPr lang="en-US" b="0" dirty="0"/>
              <a:t>(she/her)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AE54AF-3351-DED7-A7CE-D594C92A3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6963888" cy="4805363"/>
          </a:xfrm>
        </p:spPr>
        <p:txBody>
          <a:bodyPr>
            <a:normAutofit/>
          </a:bodyPr>
          <a:lstStyle/>
          <a:p>
            <a:r>
              <a:rPr lang="en-US" sz="2400" dirty="0"/>
              <a:t>Assistant Teaching Professor in the Allen School</a:t>
            </a:r>
          </a:p>
          <a:p>
            <a:r>
              <a:rPr lang="en-US" sz="2400" dirty="0"/>
              <a:t>Grew up in WA, and UW alum! </a:t>
            </a:r>
          </a:p>
          <a:p>
            <a:pPr lvl="1"/>
            <a:r>
              <a:rPr lang="en-US" sz="2400" dirty="0"/>
              <a:t>BS &amp; MS in Computer Science</a:t>
            </a:r>
          </a:p>
          <a:p>
            <a:pPr lvl="1"/>
            <a:r>
              <a:rPr lang="en-US" sz="2400" dirty="0"/>
              <a:t>BS in Math</a:t>
            </a:r>
          </a:p>
          <a:p>
            <a:pPr lvl="1"/>
            <a:r>
              <a:rPr lang="en-US" sz="2400" dirty="0"/>
              <a:t>Minor in ASL</a:t>
            </a:r>
          </a:p>
          <a:p>
            <a:r>
              <a:rPr lang="en-US" sz="2400" dirty="0"/>
              <a:t>Former Software Engineer at Microsoft </a:t>
            </a:r>
          </a:p>
          <a:p>
            <a:r>
              <a:rPr lang="en-US" sz="2400" dirty="0"/>
              <a:t>CS interests: CS Education, accessibility, theoretical CS</a:t>
            </a:r>
          </a:p>
          <a:p>
            <a:r>
              <a:rPr lang="en-US" sz="2400" dirty="0"/>
              <a:t>non-CS interests: corgis (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Gumball</a:t>
            </a:r>
            <a:r>
              <a:rPr lang="en-US" sz="2400" dirty="0"/>
              <a:t>), knitting, baking, signing with friends, learning Japanese!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77138-21E8-F6BA-DA1F-028BF6ABCC7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  <p:pic>
        <p:nvPicPr>
          <p:cNvPr id="1026" name="Picture 2" descr="Miya holding up Gumball (fluffy tricolor corgi); Gumball looking at the camera, Miya looking at Gumball with an excited expression">
            <a:extLst>
              <a:ext uri="{FF2B5EF4-FFF2-40B4-BE49-F238E27FC236}">
                <a16:creationId xmlns:a16="http://schemas.microsoft.com/office/drawing/2014/main" id="{68B5BDC5-ADC1-4FF0-8FA8-E27DF3C6B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421" y="1118179"/>
            <a:ext cx="3466231" cy="462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5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A02BE-CFD7-EF0B-2B40-BDA90B160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your 19 </a:t>
            </a:r>
            <a:r>
              <a:rPr lang="en-US" u="sng" dirty="0"/>
              <a:t>awesome</a:t>
            </a:r>
            <a:r>
              <a:rPr lang="en-US" dirty="0"/>
              <a:t> TAs!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07BE37-2296-2A02-37B7-2C44933E29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BCBC8B8-9467-4CE8-8155-BA1D9C425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865" y="1545547"/>
            <a:ext cx="1371600" cy="13716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BF3EA8E-50F3-4A49-AEAB-3F70DE18AC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2657" y="5039996"/>
            <a:ext cx="1828800" cy="13716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48874FC-3685-4F20-8615-D48BFBF21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4158" y="1589744"/>
            <a:ext cx="1371600" cy="1371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BF9B693-7DCD-4E33-917F-BC22543E8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0597" y="1651721"/>
            <a:ext cx="1371600" cy="13716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0331C0E-3627-4B85-80D7-874396B326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70440" y="1545547"/>
            <a:ext cx="1371600" cy="13716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47B803B-1B9B-46D4-BB90-4C3AADEEDD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1086" y="3340086"/>
            <a:ext cx="1496861" cy="13716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9F666CC-B3FD-42B4-BDB6-2D38E66A20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0915" y="3292855"/>
            <a:ext cx="1371600" cy="13716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32617B1-54A2-427B-985C-8B4725F04C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0597" y="5012055"/>
            <a:ext cx="1371600" cy="13716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8C5C9E8-8C32-4B24-A158-E7F1819E72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79961" y="3331888"/>
            <a:ext cx="1372871" cy="13716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A84D913-4E2D-462D-A731-5014DFB4074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3802" y="5012055"/>
            <a:ext cx="1371956" cy="13716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8C1EC1E-53C2-4E32-B579-E0C409AC2B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28440" y="5029835"/>
            <a:ext cx="1371600" cy="13716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E6A9F58-7BF8-44AF-A16F-4DDD123F684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16889" y="5029835"/>
            <a:ext cx="1534869" cy="1371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9106725-F678-48D3-83DB-9D9CB4B048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6448" y="1545547"/>
            <a:ext cx="1371600" cy="13716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83E42F8-68DF-4C8C-A5C0-EF5013AF54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02087" y="3292855"/>
            <a:ext cx="1383200" cy="13716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6BE4BBA-E42D-417C-8B3D-C072BC8DEC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34073" y="5029835"/>
            <a:ext cx="1371600" cy="13716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D697CD30-D74F-4FCA-B5C9-0662D11C406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5993" y="1545547"/>
            <a:ext cx="1371600" cy="13716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908AD7F-8D6F-422C-8001-F4A73DDE643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1916" y="3331423"/>
            <a:ext cx="938666" cy="13716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63D0A95-AD88-4D67-B84D-0C5013FBFC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59577" y="3287691"/>
            <a:ext cx="137389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82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04324-3675-7D94-8079-969295D14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Y’all! (the students)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B8659-D40D-3D16-76D1-4013C4669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385460"/>
          </a:xfrm>
        </p:spPr>
        <p:txBody>
          <a:bodyPr>
            <a:normAutofit/>
          </a:bodyPr>
          <a:lstStyle/>
          <a:p>
            <a:r>
              <a:rPr lang="en-US" dirty="0"/>
              <a:t>~ 225 students registered for this course!</a:t>
            </a:r>
          </a:p>
          <a:p>
            <a:pPr lvl="1"/>
            <a:r>
              <a:rPr lang="en-US" dirty="0"/>
              <a:t>Wide range of backgrounds, interests, and goals</a:t>
            </a:r>
          </a:p>
          <a:p>
            <a:pPr lvl="1"/>
            <a:r>
              <a:rPr lang="en-US" dirty="0"/>
              <a:t>Almost </a:t>
            </a:r>
            <a:r>
              <a:rPr lang="en-US" u="sng" dirty="0"/>
              <a:t>none</a:t>
            </a:r>
            <a:r>
              <a:rPr lang="en-US" dirty="0"/>
              <a:t> are CSE majors</a:t>
            </a:r>
          </a:p>
          <a:p>
            <a:pPr lvl="1"/>
            <a:r>
              <a:rPr lang="en-US" b="1" dirty="0"/>
              <a:t>This course is for students who are new to programming!</a:t>
            </a:r>
          </a:p>
          <a:p>
            <a:r>
              <a:rPr lang="en-US" dirty="0"/>
              <a:t>strength in numbers!!</a:t>
            </a:r>
          </a:p>
          <a:p>
            <a:pPr lvl="1"/>
            <a:r>
              <a:rPr lang="en-US" dirty="0"/>
              <a:t>225 of you &gt;&gt;&gt; 20 of us</a:t>
            </a:r>
          </a:p>
          <a:p>
            <a:pPr lvl="1"/>
            <a:r>
              <a:rPr lang="en-US" dirty="0"/>
              <a:t>Have a question? </a:t>
            </a:r>
            <a:r>
              <a:rPr lang="en-US" b="1" dirty="0"/>
              <a:t>It's almost certain</a:t>
            </a:r>
            <a:r>
              <a:rPr lang="en-US" dirty="0"/>
              <a:t> that others do too – please ask!</a:t>
            </a:r>
          </a:p>
          <a:p>
            <a:r>
              <a:rPr lang="en-US" dirty="0"/>
              <a:t>We’re a learning community!</a:t>
            </a:r>
          </a:p>
          <a:p>
            <a:pPr lvl="1"/>
            <a:r>
              <a:rPr lang="en-US" dirty="0"/>
              <a:t>One focus of quiz section tomorrow: </a:t>
            </a:r>
            <a:r>
              <a:rPr lang="en-US" i="1" dirty="0"/>
              <a:t>building</a:t>
            </a:r>
            <a:r>
              <a:rPr lang="en-US" dirty="0"/>
              <a:t> that community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E9458-F920-CFAA-C425-77E5FD2895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20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A76CF-44AF-D74D-1366-279E1567F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12x community standards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6DB8F-1B84-589C-4858-D53D1879D9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We watched the </a:t>
            </a:r>
            <a:r>
              <a:rPr lang="en-US" dirty="0">
                <a:hlinkClick r:id="rId2"/>
              </a:rPr>
              <a:t>12x community standards video </a:t>
            </a:r>
            <a:r>
              <a:rPr lang="en-US" dirty="0"/>
              <a:t>in class!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17C63-BA2A-122C-C34D-4D659A763D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029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D6CD0-DA95-3DD2-2808-96D6BE2E3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Think-Pair-Share: Inclusive Environments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96CBCA-64AF-21BC-F776-9FA763293A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D0016DB-E6E5-7CFF-D3AC-D36865C1DD3A}"/>
              </a:ext>
            </a:extLst>
          </p:cNvPr>
          <p:cNvSpPr txBox="1">
            <a:spLocks/>
          </p:cNvSpPr>
          <p:nvPr/>
        </p:nvSpPr>
        <p:spPr>
          <a:xfrm>
            <a:off x="838200" y="2150701"/>
            <a:ext cx="10515600" cy="448949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CSE 121 will have many think-pair-share activities. Let’s practice! Today’s think: </a:t>
            </a:r>
          </a:p>
          <a:p>
            <a:pPr marL="114300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“What was an experience you had that made you feel welcome or included in a learning environment?”</a:t>
            </a:r>
          </a:p>
          <a:p>
            <a:pPr marL="114300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3429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on your own, in silence for about ~ 30 seconds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Pair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your neighbor about it (and introduce yourself!!)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sli.do &amp; in class (I’ll take a few volunteers from both)</a:t>
            </a:r>
          </a:p>
        </p:txBody>
      </p:sp>
    </p:spTree>
    <p:extLst>
      <p:ext uri="{BB962C8B-B14F-4D97-AF65-F5344CB8AC3E}">
        <p14:creationId xmlns:p14="http://schemas.microsoft.com/office/powerpoint/2010/main" val="171227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6E5A-B523-48FA-C9BA-D200A4C24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D74B3C-8485-5ACF-CB5F-0B41C5F59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5257800" cy="5268596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i="1" dirty="0"/>
              <a:t>or, “What will I learn in this class?”</a:t>
            </a:r>
            <a:endParaRPr lang="en-US" dirty="0"/>
          </a:p>
          <a:p>
            <a:pPr marL="114300" indent="0">
              <a:buNone/>
            </a:pPr>
            <a:endParaRPr lang="en-US" i="1" dirty="0"/>
          </a:p>
          <a:p>
            <a:pPr marL="114300" indent="0">
              <a:buNone/>
            </a:pPr>
            <a:r>
              <a:rPr lang="en-US" dirty="0"/>
              <a:t>Bottom line: </a:t>
            </a:r>
            <a:br>
              <a:rPr lang="en-US" dirty="0"/>
            </a:br>
            <a:r>
              <a:rPr lang="en-US" b="1" dirty="0"/>
              <a:t>Intro to Programming, part 1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Not quite:</a:t>
            </a:r>
          </a:p>
          <a:p>
            <a:r>
              <a:rPr lang="en-US" dirty="0"/>
              <a:t>“How do computers work?”</a:t>
            </a:r>
          </a:p>
          <a:p>
            <a:r>
              <a:rPr lang="en-US" dirty="0"/>
              <a:t>“Intro to Java”</a:t>
            </a:r>
          </a:p>
          <a:p>
            <a:r>
              <a:rPr lang="en-US" dirty="0"/>
              <a:t>“All you need to program”</a:t>
            </a:r>
          </a:p>
          <a:p>
            <a:r>
              <a:rPr lang="en-US" dirty="0"/>
              <a:t>Math!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BCD03-103A-E723-8016-7DCC38428E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3C3E4EE-2089-CCBE-A688-CEAC92DA1687}"/>
              </a:ext>
            </a:extLst>
          </p:cNvPr>
          <p:cNvSpPr txBox="1">
            <a:spLocks/>
          </p:cNvSpPr>
          <p:nvPr/>
        </p:nvSpPr>
        <p:spPr>
          <a:xfrm>
            <a:off x="6370122" y="1371600"/>
            <a:ext cx="5257800" cy="48053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45700" tIns="45700" rIns="45700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4300" indent="0">
              <a:buNone/>
            </a:pPr>
            <a:r>
              <a:rPr lang="en-US" dirty="0"/>
              <a:t>Learning objectives:</a:t>
            </a:r>
          </a:p>
          <a:p>
            <a:pPr marL="114300" indent="0">
              <a:buNone/>
            </a:pPr>
            <a:endParaRPr lang="en-US" dirty="0"/>
          </a:p>
          <a:p>
            <a:pPr marL="628650" indent="-514350">
              <a:buSzPct val="100000"/>
              <a:buFont typeface="+mj-lt"/>
              <a:buAutoNum type="arabicPeriod"/>
            </a:pPr>
            <a:r>
              <a:rPr lang="en-US" dirty="0"/>
              <a:t>Computational Thinking</a:t>
            </a:r>
          </a:p>
          <a:p>
            <a:pPr marL="628650" indent="-514350">
              <a:buSzPct val="100000"/>
              <a:buFont typeface="+mj-lt"/>
              <a:buAutoNum type="arabicPeriod"/>
            </a:pPr>
            <a:r>
              <a:rPr lang="en-US" dirty="0"/>
              <a:t>Code Comprehension</a:t>
            </a:r>
          </a:p>
          <a:p>
            <a:pPr marL="628650" indent="-514350">
              <a:buSzPct val="100000"/>
              <a:buFont typeface="+mj-lt"/>
              <a:buAutoNum type="arabicPeriod"/>
            </a:pPr>
            <a:r>
              <a:rPr lang="en-US" dirty="0"/>
              <a:t>Code Writing</a:t>
            </a:r>
          </a:p>
          <a:p>
            <a:pPr marL="628650" indent="-514350">
              <a:buSzPct val="100000"/>
              <a:buFont typeface="+mj-lt"/>
              <a:buAutoNum type="arabicPeriod"/>
            </a:pPr>
            <a:r>
              <a:rPr lang="en-US" dirty="0"/>
              <a:t>Communication</a:t>
            </a:r>
          </a:p>
          <a:p>
            <a:pPr marL="628650" indent="-514350">
              <a:buSzPct val="100000"/>
              <a:buFont typeface="+mj-lt"/>
              <a:buAutoNum type="arabicPeriod"/>
            </a:pPr>
            <a:r>
              <a:rPr lang="en-US" dirty="0"/>
              <a:t>Testing</a:t>
            </a:r>
          </a:p>
          <a:p>
            <a:pPr marL="628650" indent="-514350">
              <a:buSzPct val="100000"/>
              <a:buFont typeface="+mj-lt"/>
              <a:buAutoNum type="arabicPeriod"/>
            </a:pPr>
            <a:r>
              <a:rPr lang="en-US" dirty="0"/>
              <a:t>Debugging</a:t>
            </a:r>
          </a:p>
          <a:p>
            <a:pPr marL="628650" indent="-514350">
              <a:buSzPct val="100000"/>
              <a:buFont typeface="+mj-lt"/>
              <a:buAutoNum type="arabicPeriod"/>
            </a:pPr>
            <a:r>
              <a:rPr lang="en-US" dirty="0"/>
              <a:t>Ethics &amp; Societal Impact</a:t>
            </a:r>
          </a:p>
        </p:txBody>
      </p:sp>
    </p:spTree>
    <p:extLst>
      <p:ext uri="{BB962C8B-B14F-4D97-AF65-F5344CB8AC3E}">
        <p14:creationId xmlns:p14="http://schemas.microsoft.com/office/powerpoint/2010/main" val="208114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DE8CE-797A-3FCC-A0C5-A5D3B3829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Similar Courses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EF2599-5A00-34F5-CD11-37C12747AF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6B4037F-458A-3F9E-FE96-A74CB39AC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440828"/>
              </p:ext>
            </p:extLst>
          </p:nvPr>
        </p:nvGraphicFramePr>
        <p:xfrm>
          <a:off x="838200" y="1337183"/>
          <a:ext cx="10955650" cy="4555353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548740">
                  <a:extLst>
                    <a:ext uri="{9D8B030D-6E8A-4147-A177-3AD203B41FA5}">
                      <a16:colId xmlns:a16="http://schemas.microsoft.com/office/drawing/2014/main" val="1461950372"/>
                    </a:ext>
                  </a:extLst>
                </a:gridCol>
                <a:gridCol w="9406910">
                  <a:extLst>
                    <a:ext uri="{9D8B030D-6E8A-4147-A177-3AD203B41FA5}">
                      <a16:colId xmlns:a16="http://schemas.microsoft.com/office/drawing/2014/main" val="6260371"/>
                    </a:ext>
                  </a:extLst>
                </a:gridCol>
              </a:tblGrid>
              <a:tr h="36098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Course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Good choice if…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4557431"/>
                  </a:ext>
                </a:extLst>
              </a:tr>
              <a:tr h="70774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CSE 121</a:t>
                      </a:r>
                      <a:b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(this is us!)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You’ve never programmed before AND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 are, or want to be in a major such as CS, CE, ECE, Info, etc. that requires Java programming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1749276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CSE 122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You’ve done </a:t>
                      </a:r>
                      <a:r>
                        <a:rPr lang="en-US" sz="18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some</a:t>
                      </a:r>
                      <a:r>
                        <a:rPr lang="en-US" sz="18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programming (roughly one course worth) in any programming language AND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 are, or want to be in a major such as CS, CE, ECE, Info, etc. that requires Java programming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9226995"/>
                  </a:ext>
                </a:extLst>
              </a:tr>
              <a:tr h="68876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CSE 123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You’ve taken CSE 122 (or equivalent) AND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 are, or want to be in a major such as CS, CE, ECE, Info, etc. that requires Java programming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380771"/>
                  </a:ext>
                </a:extLst>
              </a:tr>
              <a:tr h="66501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CSE 143X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 have programmed quite a bit before, but </a:t>
                      </a:r>
                      <a:r>
                        <a:rPr lang="en-US" sz="1800" i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</a:t>
                      </a:r>
                      <a:r>
                        <a:rPr lang="en-US" sz="18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 Java 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i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 have lots of extra time to put into learning and tend to pick things up quickly</a:t>
                      </a:r>
                      <a:endParaRPr lang="en-US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6675637"/>
                  </a:ext>
                </a:extLst>
              </a:tr>
              <a:tr h="841079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CSE 160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You’ve never programmed before AND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You’re interested in data science and analysis 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You’d rather learn Python than Java* OR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You are, or want to be in a major such as Physics, Bio, Stat, etc. where your primary goal is analyzing data through programming (rather than building software)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1607738"/>
                  </a:ext>
                </a:extLst>
              </a:tr>
            </a:tbl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7AEF000-8171-CC22-9985-37E7DEB49102}"/>
              </a:ext>
            </a:extLst>
          </p:cNvPr>
          <p:cNvSpPr txBox="1">
            <a:spLocks/>
          </p:cNvSpPr>
          <p:nvPr/>
        </p:nvSpPr>
        <p:spPr>
          <a:xfrm>
            <a:off x="838200" y="6079445"/>
            <a:ext cx="10515600" cy="43248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Also see: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guided self-placement test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CSE page on introductory courses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for more info.</a:t>
            </a:r>
          </a:p>
        </p:txBody>
      </p:sp>
    </p:spTree>
    <p:extLst>
      <p:ext uri="{BB962C8B-B14F-4D97-AF65-F5344CB8AC3E}">
        <p14:creationId xmlns:p14="http://schemas.microsoft.com/office/powerpoint/2010/main" val="298588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CSE 12X (adopted from CSE 373)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4567</TotalTime>
  <Words>1610</Words>
  <Application>Microsoft Office PowerPoint</Application>
  <PresentationFormat>Widescreen</PresentationFormat>
  <Paragraphs>273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Montserrat</vt:lpstr>
      <vt:lpstr>Calibri</vt:lpstr>
      <vt:lpstr>Montserrat ExtraBold</vt:lpstr>
      <vt:lpstr>Montserrat SemiBold</vt:lpstr>
      <vt:lpstr>CSE 12X (adopted from CSE 373)</vt:lpstr>
      <vt:lpstr>Welcome!</vt:lpstr>
      <vt:lpstr>Lecture Outline</vt:lpstr>
      <vt:lpstr>Hi, I’m Miya! (she/her)</vt:lpstr>
      <vt:lpstr>Meet your 19 awesome TAs!</vt:lpstr>
      <vt:lpstr>Y’all! (the students)</vt:lpstr>
      <vt:lpstr>12x community standards</vt:lpstr>
      <vt:lpstr>Think-Pair-Share: Inclusive Environments</vt:lpstr>
      <vt:lpstr>Learning Objectives</vt:lpstr>
      <vt:lpstr>Other Similar Courses</vt:lpstr>
      <vt:lpstr>Course Components</vt:lpstr>
      <vt:lpstr>How did you learn how to ride a bike?</vt:lpstr>
      <vt:lpstr>How Learning Works</vt:lpstr>
      <vt:lpstr>Learning in CSE 121: Consistent Practice</vt:lpstr>
      <vt:lpstr>Learning in CSE 121: Metacognition</vt:lpstr>
      <vt:lpstr>Learning in CSE 121: Live Support Systems</vt:lpstr>
      <vt:lpstr>Learning in CSE 121: Async Support Systems</vt:lpstr>
      <vt:lpstr>The World Around CSE 121 &amp; Reaching Out</vt:lpstr>
      <vt:lpstr>Help Us Improve!</vt:lpstr>
      <vt:lpstr>Course Website</vt:lpstr>
      <vt:lpstr>Ed</vt:lpstr>
      <vt:lpstr>Some Other Course Tools</vt:lpstr>
      <vt:lpstr>Switching to Ed: Our First Program!*</vt:lpstr>
      <vt:lpstr>“Homework” for 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cp:lastModifiedBy>mnats</cp:lastModifiedBy>
  <cp:revision>168</cp:revision>
  <dcterms:modified xsi:type="dcterms:W3CDTF">2025-04-02T21:38:57Z</dcterms:modified>
</cp:coreProperties>
</file>