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7"/>
  </p:notesMasterIdLst>
  <p:handoutMasterIdLst>
    <p:handoutMasterId r:id="rId18"/>
  </p:handoutMasterIdLst>
  <p:sldIdLst>
    <p:sldId id="441" r:id="rId2"/>
    <p:sldId id="386" r:id="rId3"/>
    <p:sldId id="356" r:id="rId4"/>
    <p:sldId id="442" r:id="rId5"/>
    <p:sldId id="446" r:id="rId6"/>
    <p:sldId id="439" r:id="rId7"/>
    <p:sldId id="443" r:id="rId8"/>
    <p:sldId id="434" r:id="rId9"/>
    <p:sldId id="415" r:id="rId10"/>
    <p:sldId id="447" r:id="rId11"/>
    <p:sldId id="438" r:id="rId12"/>
    <p:sldId id="444" r:id="rId13"/>
    <p:sldId id="445" r:id="rId14"/>
    <p:sldId id="422" r:id="rId15"/>
    <p:sldId id="440" r:id="rId16"/>
  </p:sldIdLst>
  <p:sldSz cx="12192000" cy="6858000"/>
  <p:notesSz cx="6858000" cy="9144000"/>
  <p:embeddedFontLs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Montserrat" pitchFamily="2" charset="77"/>
      <p:regular r:id="rId23"/>
      <p:bold r:id="rId24"/>
      <p:italic r:id="rId25"/>
      <p:boldItalic r:id="rId26"/>
    </p:embeddedFont>
    <p:embeddedFont>
      <p:font typeface="Montserrat ExtraBold" panose="020F0502020204030204" pitchFamily="34" charset="0"/>
      <p:bold r:id="rId27"/>
      <p:italic r:id="rId28"/>
      <p:boldItalic r:id="rId29"/>
    </p:embeddedFont>
    <p:embeddedFont>
      <p:font typeface="Montserrat SemiBold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/>
    <p:restoredTop sz="94966"/>
  </p:normalViewPr>
  <p:slideViewPr>
    <p:cSldViewPr snapToGrid="0">
      <p:cViewPr varScale="1">
        <p:scale>
          <a:sx n="121" d="100"/>
          <a:sy n="121" d="100"/>
        </p:scale>
        <p:origin x="184" y="184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10/17/25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18F94C5-6D56-5178-C0E8-A3A265FC12C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2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181D598E-35C4-8097-0DF3-F0C9A5A63F4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3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5" y="234923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E5D1E1E-AC1E-3CBA-4629-8BC4CB376C2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5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F2DFC48-C549-C060-522D-3DB02044DAE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3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1CEA69AC-3C2B-93CD-43A2-0C814352901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5C2BD18E-EF0E-B26E-2D77-A2EFB2EFE0A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885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MXne5dSHETsBQukvAAx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07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174888"/>
            <a:ext cx="5602333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4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Methods, Parameters, Returns</a:t>
            </a:r>
            <a:endParaRPr sz="40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Is cereal a soup?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09923" y="3493967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🎷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25au Lecture Tunes</a:t>
            </a:r>
            <a:r>
              <a:rPr lang="fr-FR" sz="2000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🎵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Wortzman</a:t>
            </a: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James Weichert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513E-D449-EF21-5B18-ED2C502E67BF}"/>
              </a:ext>
            </a:extLst>
          </p:cNvPr>
          <p:cNvSpPr txBox="1"/>
          <p:nvPr/>
        </p:nvSpPr>
        <p:spPr>
          <a:xfrm>
            <a:off x="8100278" y="4357971"/>
            <a:ext cx="3671627" cy="1682127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Samrutha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Ailsa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Ryan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Ava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Caleb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Janvi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 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Elden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Suyash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Sthiti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Zach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</p:txBody>
      </p:sp>
      <p:pic>
        <p:nvPicPr>
          <p:cNvPr id="1026" name="Picture 2" descr="Event QR code">
            <a:extLst>
              <a:ext uri="{FF2B5EF4-FFF2-40B4-BE49-F238E27FC236}">
                <a16:creationId xmlns:a16="http://schemas.microsoft.com/office/drawing/2014/main" id="{3E7CC7E9-B95F-43E1-2CAD-6FFF5ECE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16" y="5565817"/>
            <a:ext cx="1074683" cy="107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FAFBC7-AEAA-6B4A-E6B5-3B722CB72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C</a:t>
            </a:r>
            <a:r>
              <a:rPr lang="en-US" dirty="0" err="1"/>
              <a:t>ount</a:t>
            </a:r>
            <a:r>
              <a:rPr lang="en-US" dirty="0"/>
              <a:t> (Pair)</a:t>
            </a:r>
          </a:p>
        </p:txBody>
      </p:sp>
      <p:pic>
        <p:nvPicPr>
          <p:cNvPr id="4" name="Picture 2" descr="Event QR code">
            <a:extLst>
              <a:ext uri="{FF2B5EF4-FFF2-40B4-BE49-F238E27FC236}">
                <a16:creationId xmlns:a16="http://schemas.microsoft.com/office/drawing/2014/main" id="{B7B8BD79-003F-39F4-596A-4CF626AF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45" y="212317"/>
            <a:ext cx="762636" cy="7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6F0D64-F5BD-CAF2-4074-D74A0BDFAA6A}"/>
              </a:ext>
            </a:extLst>
          </p:cNvPr>
          <p:cNvSpPr txBox="1"/>
          <p:nvPr/>
        </p:nvSpPr>
        <p:spPr>
          <a:xfrm>
            <a:off x="152399" y="1674674"/>
            <a:ext cx="66502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static final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000" b="0" dirty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39670-FADB-2476-9341-B15C0EB8B91E}"/>
              </a:ext>
            </a:extLst>
          </p:cNvPr>
          <p:cNvSpPr txBox="1"/>
          <p:nvPr/>
        </p:nvSpPr>
        <p:spPr>
          <a:xfrm>
            <a:off x="7182165" y="1413064"/>
            <a:ext cx="4734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will be the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last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line of output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from this code?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26BC0-7575-B9AA-836B-C7EEDFC9DC24}"/>
              </a:ext>
            </a:extLst>
          </p:cNvPr>
          <p:cNvSpPr txBox="1"/>
          <p:nvPr/>
        </p:nvSpPr>
        <p:spPr>
          <a:xfrm>
            <a:off x="7182165" y="2605698"/>
            <a:ext cx="44969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1</a:t>
            </a:r>
            <a:endParaRPr lang="en-US" sz="3200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5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6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7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3BBC03-8D73-F5CB-8945-64B1B7B14A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9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5103-D461-9134-4D56-DAB56551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Walkthrough: Counting Counts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6C8F7-7A7B-C20C-C089-58D5CE490BA7}"/>
              </a:ext>
            </a:extLst>
          </p:cNvPr>
          <p:cNvSpPr txBox="1"/>
          <p:nvPr/>
        </p:nvSpPr>
        <p:spPr>
          <a:xfrm>
            <a:off x="838200" y="1517290"/>
            <a:ext cx="67056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final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Rectangle 8" descr="A box around the value 7.">
            <a:extLst>
              <a:ext uri="{FF2B5EF4-FFF2-40B4-BE49-F238E27FC236}">
                <a16:creationId xmlns:a16="http://schemas.microsoft.com/office/drawing/2014/main" id="{CBF021F2-F39E-D203-2E9E-D20BFBA4BC79}"/>
              </a:ext>
            </a:extLst>
          </p:cNvPr>
          <p:cNvSpPr/>
          <p:nvPr/>
        </p:nvSpPr>
        <p:spPr>
          <a:xfrm>
            <a:off x="10528770" y="3518200"/>
            <a:ext cx="779228" cy="7633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E6604-C83F-8346-1771-A39D6844B283}"/>
              </a:ext>
            </a:extLst>
          </p:cNvPr>
          <p:cNvSpPr txBox="1"/>
          <p:nvPr/>
        </p:nvSpPr>
        <p:spPr>
          <a:xfrm>
            <a:off x="10176593" y="3155758"/>
            <a:ext cx="14835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66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7EA3EE-D1A4-637D-76E8-F12CF7C7023B}"/>
              </a:ext>
            </a:extLst>
          </p:cNvPr>
          <p:cNvSpPr txBox="1"/>
          <p:nvPr/>
        </p:nvSpPr>
        <p:spPr>
          <a:xfrm>
            <a:off x="10562231" y="3595144"/>
            <a:ext cx="7123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endParaRPr lang="en-US" sz="3200" dirty="0">
              <a:solidFill>
                <a:srgbClr val="0066FF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F41B883-722A-1CCF-7CFB-06CDE137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28198" y="1803503"/>
            <a:ext cx="449580" cy="4030769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The value 5 is moving from the main method to the line method as a parameter.">
            <a:extLst>
              <a:ext uri="{FF2B5EF4-FFF2-40B4-BE49-F238E27FC236}">
                <a16:creationId xmlns:a16="http://schemas.microsoft.com/office/drawing/2014/main" id="{D2A6C4F6-99C2-B47E-7555-3BBA87C9F482}"/>
              </a:ext>
            </a:extLst>
          </p:cNvPr>
          <p:cNvSpPr/>
          <p:nvPr/>
        </p:nvSpPr>
        <p:spPr>
          <a:xfrm>
            <a:off x="7895977" y="2392433"/>
            <a:ext cx="779228" cy="763325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AC4D1-D479-A71E-8C32-8DF408A359AE}"/>
              </a:ext>
            </a:extLst>
          </p:cNvPr>
          <p:cNvSpPr txBox="1"/>
          <p:nvPr/>
        </p:nvSpPr>
        <p:spPr>
          <a:xfrm>
            <a:off x="7543800" y="202999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808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50361-871A-8A8B-E349-C0233AD8FE01}"/>
              </a:ext>
            </a:extLst>
          </p:cNvPr>
          <p:cNvSpPr txBox="1"/>
          <p:nvPr/>
        </p:nvSpPr>
        <p:spPr>
          <a:xfrm>
            <a:off x="7936564" y="246937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8E532B1-BE6A-D25C-EB1B-778C82268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5041" y="2215517"/>
            <a:ext cx="449580" cy="1169754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F243ED-AF6E-18EA-5EAE-0C32B4B36E0C}"/>
              </a:ext>
            </a:extLst>
          </p:cNvPr>
          <p:cNvSpPr txBox="1"/>
          <p:nvPr/>
        </p:nvSpPr>
        <p:spPr>
          <a:xfrm>
            <a:off x="2787306" y="2133837"/>
            <a:ext cx="69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000" dirty="0">
              <a:solidFill>
                <a:srgbClr val="005CC5"/>
              </a:solidFill>
            </a:endParaRPr>
          </a:p>
        </p:txBody>
      </p:sp>
      <p:sp>
        <p:nvSpPr>
          <p:cNvPr id="14" name="Rectangle 13" descr="A box around the value 6">
            <a:extLst>
              <a:ext uri="{FF2B5EF4-FFF2-40B4-BE49-F238E27FC236}">
                <a16:creationId xmlns:a16="http://schemas.microsoft.com/office/drawing/2014/main" id="{95B2190A-88CB-D223-14A7-440BC6211834}"/>
              </a:ext>
            </a:extLst>
          </p:cNvPr>
          <p:cNvSpPr/>
          <p:nvPr/>
        </p:nvSpPr>
        <p:spPr>
          <a:xfrm>
            <a:off x="7926375" y="4396553"/>
            <a:ext cx="779228" cy="763325"/>
          </a:xfrm>
          <a:prstGeom prst="rect">
            <a:avLst/>
          </a:prstGeom>
          <a:noFill/>
          <a:ln>
            <a:solidFill>
              <a:srgbClr val="B46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C1539B-9035-475B-0DD8-D7AC7921FAAB}"/>
              </a:ext>
            </a:extLst>
          </p:cNvPr>
          <p:cNvSpPr txBox="1"/>
          <p:nvPr/>
        </p:nvSpPr>
        <p:spPr>
          <a:xfrm>
            <a:off x="7574198" y="403411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B46A1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7006DD-088F-F4A3-F03D-112E762ACDCD}"/>
              </a:ext>
            </a:extLst>
          </p:cNvPr>
          <p:cNvSpPr txBox="1"/>
          <p:nvPr/>
        </p:nvSpPr>
        <p:spPr>
          <a:xfrm>
            <a:off x="7966962" y="447349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B46A11"/>
              </a:solidFill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F52E5283-FAC2-9ECA-004E-42A3F3FFB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5439" y="3726655"/>
            <a:ext cx="449580" cy="2107617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B46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 descr="A rightward pointing purple arrow">
            <a:extLst>
              <a:ext uri="{FF2B5EF4-FFF2-40B4-BE49-F238E27FC236}">
                <a16:creationId xmlns:a16="http://schemas.microsoft.com/office/drawing/2014/main" id="{7E4877B2-786B-D0E5-4AA4-1D84EBCCB804}"/>
              </a:ext>
            </a:extLst>
          </p:cNvPr>
          <p:cNvSpPr/>
          <p:nvPr/>
        </p:nvSpPr>
        <p:spPr>
          <a:xfrm>
            <a:off x="291962" y="1615744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6" name="Right Arrow 25" descr="A rightward pointing purple arrow">
            <a:extLst>
              <a:ext uri="{FF2B5EF4-FFF2-40B4-BE49-F238E27FC236}">
                <a16:creationId xmlns:a16="http://schemas.microsoft.com/office/drawing/2014/main" id="{5ECF33D6-FBCA-F2FE-6F18-8432DD2F84E2}"/>
              </a:ext>
            </a:extLst>
          </p:cNvPr>
          <p:cNvSpPr/>
          <p:nvPr/>
        </p:nvSpPr>
        <p:spPr>
          <a:xfrm>
            <a:off x="291962" y="1920169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9" name="Right Arrow 18" descr="A rightward pointing purple arrow">
            <a:extLst>
              <a:ext uri="{FF2B5EF4-FFF2-40B4-BE49-F238E27FC236}">
                <a16:creationId xmlns:a16="http://schemas.microsoft.com/office/drawing/2014/main" id="{11E5DBDC-AF89-E603-B3C1-394972578DEA}"/>
              </a:ext>
            </a:extLst>
          </p:cNvPr>
          <p:cNvSpPr/>
          <p:nvPr/>
        </p:nvSpPr>
        <p:spPr>
          <a:xfrm>
            <a:off x="291962" y="2207896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" name="Right Arrow 19" descr="A rightward pointing purple arrow">
            <a:extLst>
              <a:ext uri="{FF2B5EF4-FFF2-40B4-BE49-F238E27FC236}">
                <a16:creationId xmlns:a16="http://schemas.microsoft.com/office/drawing/2014/main" id="{0EF618E2-E64C-F4AF-A7D6-79DED2BCA935}"/>
              </a:ext>
            </a:extLst>
          </p:cNvPr>
          <p:cNvSpPr/>
          <p:nvPr/>
        </p:nvSpPr>
        <p:spPr>
          <a:xfrm>
            <a:off x="291962" y="2500283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1" name="Right Arrow 20" descr="A rightward pointing purple arrow">
            <a:extLst>
              <a:ext uri="{FF2B5EF4-FFF2-40B4-BE49-F238E27FC236}">
                <a16:creationId xmlns:a16="http://schemas.microsoft.com/office/drawing/2014/main" id="{39EB79B1-7398-8E3F-1C01-5E92CE3EB84B}"/>
              </a:ext>
            </a:extLst>
          </p:cNvPr>
          <p:cNvSpPr/>
          <p:nvPr/>
        </p:nvSpPr>
        <p:spPr>
          <a:xfrm>
            <a:off x="291962" y="4034111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2" name="Right Arrow 21" descr="A rightward pointing purple arrow">
            <a:extLst>
              <a:ext uri="{FF2B5EF4-FFF2-40B4-BE49-F238E27FC236}">
                <a16:creationId xmlns:a16="http://schemas.microsoft.com/office/drawing/2014/main" id="{E0FBF82A-4891-A231-6FC4-769EC3D88FB8}"/>
              </a:ext>
            </a:extLst>
          </p:cNvPr>
          <p:cNvSpPr/>
          <p:nvPr/>
        </p:nvSpPr>
        <p:spPr>
          <a:xfrm>
            <a:off x="291962" y="4348084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3" name="Right Arrow 22" descr="A rightward pointing purple arrow">
            <a:extLst>
              <a:ext uri="{FF2B5EF4-FFF2-40B4-BE49-F238E27FC236}">
                <a16:creationId xmlns:a16="http://schemas.microsoft.com/office/drawing/2014/main" id="{A78CCC99-E640-E064-233F-31950F6D25E7}"/>
              </a:ext>
            </a:extLst>
          </p:cNvPr>
          <p:cNvSpPr/>
          <p:nvPr/>
        </p:nvSpPr>
        <p:spPr>
          <a:xfrm>
            <a:off x="291962" y="5260483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4" name="Right Arrow 23" descr="A rightward pointing purple arrow">
            <a:extLst>
              <a:ext uri="{FF2B5EF4-FFF2-40B4-BE49-F238E27FC236}">
                <a16:creationId xmlns:a16="http://schemas.microsoft.com/office/drawing/2014/main" id="{1D80B568-21C7-E77D-F3B0-AD204054A036}"/>
              </a:ext>
            </a:extLst>
          </p:cNvPr>
          <p:cNvSpPr/>
          <p:nvPr/>
        </p:nvSpPr>
        <p:spPr>
          <a:xfrm>
            <a:off x="291962" y="555600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5" name="Right Arrow 24" descr="A rightward pointing purple arrow">
            <a:extLst>
              <a:ext uri="{FF2B5EF4-FFF2-40B4-BE49-F238E27FC236}">
                <a16:creationId xmlns:a16="http://schemas.microsoft.com/office/drawing/2014/main" id="{5C80A98A-0D0D-6562-29C6-A92C027D5D21}"/>
              </a:ext>
            </a:extLst>
          </p:cNvPr>
          <p:cNvSpPr/>
          <p:nvPr/>
        </p:nvSpPr>
        <p:spPr>
          <a:xfrm>
            <a:off x="291962" y="278999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88CAE1-0CA0-F789-3980-900D0FF10296}"/>
              </a:ext>
            </a:extLst>
          </p:cNvPr>
          <p:cNvSpPr txBox="1"/>
          <p:nvPr/>
        </p:nvSpPr>
        <p:spPr>
          <a:xfrm>
            <a:off x="7962902" y="4473497"/>
            <a:ext cx="7123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en-US" sz="3200" dirty="0">
              <a:solidFill>
                <a:srgbClr val="B46A11"/>
              </a:solidFill>
            </a:endParaRPr>
          </a:p>
        </p:txBody>
      </p:sp>
      <p:sp>
        <p:nvSpPr>
          <p:cNvPr id="29" name="Right Arrow 24" descr="A rightward pointing purple arrow">
            <a:extLst>
              <a:ext uri="{FF2B5EF4-FFF2-40B4-BE49-F238E27FC236}">
                <a16:creationId xmlns:a16="http://schemas.microsoft.com/office/drawing/2014/main" id="{845FD8F9-85FA-461F-A3AB-8A6CA67E19AC}"/>
              </a:ext>
            </a:extLst>
          </p:cNvPr>
          <p:cNvSpPr/>
          <p:nvPr/>
        </p:nvSpPr>
        <p:spPr>
          <a:xfrm>
            <a:off x="291962" y="3103970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2D0A4-E7EE-2333-3289-F5E9D68C0B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6A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18893 0.2231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6" grpId="0" animBg="1"/>
      <p:bldP spid="7" grpId="0"/>
      <p:bldP spid="8" grpId="0"/>
      <p:bldP spid="13" grpId="0" animBg="1"/>
      <p:bldP spid="27" grpId="0"/>
      <p:bldP spid="27" grpId="1"/>
      <p:bldP spid="27" grpId="2"/>
      <p:bldP spid="14" grpId="0" animBg="1"/>
      <p:bldP spid="15" grpId="0"/>
      <p:bldP spid="16" grpId="0"/>
      <p:bldP spid="16" grpId="1"/>
      <p:bldP spid="17" grpId="0" animBg="1"/>
      <p:bldP spid="18" grpId="0" animBg="1"/>
      <p:bldP spid="18" grpId="1" animBg="1"/>
      <p:bldP spid="26" grpId="0" animBg="1"/>
      <p:bldP spid="2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1" animBg="1"/>
      <p:bldP spid="24" grpId="2" animBg="1"/>
      <p:bldP spid="25" grpId="0" animBg="1"/>
      <p:bldP spid="25" grpId="1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2215C-AEC2-1F8D-6F7B-EE4F89552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5D7FB-9A82-C3F7-D3D4-401845CC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 Next: More Methods!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A3F60-A242-F757-574A-C33B89C83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P1 Preview</a:t>
            </a:r>
          </a:p>
          <a:p>
            <a:r>
              <a:rPr lang="en-US" dirty="0">
                <a:solidFill>
                  <a:schemeClr val="tx1"/>
                </a:solidFill>
              </a:rPr>
              <a:t>Revisiting Class Constants</a:t>
            </a:r>
          </a:p>
          <a:p>
            <a:r>
              <a:rPr lang="en-US" b="1" dirty="0">
                <a:solidFill>
                  <a:srgbClr val="7030A0"/>
                </a:solidFill>
              </a:rPr>
              <a:t>More Methods!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01817-05B3-8113-EB30-47A980A69D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24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F324-FE09-4948-1F46-4E952F8F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7D1A4-A8AC-A3A6-3261-471CBFC388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A4E8DA-52A1-8641-3700-7D1B032C2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3365" y="1227534"/>
            <a:ext cx="10515599" cy="5240409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Returns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allow us to send values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a method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(int num)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(num + " is the best!");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>
                <a:solidFill>
                  <a:srgbClr val="7030A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&lt;value of correct type&gt;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that returns a value…</a:t>
            </a:r>
          </a:p>
          <a:p>
            <a:pPr marL="571500" lvl="1" indent="0">
              <a:buNone/>
            </a:pPr>
            <a:r>
              <a:rPr lang="en-US" sz="2800" dirty="0">
                <a:solidFill>
                  <a:schemeClr val="tx1"/>
                </a:solidFill>
                <a:highlight>
                  <a:srgbClr val="FFFFCC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&lt;type&gt;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result =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(42);</a:t>
            </a:r>
          </a:p>
        </p:txBody>
      </p:sp>
      <p:grpSp>
        <p:nvGrpSpPr>
          <p:cNvPr id="12" name="Group 11" descr="A yellow border with text inside">
            <a:extLst>
              <a:ext uri="{FF2B5EF4-FFF2-40B4-BE49-F238E27FC236}">
                <a16:creationId xmlns:a16="http://schemas.microsoft.com/office/drawing/2014/main" id="{EC7F3474-CF46-303B-BD7C-72078A8705CA}"/>
              </a:ext>
            </a:extLst>
          </p:cNvPr>
          <p:cNvGrpSpPr/>
          <p:nvPr/>
        </p:nvGrpSpPr>
        <p:grpSpPr>
          <a:xfrm>
            <a:off x="8850380" y="4372304"/>
            <a:ext cx="2817346" cy="1618593"/>
            <a:chOff x="8850380" y="4372304"/>
            <a:chExt cx="2817346" cy="1618593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4C9787B-99EC-7C96-FCB0-BC2B39ECE247}"/>
                </a:ext>
              </a:extLst>
            </p:cNvPr>
            <p:cNvSpPr/>
            <p:nvPr/>
          </p:nvSpPr>
          <p:spPr>
            <a:xfrm>
              <a:off x="8850380" y="4372304"/>
              <a:ext cx="2817346" cy="1618593"/>
            </a:xfrm>
            <a:prstGeom prst="roundRect">
              <a:avLst>
                <a:gd name="adj" fmla="val 6927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0D2DBB-2710-7A31-9C73-A958F79E4F9A}"/>
                </a:ext>
              </a:extLst>
            </p:cNvPr>
            <p:cNvSpPr txBox="1"/>
            <p:nvPr/>
          </p:nvSpPr>
          <p:spPr>
            <a:xfrm>
              <a:off x="8914731" y="4498667"/>
              <a:ext cx="268864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Evaluate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the expression</a:t>
              </a:r>
            </a:p>
            <a:p>
              <a:pPr marL="342900" indent="-342900">
                <a:buAutoNum type="arabicPeriod"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Return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this value to where the method was called</a:t>
              </a:r>
            </a:p>
            <a:p>
              <a:pPr marL="342900" indent="-342900">
                <a:buAutoNum type="arabicPeriod"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indent="-342900">
                <a:buAutoNum type="arabicPeriod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Exit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the method</a:t>
              </a:r>
            </a:p>
          </p:txBody>
        </p:sp>
      </p:grpSp>
      <p:grpSp>
        <p:nvGrpSpPr>
          <p:cNvPr id="13" name="Group 12" descr="A yellow arrow pointing to the return statement of myMethod">
            <a:extLst>
              <a:ext uri="{FF2B5EF4-FFF2-40B4-BE49-F238E27FC236}">
                <a16:creationId xmlns:a16="http://schemas.microsoft.com/office/drawing/2014/main" id="{731F8897-1C73-D83E-DD5D-5E40756D63F5}"/>
              </a:ext>
            </a:extLst>
          </p:cNvPr>
          <p:cNvGrpSpPr/>
          <p:nvPr/>
        </p:nvGrpSpPr>
        <p:grpSpPr>
          <a:xfrm>
            <a:off x="8095287" y="3881488"/>
            <a:ext cx="3421684" cy="369332"/>
            <a:chOff x="8095287" y="3881488"/>
            <a:chExt cx="3421684" cy="369332"/>
          </a:xfrm>
        </p:grpSpPr>
        <p:sp>
          <p:nvSpPr>
            <p:cNvPr id="10" name="Left Arrow 9">
              <a:extLst>
                <a:ext uri="{FF2B5EF4-FFF2-40B4-BE49-F238E27FC236}">
                  <a16:creationId xmlns:a16="http://schemas.microsoft.com/office/drawing/2014/main" id="{D7DF69EE-C9E5-F800-2961-ED267DF4B6C7}"/>
                </a:ext>
              </a:extLst>
            </p:cNvPr>
            <p:cNvSpPr/>
            <p:nvPr/>
          </p:nvSpPr>
          <p:spPr>
            <a:xfrm>
              <a:off x="8095287" y="4014951"/>
              <a:ext cx="672662" cy="168166"/>
            </a:xfrm>
            <a:prstGeom prst="lef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C0D01D-8453-4814-0867-72341597B483}"/>
                </a:ext>
              </a:extLst>
            </p:cNvPr>
            <p:cNvSpPr txBox="1"/>
            <p:nvPr/>
          </p:nvSpPr>
          <p:spPr>
            <a:xfrm>
              <a:off x="9001133" y="3881488"/>
              <a:ext cx="2515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7030A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return</a:t>
              </a:r>
              <a:r>
                <a:rPr lang="en-US" sz="1800" dirty="0"/>
                <a:t>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does 3 things: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23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5352-A1E8-451C-C332-72E666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7DE-C884-29DF-E712-BD61A5D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Math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15992-299F-D031-7974-545D8E2DFCBC}"/>
              </a:ext>
            </a:extLst>
          </p:cNvPr>
          <p:cNvGraphicFramePr>
            <a:graphicFrameLocks noGrp="1"/>
          </p:cNvGraphicFramePr>
          <p:nvPr/>
        </p:nvGraphicFramePr>
        <p:xfrm>
          <a:off x="1107326" y="2116270"/>
          <a:ext cx="9977348" cy="40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number*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note: need to cast result to int (it’s complicated!)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C946-C89B-8343-921E-5F0789F66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15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7AB6-FE57-DB68-3F1C-6BC9A50F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String Methods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372843-D8BA-3D38-D157-B092F4325616}"/>
              </a:ext>
            </a:extLst>
          </p:cNvPr>
          <p:cNvGraphicFramePr>
            <a:graphicFrameLocks noGrp="1"/>
          </p:cNvGraphicFramePr>
          <p:nvPr/>
        </p:nvGraphicFramePr>
        <p:xfrm>
          <a:off x="789071" y="1263240"/>
          <a:ext cx="10468452" cy="478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75">
                  <a:extLst>
                    <a:ext uri="{9D8B030D-6E8A-4147-A177-3AD203B41FA5}">
                      <a16:colId xmlns:a16="http://schemas.microsoft.com/office/drawing/2014/main" val="3368264241"/>
                    </a:ext>
                  </a:extLst>
                </a:gridCol>
                <a:gridCol w="6428177">
                  <a:extLst>
                    <a:ext uri="{9D8B030D-6E8A-4147-A177-3AD203B41FA5}">
                      <a16:colId xmlns:a16="http://schemas.microsoft.com/office/drawing/2014/main" val="3821759083"/>
                    </a:ext>
                  </a:extLst>
                </a:gridCol>
              </a:tblGrid>
              <a:tr h="4357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5557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length()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length of the string.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2990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charAt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 at index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5493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index of the first occurrence of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string; returns -1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doesn't appear in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19916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 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characters in this string from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(inclusive)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(exclusive);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omitted, goes until the end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0403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contains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1709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equals(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(case-sensitive)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6189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equalsIgnoreCase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ignoring case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8428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toUpperCase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 uppercase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5595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toLowerCase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399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lowercase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830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AB584-796E-7443-A748-73E0E0F0F7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9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Announcements, Reminders</a:t>
            </a:r>
          </a:p>
          <a:p>
            <a:r>
              <a:rPr lang="en-US" dirty="0"/>
              <a:t>P1 Preview</a:t>
            </a:r>
          </a:p>
          <a:p>
            <a:r>
              <a:rPr lang="en-US" dirty="0"/>
              <a:t>Revisiting Class Constants</a:t>
            </a:r>
          </a:p>
          <a:p>
            <a:r>
              <a:rPr lang="en-US" dirty="0"/>
              <a:t>More Methods!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b="1" dirty="0"/>
              <a:t>P1</a:t>
            </a:r>
            <a:r>
              <a:rPr lang="en-US" dirty="0"/>
              <a:t> is out, due next Tuesday, October 21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start early – this one is tough!</a:t>
            </a:r>
          </a:p>
          <a:p>
            <a:r>
              <a:rPr lang="en-US" b="1" dirty="0"/>
              <a:t>R1</a:t>
            </a:r>
            <a:r>
              <a:rPr lang="en-US" dirty="0"/>
              <a:t> released yesterday, due Thursday October 23</a:t>
            </a:r>
            <a:r>
              <a:rPr lang="en-US" baseline="30000" dirty="0"/>
              <a:t>rd</a:t>
            </a:r>
            <a:endParaRPr lang="en-US" dirty="0"/>
          </a:p>
          <a:p>
            <a:r>
              <a:rPr lang="en-US" b="1" dirty="0"/>
              <a:t>Quiz 0 </a:t>
            </a:r>
            <a:r>
              <a:rPr lang="en-US" dirty="0"/>
              <a:t>was yesterday</a:t>
            </a:r>
          </a:p>
          <a:p>
            <a:pPr lvl="1"/>
            <a:r>
              <a:rPr lang="en-US" dirty="0"/>
              <a:t>grades will be out before Quiz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SCII art of a mouse with a tail titled “A little mouse”">
            <a:extLst>
              <a:ext uri="{FF2B5EF4-FFF2-40B4-BE49-F238E27FC236}">
                <a16:creationId xmlns:a16="http://schemas.microsoft.com/office/drawing/2014/main" id="{254F4292-90DD-AA60-27A0-7724F25080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3" r="-1"/>
          <a:stretch>
            <a:fillRect/>
          </a:stretch>
        </p:blipFill>
        <p:spPr>
          <a:xfrm>
            <a:off x="3086707" y="3060222"/>
            <a:ext cx="1273368" cy="737556"/>
          </a:xfrm>
          <a:prstGeom prst="rect">
            <a:avLst/>
          </a:prstGeom>
        </p:spPr>
      </p:pic>
      <p:pic>
        <p:nvPicPr>
          <p:cNvPr id="21" name="Picture 20" descr="ASCII art of a bunny.">
            <a:extLst>
              <a:ext uri="{FF2B5EF4-FFF2-40B4-BE49-F238E27FC236}">
                <a16:creationId xmlns:a16="http://schemas.microsoft.com/office/drawing/2014/main" id="{FC2AF77D-54BC-59A5-EC27-2F6CE4877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277" y="3325513"/>
            <a:ext cx="1023204" cy="824958"/>
          </a:xfrm>
          <a:prstGeom prst="rect">
            <a:avLst/>
          </a:prstGeom>
        </p:spPr>
      </p:pic>
      <p:pic>
        <p:nvPicPr>
          <p:cNvPr id="29" name="Picture 28" descr="ASCII art of a stick figure gecko">
            <a:extLst>
              <a:ext uri="{FF2B5EF4-FFF2-40B4-BE49-F238E27FC236}">
                <a16:creationId xmlns:a16="http://schemas.microsoft.com/office/drawing/2014/main" id="{78AAA6B7-E040-2D83-B480-97A12230EB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84" t="20199" r="50852"/>
          <a:stretch>
            <a:fillRect/>
          </a:stretch>
        </p:blipFill>
        <p:spPr>
          <a:xfrm>
            <a:off x="4600018" y="3454831"/>
            <a:ext cx="666277" cy="841389"/>
          </a:xfrm>
          <a:prstGeom prst="rect">
            <a:avLst/>
          </a:prstGeom>
        </p:spPr>
      </p:pic>
      <p:pic>
        <p:nvPicPr>
          <p:cNvPr id="25" name="Picture 24" descr="ASCII art of a bird with a very long diagonal neck captioned “Random LOOONG bird :)”">
            <a:extLst>
              <a:ext uri="{FF2B5EF4-FFF2-40B4-BE49-F238E27FC236}">
                <a16:creationId xmlns:a16="http://schemas.microsoft.com/office/drawing/2014/main" id="{486B0B21-32B5-ACE6-7716-8E2B092B5C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346"/>
          <a:stretch>
            <a:fillRect/>
          </a:stretch>
        </p:blipFill>
        <p:spPr>
          <a:xfrm>
            <a:off x="3182035" y="3998202"/>
            <a:ext cx="2875113" cy="2166262"/>
          </a:xfrm>
          <a:prstGeom prst="rect">
            <a:avLst/>
          </a:prstGeom>
        </p:spPr>
      </p:pic>
      <p:pic>
        <p:nvPicPr>
          <p:cNvPr id="26" name="Picture 25" descr="ASCII art of a penguin wearing a scarf.">
            <a:extLst>
              <a:ext uri="{FF2B5EF4-FFF2-40B4-BE49-F238E27FC236}">
                <a16:creationId xmlns:a16="http://schemas.microsoft.com/office/drawing/2014/main" id="{F24C4FC0-2A9F-09DA-53A4-D9CCC22C1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034" y="5579775"/>
            <a:ext cx="1461440" cy="1123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B442FD-46AA-649D-C9EE-1D6D2BB7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C1 ASCII Art Creations: </a:t>
            </a:r>
            <a:r>
              <a:rPr lang="en-US" dirty="0">
                <a:solidFill>
                  <a:schemeClr val="accent2"/>
                </a:solidFill>
              </a:rPr>
              <a:t>Cats </a:t>
            </a:r>
            <a:r>
              <a:rPr lang="en-US" dirty="0">
                <a:solidFill>
                  <a:schemeClr val="accent5"/>
                </a:solidFill>
              </a:rPr>
              <a:t>(+ Friends)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C40B1-5F4D-4DE0-8333-C14EC0B3FF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ASCII art of three cats in a vertical column captioned “three cats holding a star”">
            <a:extLst>
              <a:ext uri="{FF2B5EF4-FFF2-40B4-BE49-F238E27FC236}">
                <a16:creationId xmlns:a16="http://schemas.microsoft.com/office/drawing/2014/main" id="{360166F1-FA45-4EC8-6015-779E85F2A0F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14"/>
          <a:stretch>
            <a:fillRect/>
          </a:stretch>
        </p:blipFill>
        <p:spPr>
          <a:xfrm>
            <a:off x="397042" y="1219200"/>
            <a:ext cx="2093495" cy="1617288"/>
          </a:xfrm>
          <a:prstGeom prst="rect">
            <a:avLst/>
          </a:prstGeom>
        </p:spPr>
      </p:pic>
      <p:pic>
        <p:nvPicPr>
          <p:cNvPr id="5" name="Picture 4" descr="ASCII art of two versions of a cat. The first is “3 small simple creatures with round triangular bodies and pointy triangular ears, holding a flower stem, repeated horizontally”. The second is “a small simple creature that is stretched horizontally”">
            <a:extLst>
              <a:ext uri="{FF2B5EF4-FFF2-40B4-BE49-F238E27FC236}">
                <a16:creationId xmlns:a16="http://schemas.microsoft.com/office/drawing/2014/main" id="{4E21AA69-1C5B-D8C5-73C5-489A63750E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881" y="4466996"/>
            <a:ext cx="5741905" cy="1840451"/>
          </a:xfrm>
          <a:prstGeom prst="rect">
            <a:avLst/>
          </a:prstGeom>
        </p:spPr>
      </p:pic>
      <p:pic>
        <p:nvPicPr>
          <p:cNvPr id="6" name="Picture 5" descr="ASCII artwork of a simple cat">
            <a:extLst>
              <a:ext uri="{FF2B5EF4-FFF2-40B4-BE49-F238E27FC236}">
                <a16:creationId xmlns:a16="http://schemas.microsoft.com/office/drawing/2014/main" id="{F65A3073-289D-8799-3FDF-D2C2E245C31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859" t="2631"/>
          <a:stretch>
            <a:fillRect/>
          </a:stretch>
        </p:blipFill>
        <p:spPr>
          <a:xfrm>
            <a:off x="1599364" y="1620096"/>
            <a:ext cx="1782345" cy="1310773"/>
          </a:xfrm>
          <a:prstGeom prst="rect">
            <a:avLst/>
          </a:prstGeom>
        </p:spPr>
      </p:pic>
      <p:pic>
        <p:nvPicPr>
          <p:cNvPr id="7" name="Picture 6" descr="ASCII artwork of “Curtis the cautious cat!”">
            <a:extLst>
              <a:ext uri="{FF2B5EF4-FFF2-40B4-BE49-F238E27FC236}">
                <a16:creationId xmlns:a16="http://schemas.microsoft.com/office/drawing/2014/main" id="{D05D9C9E-EFDA-B153-58AD-047DF1F9EE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2859" y="1351860"/>
            <a:ext cx="3237330" cy="1424844"/>
          </a:xfrm>
          <a:prstGeom prst="rect">
            <a:avLst/>
          </a:prstGeom>
        </p:spPr>
      </p:pic>
      <p:pic>
        <p:nvPicPr>
          <p:cNvPr id="8" name="Picture 7" descr="Simple ASCII art of “a happy alpaca”">
            <a:extLst>
              <a:ext uri="{FF2B5EF4-FFF2-40B4-BE49-F238E27FC236}">
                <a16:creationId xmlns:a16="http://schemas.microsoft.com/office/drawing/2014/main" id="{9548F5B9-990D-5A83-FE49-31BDB2A479A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156"/>
          <a:stretch>
            <a:fillRect/>
          </a:stretch>
        </p:blipFill>
        <p:spPr>
          <a:xfrm>
            <a:off x="9942204" y="278520"/>
            <a:ext cx="2183178" cy="1603073"/>
          </a:xfrm>
          <a:prstGeom prst="rect">
            <a:avLst/>
          </a:prstGeom>
        </p:spPr>
      </p:pic>
      <p:pic>
        <p:nvPicPr>
          <p:cNvPr id="9" name="Picture 8" descr="ASCII art of four “rabbit-like creatures” taking a “family photo”">
            <a:extLst>
              <a:ext uri="{FF2B5EF4-FFF2-40B4-BE49-F238E27FC236}">
                <a16:creationId xmlns:a16="http://schemas.microsoft.com/office/drawing/2014/main" id="{765E7137-A68F-5E9C-CA70-43564FB519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733" y="3117320"/>
            <a:ext cx="2348103" cy="589889"/>
          </a:xfrm>
          <a:prstGeom prst="rect">
            <a:avLst/>
          </a:prstGeom>
        </p:spPr>
      </p:pic>
      <p:pic>
        <p:nvPicPr>
          <p:cNvPr id="10" name="Picture 9" descr="A group of black stars with a cat face">
            <a:extLst>
              <a:ext uri="{FF2B5EF4-FFF2-40B4-BE49-F238E27FC236}">
                <a16:creationId xmlns:a16="http://schemas.microsoft.com/office/drawing/2014/main" id="{1671A83D-F646-2050-31ED-65B368F477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015" y="3893660"/>
            <a:ext cx="3527075" cy="1711669"/>
          </a:xfrm>
          <a:prstGeom prst="rect">
            <a:avLst/>
          </a:prstGeom>
        </p:spPr>
      </p:pic>
      <p:pic>
        <p:nvPicPr>
          <p:cNvPr id="12" name="Picture 11" descr="ASCII art of a very long monkey with a pointy hat captioned “Tummy Troubles. As mr. monkey eats bananas, his stomach starts to stretch…The lengths are often random so he’s always full of dread :(“">
            <a:extLst>
              <a:ext uri="{FF2B5EF4-FFF2-40B4-BE49-F238E27FC236}">
                <a16:creationId xmlns:a16="http://schemas.microsoft.com/office/drawing/2014/main" id="{B0584874-5CA1-5009-525E-287AD91440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18987" y="1772777"/>
            <a:ext cx="4416778" cy="2571196"/>
          </a:xfrm>
          <a:prstGeom prst="rect">
            <a:avLst/>
          </a:prstGeom>
        </p:spPr>
      </p:pic>
      <p:pic>
        <p:nvPicPr>
          <p:cNvPr id="11" name="Picture 10" descr="ASCII art of three cat faces with whiskers and bowties captiond “cats!!!”">
            <a:extLst>
              <a:ext uri="{FF2B5EF4-FFF2-40B4-BE49-F238E27FC236}">
                <a16:creationId xmlns:a16="http://schemas.microsoft.com/office/drawing/2014/main" id="{1B5E2230-0DB5-BE6B-6414-C37357CC291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867" r="1"/>
          <a:stretch>
            <a:fillRect/>
          </a:stretch>
        </p:blipFill>
        <p:spPr>
          <a:xfrm>
            <a:off x="8644355" y="2455879"/>
            <a:ext cx="3152274" cy="1322882"/>
          </a:xfrm>
          <a:prstGeom prst="rect">
            <a:avLst/>
          </a:prstGeom>
        </p:spPr>
      </p:pic>
      <p:pic>
        <p:nvPicPr>
          <p:cNvPr id="13" name="Picture 12" descr="ASCII art of a wide cat with large oval eyes captioned “A very round cat!”">
            <a:extLst>
              <a:ext uri="{FF2B5EF4-FFF2-40B4-BE49-F238E27FC236}">
                <a16:creationId xmlns:a16="http://schemas.microsoft.com/office/drawing/2014/main" id="{C32984CD-E812-7864-A1CA-25ED8ED7B2B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454" t="5981"/>
          <a:stretch>
            <a:fillRect/>
          </a:stretch>
        </p:blipFill>
        <p:spPr>
          <a:xfrm>
            <a:off x="6096000" y="2930869"/>
            <a:ext cx="2384661" cy="1127992"/>
          </a:xfrm>
          <a:prstGeom prst="rect">
            <a:avLst/>
          </a:prstGeom>
        </p:spPr>
      </p:pic>
      <p:pic>
        <p:nvPicPr>
          <p:cNvPr id="15" name="Picture 14" descr="ASCII art of “an owl standing on a branch”">
            <a:extLst>
              <a:ext uri="{FF2B5EF4-FFF2-40B4-BE49-F238E27FC236}">
                <a16:creationId xmlns:a16="http://schemas.microsoft.com/office/drawing/2014/main" id="{D2B7D054-C3D6-9076-7231-9015DF06D9B6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r="59363"/>
          <a:stretch>
            <a:fillRect/>
          </a:stretch>
        </p:blipFill>
        <p:spPr>
          <a:xfrm>
            <a:off x="7446378" y="3681146"/>
            <a:ext cx="907129" cy="755430"/>
          </a:xfrm>
          <a:prstGeom prst="rect">
            <a:avLst/>
          </a:prstGeom>
        </p:spPr>
      </p:pic>
      <p:pic>
        <p:nvPicPr>
          <p:cNvPr id="16" name="Picture 15" descr="ASCII art of a bunny made up of few characters captioned “Betty the bunny”">
            <a:extLst>
              <a:ext uri="{FF2B5EF4-FFF2-40B4-BE49-F238E27FC236}">
                <a16:creationId xmlns:a16="http://schemas.microsoft.com/office/drawing/2014/main" id="{332C642D-2A2C-75C1-6DAC-8DEA4ACFD453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2269"/>
          <a:stretch>
            <a:fillRect/>
          </a:stretch>
        </p:blipFill>
        <p:spPr>
          <a:xfrm>
            <a:off x="10491537" y="1902302"/>
            <a:ext cx="1383924" cy="704850"/>
          </a:xfrm>
          <a:prstGeom prst="rect">
            <a:avLst/>
          </a:prstGeom>
        </p:spPr>
      </p:pic>
      <p:pic>
        <p:nvPicPr>
          <p:cNvPr id="17" name="Picture 16" descr="ASCII art of a pig with large nostrils captioned “A cutesy piggie”">
            <a:extLst>
              <a:ext uri="{FF2B5EF4-FFF2-40B4-BE49-F238E27FC236}">
                <a16:creationId xmlns:a16="http://schemas.microsoft.com/office/drawing/2014/main" id="{937DFF00-ADF7-0F5D-B2DC-7E366553598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23095" y="3737992"/>
            <a:ext cx="1546890" cy="748495"/>
          </a:xfrm>
          <a:prstGeom prst="rect">
            <a:avLst/>
          </a:prstGeom>
        </p:spPr>
      </p:pic>
      <p:pic>
        <p:nvPicPr>
          <p:cNvPr id="19" name="Picture 18" descr="ASCII art of a cat’s facial features with a ^ character for a mouth captioned “a grumpy cat!”">
            <a:extLst>
              <a:ext uri="{FF2B5EF4-FFF2-40B4-BE49-F238E27FC236}">
                <a16:creationId xmlns:a16="http://schemas.microsoft.com/office/drawing/2014/main" id="{DD7C8C71-CBAD-1684-7DFC-590BAB42D84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99495" y="1166148"/>
            <a:ext cx="1364823" cy="737556"/>
          </a:xfrm>
          <a:prstGeom prst="rect">
            <a:avLst/>
          </a:prstGeom>
        </p:spPr>
      </p:pic>
      <p:pic>
        <p:nvPicPr>
          <p:cNvPr id="20" name="Picture 19" descr="ASCII art of four “birds on the ground”">
            <a:extLst>
              <a:ext uri="{FF2B5EF4-FFF2-40B4-BE49-F238E27FC236}">
                <a16:creationId xmlns:a16="http://schemas.microsoft.com/office/drawing/2014/main" id="{6C7E1A67-A3EC-4747-813E-B4BE8648E2A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7042" y="5748075"/>
            <a:ext cx="2374900" cy="863600"/>
          </a:xfrm>
          <a:prstGeom prst="rect">
            <a:avLst/>
          </a:prstGeom>
        </p:spPr>
      </p:pic>
      <p:pic>
        <p:nvPicPr>
          <p:cNvPr id="24" name="Picture 23" descr="ASCII art of “a cluster of 9 frogs”">
            <a:extLst>
              <a:ext uri="{FF2B5EF4-FFF2-40B4-BE49-F238E27FC236}">
                <a16:creationId xmlns:a16="http://schemas.microsoft.com/office/drawing/2014/main" id="{1C9C847D-1644-4D5E-23B3-6F24E4F3F9B6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1520"/>
          <a:stretch>
            <a:fillRect/>
          </a:stretch>
        </p:blipFill>
        <p:spPr>
          <a:xfrm>
            <a:off x="10179476" y="4715219"/>
            <a:ext cx="1708634" cy="1197867"/>
          </a:xfrm>
          <a:prstGeom prst="rect">
            <a:avLst/>
          </a:prstGeom>
        </p:spPr>
      </p:pic>
      <p:pic>
        <p:nvPicPr>
          <p:cNvPr id="27" name="Picture 26" descr="ASCII art of “a little rabbit”">
            <a:extLst>
              <a:ext uri="{FF2B5EF4-FFF2-40B4-BE49-F238E27FC236}">
                <a16:creationId xmlns:a16="http://schemas.microsoft.com/office/drawing/2014/main" id="{08329A12-B18D-FC8D-A787-38E97C7BFCD7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t="23123" r="80041"/>
          <a:stretch>
            <a:fillRect/>
          </a:stretch>
        </p:blipFill>
        <p:spPr>
          <a:xfrm>
            <a:off x="2912985" y="2075234"/>
            <a:ext cx="846610" cy="937278"/>
          </a:xfrm>
          <a:prstGeom prst="rect">
            <a:avLst/>
          </a:prstGeom>
        </p:spPr>
      </p:pic>
      <p:pic>
        <p:nvPicPr>
          <p:cNvPr id="28" name="Picture 27" descr="ASCII art of a cabybara head staring at you with a blank expression">
            <a:extLst>
              <a:ext uri="{FF2B5EF4-FFF2-40B4-BE49-F238E27FC236}">
                <a16:creationId xmlns:a16="http://schemas.microsoft.com/office/drawing/2014/main" id="{F20430E2-E9D4-AC35-AE6C-5CC536C51AB3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3572" t="15401" r="20235" b="-3240"/>
          <a:stretch>
            <a:fillRect/>
          </a:stretch>
        </p:blipFill>
        <p:spPr>
          <a:xfrm>
            <a:off x="6437479" y="5902016"/>
            <a:ext cx="985420" cy="941138"/>
          </a:xfrm>
          <a:prstGeom prst="rect">
            <a:avLst/>
          </a:prstGeom>
        </p:spPr>
      </p:pic>
      <p:pic>
        <p:nvPicPr>
          <p:cNvPr id="22" name="Picture 21" descr="ASCII art of five hippos with have of their heads coming out of the water, staring at you. The caption reads “FIVE HIPPOS WHAT IS GOING ON”">
            <a:extLst>
              <a:ext uri="{FF2B5EF4-FFF2-40B4-BE49-F238E27FC236}">
                <a16:creationId xmlns:a16="http://schemas.microsoft.com/office/drawing/2014/main" id="{4B27E585-6D3F-A226-154F-E2F4B4D3CA3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288330" y="5913086"/>
            <a:ext cx="4380566" cy="941137"/>
          </a:xfrm>
          <a:prstGeom prst="rect">
            <a:avLst/>
          </a:prstGeom>
        </p:spPr>
      </p:pic>
      <p:pic>
        <p:nvPicPr>
          <p:cNvPr id="30" name="Picture 29" descr="ASCII art of “a line of 3 birds” on a wire with circular eyes">
            <a:extLst>
              <a:ext uri="{FF2B5EF4-FFF2-40B4-BE49-F238E27FC236}">
                <a16:creationId xmlns:a16="http://schemas.microsoft.com/office/drawing/2014/main" id="{3688E5F0-FBD8-A3EC-95D5-7E3EA9F39BB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84695" y="6133354"/>
            <a:ext cx="1792414" cy="711881"/>
          </a:xfrm>
          <a:prstGeom prst="rect">
            <a:avLst/>
          </a:prstGeom>
        </p:spPr>
      </p:pic>
      <p:pic>
        <p:nvPicPr>
          <p:cNvPr id="31" name="Picture 30" descr="ASCII art of a cat with a collar and oval eyes staring at you">
            <a:extLst>
              <a:ext uri="{FF2B5EF4-FFF2-40B4-BE49-F238E27FC236}">
                <a16:creationId xmlns:a16="http://schemas.microsoft.com/office/drawing/2014/main" id="{E5470B3C-2836-8138-40AE-DF874ADA688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33353" y="3639983"/>
            <a:ext cx="1408851" cy="862427"/>
          </a:xfrm>
          <a:prstGeom prst="rect">
            <a:avLst/>
          </a:prstGeom>
        </p:spPr>
      </p:pic>
      <p:pic>
        <p:nvPicPr>
          <p:cNvPr id="32" name="Picture 31" descr="ASCII art of a bunny made of few characters with closed eyes">
            <a:extLst>
              <a:ext uri="{FF2B5EF4-FFF2-40B4-BE49-F238E27FC236}">
                <a16:creationId xmlns:a16="http://schemas.microsoft.com/office/drawing/2014/main" id="{4E41B366-E13B-4BCB-04EB-380E9B35605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111373" y="2075234"/>
            <a:ext cx="928228" cy="5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0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79B79-295B-9198-1788-0552C82EE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F2D3F-5D48-96D3-6C47-56D3FB65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C1 ASCII Art Creations: </a:t>
            </a:r>
            <a:r>
              <a:rPr lang="en-US" dirty="0">
                <a:solidFill>
                  <a:schemeClr val="accent3"/>
                </a:solidFill>
              </a:rPr>
              <a:t>Robots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(+ Friends)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E0652C-B991-E4A5-F0E3-1CB63BA4AD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97" name="Picture 96" descr="ASCII art of the Spongebob character squidward “dancing” by shaking his tentacles">
            <a:extLst>
              <a:ext uri="{FF2B5EF4-FFF2-40B4-BE49-F238E27FC236}">
                <a16:creationId xmlns:a16="http://schemas.microsoft.com/office/drawing/2014/main" id="{DEBC179F-2AA5-3018-8AFF-B68CEEA846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3" t="3078"/>
          <a:stretch>
            <a:fillRect/>
          </a:stretch>
        </p:blipFill>
        <p:spPr>
          <a:xfrm>
            <a:off x="433135" y="4660288"/>
            <a:ext cx="5185611" cy="1979907"/>
          </a:xfrm>
          <a:prstGeom prst="rect">
            <a:avLst/>
          </a:prstGeom>
        </p:spPr>
      </p:pic>
      <p:pic>
        <p:nvPicPr>
          <p:cNvPr id="98" name="Picture 97" descr="ASCII art of three cups of coffee with steam rising">
            <a:extLst>
              <a:ext uri="{FF2B5EF4-FFF2-40B4-BE49-F238E27FC236}">
                <a16:creationId xmlns:a16="http://schemas.microsoft.com/office/drawing/2014/main" id="{1339456E-E078-77D8-9919-2472146283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9" r="1"/>
          <a:stretch>
            <a:fillRect/>
          </a:stretch>
        </p:blipFill>
        <p:spPr>
          <a:xfrm>
            <a:off x="7528802" y="5029200"/>
            <a:ext cx="4230062" cy="1695215"/>
          </a:xfrm>
          <a:prstGeom prst="rect">
            <a:avLst/>
          </a:prstGeom>
        </p:spPr>
      </p:pic>
      <p:pic>
        <p:nvPicPr>
          <p:cNvPr id="99" name="Picture 98" descr="ASCII art of a robot with circular eyes, an antenna, and two legs">
            <a:extLst>
              <a:ext uri="{FF2B5EF4-FFF2-40B4-BE49-F238E27FC236}">
                <a16:creationId xmlns:a16="http://schemas.microsoft.com/office/drawing/2014/main" id="{E048ADC8-C46C-25A0-503C-FED8383A4A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26"/>
          <a:stretch>
            <a:fillRect/>
          </a:stretch>
        </p:blipFill>
        <p:spPr>
          <a:xfrm>
            <a:off x="537411" y="1347536"/>
            <a:ext cx="2336800" cy="1895955"/>
          </a:xfrm>
          <a:prstGeom prst="rect">
            <a:avLst/>
          </a:prstGeom>
        </p:spPr>
      </p:pic>
      <p:pic>
        <p:nvPicPr>
          <p:cNvPr id="100" name="Picture 99" descr="ASCII art of a snowman with bent arms and a bowtie">
            <a:extLst>
              <a:ext uri="{FF2B5EF4-FFF2-40B4-BE49-F238E27FC236}">
                <a16:creationId xmlns:a16="http://schemas.microsoft.com/office/drawing/2014/main" id="{E2077261-1663-EEE7-F5E2-5F2F8FD013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46" t="3060"/>
          <a:stretch>
            <a:fillRect/>
          </a:stretch>
        </p:blipFill>
        <p:spPr>
          <a:xfrm>
            <a:off x="9817767" y="1347536"/>
            <a:ext cx="2098957" cy="1815725"/>
          </a:xfrm>
          <a:prstGeom prst="rect">
            <a:avLst/>
          </a:prstGeom>
        </p:spPr>
      </p:pic>
      <p:pic>
        <p:nvPicPr>
          <p:cNvPr id="101" name="Picture 100" descr="ASCII art of a robot face captioned “A hopefully friendly robot?”">
            <a:extLst>
              <a:ext uri="{FF2B5EF4-FFF2-40B4-BE49-F238E27FC236}">
                <a16:creationId xmlns:a16="http://schemas.microsoft.com/office/drawing/2014/main" id="{258E96D0-56B6-2895-A41C-CCAD760BF8A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521"/>
          <a:stretch>
            <a:fillRect/>
          </a:stretch>
        </p:blipFill>
        <p:spPr>
          <a:xfrm>
            <a:off x="1964490" y="1876926"/>
            <a:ext cx="4241800" cy="1091887"/>
          </a:xfrm>
          <a:prstGeom prst="rect">
            <a:avLst/>
          </a:prstGeom>
        </p:spPr>
      </p:pic>
      <p:pic>
        <p:nvPicPr>
          <p:cNvPr id="102" name="Picture 101" descr="ASCII art of a dragon with outstretched wings">
            <a:extLst>
              <a:ext uri="{FF2B5EF4-FFF2-40B4-BE49-F238E27FC236}">
                <a16:creationId xmlns:a16="http://schemas.microsoft.com/office/drawing/2014/main" id="{068D6675-EC8B-22BF-F98E-2151EB922BE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75" t="2423" b="-1"/>
          <a:stretch>
            <a:fillRect/>
          </a:stretch>
        </p:blipFill>
        <p:spPr>
          <a:xfrm>
            <a:off x="6992875" y="1259021"/>
            <a:ext cx="2650958" cy="1709792"/>
          </a:xfrm>
          <a:prstGeom prst="rect">
            <a:avLst/>
          </a:prstGeom>
        </p:spPr>
      </p:pic>
      <p:pic>
        <p:nvPicPr>
          <p:cNvPr id="103" name="Picture 102" descr="ASCII art captioned “I create a little elf with eyes mouth and blush”">
            <a:extLst>
              <a:ext uri="{FF2B5EF4-FFF2-40B4-BE49-F238E27FC236}">
                <a16:creationId xmlns:a16="http://schemas.microsoft.com/office/drawing/2014/main" id="{C7F4924B-0C62-79BA-C511-93AD0C01D29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56" t="5423"/>
          <a:stretch>
            <a:fillRect/>
          </a:stretch>
        </p:blipFill>
        <p:spPr>
          <a:xfrm>
            <a:off x="6869998" y="3163261"/>
            <a:ext cx="5046726" cy="971220"/>
          </a:xfrm>
          <a:prstGeom prst="rect">
            <a:avLst/>
          </a:prstGeom>
        </p:spPr>
      </p:pic>
      <p:pic>
        <p:nvPicPr>
          <p:cNvPr id="104" name="Picture 103" descr="ASCII art of “a lovely framed photo of a mountain range.”">
            <a:extLst>
              <a:ext uri="{FF2B5EF4-FFF2-40B4-BE49-F238E27FC236}">
                <a16:creationId xmlns:a16="http://schemas.microsoft.com/office/drawing/2014/main" id="{7AEFB9EF-3893-FD57-581A-A9A14B094E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8354" y="3967851"/>
            <a:ext cx="3616756" cy="816687"/>
          </a:xfrm>
          <a:prstGeom prst="rect">
            <a:avLst/>
          </a:prstGeom>
        </p:spPr>
      </p:pic>
      <p:pic>
        <p:nvPicPr>
          <p:cNvPr id="105" name="Picture 104" descr="ASCII art of a stick figure with a disproportionately large chef’s hat">
            <a:extLst>
              <a:ext uri="{FF2B5EF4-FFF2-40B4-BE49-F238E27FC236}">
                <a16:creationId xmlns:a16="http://schemas.microsoft.com/office/drawing/2014/main" id="{CEF7109D-F9D7-3E25-335A-6DB004EC67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145" y="2295513"/>
            <a:ext cx="3622625" cy="1979907"/>
          </a:xfrm>
          <a:prstGeom prst="rect">
            <a:avLst/>
          </a:prstGeom>
        </p:spPr>
      </p:pic>
      <p:pic>
        <p:nvPicPr>
          <p:cNvPr id="106" name="Picture 105" descr="ASCII art of “Calcifer the Flame”">
            <a:extLst>
              <a:ext uri="{FF2B5EF4-FFF2-40B4-BE49-F238E27FC236}">
                <a16:creationId xmlns:a16="http://schemas.microsoft.com/office/drawing/2014/main" id="{1D639AAD-B3F3-A2FB-3B66-3ECF33AE9D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200" y="3355273"/>
            <a:ext cx="1609097" cy="1091887"/>
          </a:xfrm>
          <a:prstGeom prst="rect">
            <a:avLst/>
          </a:prstGeom>
        </p:spPr>
      </p:pic>
      <p:pic>
        <p:nvPicPr>
          <p:cNvPr id="107" name="Picture 106" descr="ASCII art of a “man with very big eyes”">
            <a:extLst>
              <a:ext uri="{FF2B5EF4-FFF2-40B4-BE49-F238E27FC236}">
                <a16:creationId xmlns:a16="http://schemas.microsoft.com/office/drawing/2014/main" id="{56463E37-638D-83EA-9A5F-21928EFCFF1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866" t="4686"/>
          <a:stretch>
            <a:fillRect/>
          </a:stretch>
        </p:blipFill>
        <p:spPr>
          <a:xfrm>
            <a:off x="4182287" y="3015939"/>
            <a:ext cx="2497676" cy="1259481"/>
          </a:xfrm>
          <a:prstGeom prst="rect">
            <a:avLst/>
          </a:prstGeom>
        </p:spPr>
      </p:pic>
      <p:pic>
        <p:nvPicPr>
          <p:cNvPr id="108" name="Picture 107" descr="ASCII art of a stick figure with a very long neck">
            <a:extLst>
              <a:ext uri="{FF2B5EF4-FFF2-40B4-BE49-F238E27FC236}">
                <a16:creationId xmlns:a16="http://schemas.microsoft.com/office/drawing/2014/main" id="{9FCAA9E3-C1E0-A9DB-70D3-ABFB283647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60307" y="4961087"/>
            <a:ext cx="2847941" cy="1763328"/>
          </a:xfrm>
          <a:prstGeom prst="rect">
            <a:avLst/>
          </a:prstGeom>
        </p:spPr>
      </p:pic>
      <p:pic>
        <p:nvPicPr>
          <p:cNvPr id="109" name="Picture 108" descr="ASCII art of a grid of 9 robots with faces and arms">
            <a:extLst>
              <a:ext uri="{FF2B5EF4-FFF2-40B4-BE49-F238E27FC236}">
                <a16:creationId xmlns:a16="http://schemas.microsoft.com/office/drawing/2014/main" id="{9AC19D4A-7720-5891-EB1F-1779343DC53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17270" y="3181941"/>
            <a:ext cx="1584938" cy="1369751"/>
          </a:xfrm>
          <a:prstGeom prst="rect">
            <a:avLst/>
          </a:prstGeom>
        </p:spPr>
      </p:pic>
      <p:pic>
        <p:nvPicPr>
          <p:cNvPr id="110" name="Picture 109" descr="ASCII art of Plankton from Spongebob with his arms raised">
            <a:extLst>
              <a:ext uri="{FF2B5EF4-FFF2-40B4-BE49-F238E27FC236}">
                <a16:creationId xmlns:a16="http://schemas.microsoft.com/office/drawing/2014/main" id="{C00DC006-D827-6EE4-688F-EEACE0EA351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2504" t="1996"/>
          <a:stretch>
            <a:fillRect/>
          </a:stretch>
        </p:blipFill>
        <p:spPr>
          <a:xfrm>
            <a:off x="2365621" y="5169459"/>
            <a:ext cx="2180412" cy="1231976"/>
          </a:xfrm>
          <a:prstGeom prst="rect">
            <a:avLst/>
          </a:prstGeom>
        </p:spPr>
      </p:pic>
      <p:pic>
        <p:nvPicPr>
          <p:cNvPr id="111" name="Picture 110" descr="ASCII art of five cakes arranged horizontally">
            <a:extLst>
              <a:ext uri="{FF2B5EF4-FFF2-40B4-BE49-F238E27FC236}">
                <a16:creationId xmlns:a16="http://schemas.microsoft.com/office/drawing/2014/main" id="{C6F3D124-72B4-BFE1-AE97-76418ED02169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315"/>
          <a:stretch>
            <a:fillRect/>
          </a:stretch>
        </p:blipFill>
        <p:spPr>
          <a:xfrm>
            <a:off x="3048145" y="1137369"/>
            <a:ext cx="3770796" cy="615262"/>
          </a:xfrm>
          <a:prstGeom prst="rect">
            <a:avLst/>
          </a:prstGeom>
        </p:spPr>
      </p:pic>
      <p:pic>
        <p:nvPicPr>
          <p:cNvPr id="112" name="Picture 111" descr="ASCII art of an “army of spiky boxes coming to protect!”&#10;">
            <a:extLst>
              <a:ext uri="{FF2B5EF4-FFF2-40B4-BE49-F238E27FC236}">
                <a16:creationId xmlns:a16="http://schemas.microsoft.com/office/drawing/2014/main" id="{E269E8B6-4E10-E097-FF0E-9DB2FE9E01AA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15206" r="81736"/>
          <a:stretch>
            <a:fillRect/>
          </a:stretch>
        </p:blipFill>
        <p:spPr>
          <a:xfrm>
            <a:off x="5906455" y="5102026"/>
            <a:ext cx="773508" cy="169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1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 Next: P1 Preview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30A0"/>
                </a:solidFill>
              </a:rPr>
              <a:t>P1 Preview</a:t>
            </a:r>
          </a:p>
          <a:p>
            <a:r>
              <a:rPr lang="en-US" dirty="0">
                <a:solidFill>
                  <a:schemeClr val="tx1"/>
                </a:solidFill>
              </a:rPr>
              <a:t>Revisiting Class Constants</a:t>
            </a:r>
          </a:p>
          <a:p>
            <a:r>
              <a:rPr lang="en-US" dirty="0"/>
              <a:t>More Methods!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0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1CB92-43EA-9778-4240-AE9C411DB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F47A-8F6B-03C4-6128-59BBCE29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 Next: Class Constants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32D10-7F29-DAFA-7167-88180D488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P1 Preview</a:t>
            </a:r>
          </a:p>
          <a:p>
            <a:r>
              <a:rPr lang="en-US" b="1" dirty="0">
                <a:solidFill>
                  <a:srgbClr val="7030A0"/>
                </a:solidFill>
              </a:rPr>
              <a:t>Revisiting Class Constants</a:t>
            </a:r>
          </a:p>
          <a:p>
            <a:r>
              <a:rPr lang="en-US" dirty="0"/>
              <a:t>More Methods!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BB124-A4A9-11D8-3AB6-C55DBE2855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1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9701-2233-17AC-B2DC-B743CBAB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Class Constants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ECAF8-468F-E04A-F5A4-18639FD32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1500389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A fixed value visible (in-scope) to the whole program (the entire </a:t>
            </a:r>
            <a:r>
              <a:rPr lang="en-US" b="1" i="1" dirty="0"/>
              <a:t>class</a:t>
            </a:r>
            <a:r>
              <a:rPr lang="en-US" dirty="0"/>
              <a:t>).</a:t>
            </a:r>
          </a:p>
          <a:p>
            <a:pPr marL="114300" indent="0">
              <a:buNone/>
            </a:pPr>
            <a:r>
              <a:rPr lang="en-US" dirty="0"/>
              <a:t>Value is set at declaration, </a:t>
            </a:r>
            <a:r>
              <a:rPr lang="en-US" b="1" dirty="0"/>
              <a:t>cannot</a:t>
            </a:r>
            <a:r>
              <a:rPr lang="en-US" dirty="0"/>
              <a:t> be reassigned – value is </a:t>
            </a:r>
            <a:r>
              <a:rPr lang="en-US" b="1" i="1" dirty="0"/>
              <a:t>constant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AFC3D56-ACCF-C796-A385-E6E12FF1C12A}"/>
              </a:ext>
            </a:extLst>
          </p:cNvPr>
          <p:cNvSpPr txBox="1"/>
          <p:nvPr/>
        </p:nvSpPr>
        <p:spPr>
          <a:xfrm>
            <a:off x="533400" y="3986012"/>
            <a:ext cx="111251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final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NAME_OF_CONSTANT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A3FF1-5B88-0728-C7D7-CAF0F25CE4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84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D715F-02DA-2D51-F85A-2255C7B9A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42AB-0339-057A-238B-BACAAA9E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C</a:t>
            </a:r>
            <a:r>
              <a:rPr lang="en-US" dirty="0" err="1"/>
              <a:t>ount</a:t>
            </a:r>
            <a:r>
              <a:rPr lang="en-US" dirty="0"/>
              <a:t> (Think)</a:t>
            </a:r>
          </a:p>
        </p:txBody>
      </p:sp>
      <p:pic>
        <p:nvPicPr>
          <p:cNvPr id="2050" name="Picture 2" descr="Event QR code">
            <a:extLst>
              <a:ext uri="{FF2B5EF4-FFF2-40B4-BE49-F238E27FC236}">
                <a16:creationId xmlns:a16="http://schemas.microsoft.com/office/drawing/2014/main" id="{9D80D8DB-C408-CA54-D7BC-BF964F5B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45" y="212317"/>
            <a:ext cx="762636" cy="76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0FD26-2A09-C98D-4311-737CDE500AA2}"/>
              </a:ext>
            </a:extLst>
          </p:cNvPr>
          <p:cNvSpPr txBox="1"/>
          <p:nvPr/>
        </p:nvSpPr>
        <p:spPr>
          <a:xfrm>
            <a:off x="152399" y="1674674"/>
            <a:ext cx="66502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static final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000" b="0" dirty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B150B-37F4-62ED-07A9-F4C70B3BDB29}"/>
              </a:ext>
            </a:extLst>
          </p:cNvPr>
          <p:cNvSpPr txBox="1"/>
          <p:nvPr/>
        </p:nvSpPr>
        <p:spPr>
          <a:xfrm>
            <a:off x="7182165" y="1413064"/>
            <a:ext cx="4734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will be the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last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line of output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from this code?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07E58-B9EF-A7A4-7B09-2166AADDCEBD}"/>
              </a:ext>
            </a:extLst>
          </p:cNvPr>
          <p:cNvSpPr txBox="1"/>
          <p:nvPr/>
        </p:nvSpPr>
        <p:spPr>
          <a:xfrm>
            <a:off x="7182165" y="2605698"/>
            <a:ext cx="44969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1</a:t>
            </a:r>
            <a:endParaRPr lang="en-US" sz="3200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5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6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7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4DDAE-A892-22FB-6AF3-DD0E16FD34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5250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7979</TotalTime>
  <Words>1030</Words>
  <Application>Microsoft Macintosh PowerPoint</Application>
  <PresentationFormat>Widescreen</PresentationFormat>
  <Paragraphs>216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Montserrat SemiBold</vt:lpstr>
      <vt:lpstr>Arial</vt:lpstr>
      <vt:lpstr>Consolas</vt:lpstr>
      <vt:lpstr>Montserrat ExtraBold</vt:lpstr>
      <vt:lpstr>Montserrat</vt:lpstr>
      <vt:lpstr>Calibri</vt:lpstr>
      <vt:lpstr>2_CSE 12X (adopted from CSE 373)</vt:lpstr>
      <vt:lpstr>Methods, Parameters, Returns</vt:lpstr>
      <vt:lpstr>Agenda</vt:lpstr>
      <vt:lpstr>Announcements, Reminders</vt:lpstr>
      <vt:lpstr>C1 ASCII Art Creations: Cats (+ Friends)</vt:lpstr>
      <vt:lpstr>C1 ASCII Art Creations: Robots (+ Friends)</vt:lpstr>
      <vt:lpstr>Up Next: P1 Preview</vt:lpstr>
      <vt:lpstr>Up Next: Class Constants</vt:lpstr>
      <vt:lpstr>New: Class Constants</vt:lpstr>
      <vt:lpstr>Think Pair Share: Count (Think)</vt:lpstr>
      <vt:lpstr>Think Pair Share: Count (Pair)</vt:lpstr>
      <vt:lpstr>Walkthrough: Counting Counts</vt:lpstr>
      <vt:lpstr>Up Next: More Methods!</vt:lpstr>
      <vt:lpstr>PCM: Returns</vt:lpstr>
      <vt:lpstr>Recall: Math</vt:lpstr>
      <vt:lpstr>Recall: String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James Weichert</cp:lastModifiedBy>
  <cp:revision>375</cp:revision>
  <dcterms:modified xsi:type="dcterms:W3CDTF">2025-10-17T17:04:34Z</dcterms:modified>
</cp:coreProperties>
</file>