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441" r:id="rId2"/>
    <p:sldId id="386" r:id="rId3"/>
    <p:sldId id="356" r:id="rId4"/>
    <p:sldId id="425" r:id="rId5"/>
    <p:sldId id="424" r:id="rId6"/>
    <p:sldId id="439" r:id="rId7"/>
    <p:sldId id="430" r:id="rId8"/>
    <p:sldId id="436" r:id="rId9"/>
    <p:sldId id="437" r:id="rId10"/>
    <p:sldId id="432" r:id="rId11"/>
    <p:sldId id="433" r:id="rId12"/>
    <p:sldId id="440" r:id="rId13"/>
    <p:sldId id="431" r:id="rId14"/>
    <p:sldId id="434" r:id="rId15"/>
  </p:sldIdLst>
  <p:sldSz cx="12192000" cy="6858000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ExtraBold" panose="00000900000000000000" pitchFamily="2" charset="0"/>
      <p:bold r:id="rId26"/>
      <p:italic r:id="rId27"/>
      <p:boldItalic r:id="rId28"/>
    </p:embeddedFont>
    <p:embeddedFont>
      <p:font typeface="Montserrat SemiBold" panose="000007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/>
    <p:restoredTop sz="95137"/>
  </p:normalViewPr>
  <p:slideViewPr>
    <p:cSldViewPr snapToGrid="0">
      <p:cViewPr varScale="1">
        <p:scale>
          <a:sx n="104" d="100"/>
          <a:sy n="104" d="100"/>
        </p:scale>
        <p:origin x="245" y="29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10/15/2025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8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0C7011B-41AE-CAA9-F0B6-86B96E4D835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9A1FD48-6765-0DEF-2DA4-108D3B2460E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9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1BAF5EE-A72F-41C4-F81A-5D9442E4B9E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7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0D457E4-F594-11CE-D274-04D54C1EEBA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6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CC5221D-A52D-77BC-B43A-EE4AD60F181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6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2578772A-67B1-75CE-26E5-C552646AA0E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Methods, Parameters,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88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85635/discussion/7116873" TargetMode="External"/><Relationship Id="rId2" Type="http://schemas.openxmlformats.org/officeDocument/2006/relationships/hyperlink" Target="https://edstem.org/us/courses/85635/discussion/710399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tem.org/us/courses/85635/discussion/713202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 and Parameters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hobby?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 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06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6FC14-8D0B-2645-823E-59BC59B75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153" y="5501148"/>
            <a:ext cx="1195234" cy="1195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D9E-B33C-D097-E4AC-C378721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8C7C-1013-C299-CB46-F1DCB3BB5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Definition: a value passed to a method by its caller. “Like” a variable!</a:t>
            </a:r>
          </a:p>
          <a:p>
            <a:pPr marL="114300" indent="0">
              <a:buNone/>
            </a:pPr>
            <a:endParaRPr lang="en-US" dirty="0"/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prints: Laufey is the best!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793A2-291C-A5A9-1049-72665ED91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C2CEB-8856-BCF1-F712-C372ECAA9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26D-67DE-D595-B226-39462C91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Scope, Redux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DBFD9-CB58-71D5-8A19-36AD07588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Our scope rules also apply to methods and parameters!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to the next closing brace, }</a:t>
            </a:r>
            <a:endParaRPr lang="en-US" b="1" spc="-5" dirty="0">
              <a:latin typeface="Arial"/>
              <a:cs typeface="Arial"/>
            </a:endParaRPr>
          </a:p>
          <a:p>
            <a:pPr marL="579437" indent="-457200">
              <a:spcBef>
                <a:spcPts val="380"/>
              </a:spcBef>
            </a:pPr>
            <a:r>
              <a:rPr lang="en-US" sz="2800" dirty="0"/>
              <a:t>a variable </a:t>
            </a:r>
            <a:r>
              <a:rPr lang="en-US" sz="2800" spc="-5" dirty="0"/>
              <a:t>declared </a:t>
            </a:r>
            <a:r>
              <a:rPr lang="en-US" sz="2800" dirty="0"/>
              <a:t>in a method </a:t>
            </a:r>
            <a:r>
              <a:rPr lang="en-US" sz="2800" spc="-5" dirty="0"/>
              <a:t>only </a:t>
            </a:r>
            <a:r>
              <a:rPr lang="en-US" sz="2800" dirty="0"/>
              <a:t>exists </a:t>
            </a:r>
            <a:r>
              <a:rPr lang="en-US" sz="2800" u="sng" dirty="0"/>
              <a:t>in that</a:t>
            </a:r>
            <a:r>
              <a:rPr lang="en-US" sz="2800" u="sng" spc="-125" dirty="0"/>
              <a:t> </a:t>
            </a:r>
            <a:r>
              <a:rPr lang="en-US" sz="2800" u="sng" spc="-5" dirty="0"/>
              <a:t>method</a:t>
            </a:r>
            <a:r>
              <a:rPr lang="en-US" sz="2800" spc="-5" dirty="0"/>
              <a:t>!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108B-0A74-DE95-ADBF-12DDEBD7F5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4257E77-35FA-B0C0-664F-77BD5D847499}"/>
              </a:ext>
            </a:extLst>
          </p:cNvPr>
          <p:cNvSpPr txBox="1"/>
          <p:nvPr/>
        </p:nvSpPr>
        <p:spPr>
          <a:xfrm>
            <a:off x="2743200" y="3581400"/>
            <a:ext cx="5486400" cy="26744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A41514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6CFF690-716D-EC42-7E9B-B7EA779A2D28}"/>
              </a:ext>
            </a:extLst>
          </p:cNvPr>
          <p:cNvSpPr txBox="1"/>
          <p:nvPr/>
        </p:nvSpPr>
        <p:spPr>
          <a:xfrm>
            <a:off x="8412711" y="4694293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D818ECB-72B2-B05A-4AF4-EDE9041A61FF}"/>
              </a:ext>
            </a:extLst>
          </p:cNvPr>
          <p:cNvSpPr txBox="1"/>
          <p:nvPr/>
        </p:nvSpPr>
        <p:spPr>
          <a:xfrm>
            <a:off x="1178169" y="4884365"/>
            <a:ext cx="15989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0B1A079-189C-4C81-C5F4-CCF50E0D5AAC}"/>
              </a:ext>
            </a:extLst>
          </p:cNvPr>
          <p:cNvSpPr/>
          <p:nvPr/>
        </p:nvSpPr>
        <p:spPr>
          <a:xfrm>
            <a:off x="2906899" y="4694293"/>
            <a:ext cx="251927" cy="832264"/>
          </a:xfrm>
          <a:prstGeom prst="leftBrace">
            <a:avLst/>
          </a:prstGeom>
          <a:noFill/>
          <a:ln w="381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57E4518-DBF4-5528-D10B-96B927547619}"/>
              </a:ext>
            </a:extLst>
          </p:cNvPr>
          <p:cNvSpPr/>
          <p:nvPr/>
        </p:nvSpPr>
        <p:spPr>
          <a:xfrm rot="10800000">
            <a:off x="7891947" y="4359829"/>
            <a:ext cx="391005" cy="1166728"/>
          </a:xfrm>
          <a:prstGeom prst="leftBrace">
            <a:avLst/>
          </a:prstGeom>
          <a:noFill/>
          <a:ln w="38100">
            <a:solidFill>
              <a:srgbClr val="99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2F8549BB-9842-6B87-908B-01FA287BEF70}"/>
              </a:ext>
            </a:extLst>
          </p:cNvPr>
          <p:cNvSpPr txBox="1"/>
          <p:nvPr/>
        </p:nvSpPr>
        <p:spPr>
          <a:xfrm>
            <a:off x="10456608" y="4537209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4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sz="2800" spc="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531A7EF-D88E-92FE-4DBD-17861C259C8C}"/>
              </a:ext>
            </a:extLst>
          </p:cNvPr>
          <p:cNvSpPr/>
          <p:nvPr/>
        </p:nvSpPr>
        <p:spPr>
          <a:xfrm rot="10800000">
            <a:off x="9919242" y="3773510"/>
            <a:ext cx="391005" cy="1970467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9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Practice Problem</a:t>
            </a:r>
          </a:p>
          <a:p>
            <a:r>
              <a:rPr lang="en-US" dirty="0"/>
              <a:t>Method, Parameter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585004" y="3144029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Randomly generates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an addition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problem where the 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operands are in the range 1-10 (inclusive), </a:t>
            </a:r>
          </a:p>
          <a:p>
            <a:pPr marL="46355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and prints the result,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rounded to two decimal places.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addTwoRandomNumbers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sum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num1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num2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...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Methods, Parameters Review</a:t>
            </a:r>
          </a:p>
          <a:p>
            <a:r>
              <a:rPr lang="en-US" dirty="0"/>
              <a:t>Code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Resubmission Cycle 0 (R0) due tomorrow, Thursday, October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P1: Election Simulator out today, due Tuesday, October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dirty="0"/>
              <a:t>Quiz 0 is </a:t>
            </a:r>
            <a:r>
              <a:rPr lang="en-US" b="1" i="1" dirty="0">
                <a:solidFill>
                  <a:srgbClr val="FF0000"/>
                </a:solidFill>
              </a:rPr>
              <a:t>tomorrow</a:t>
            </a:r>
            <a:r>
              <a:rPr lang="en-US" dirty="0"/>
              <a:t>,</a:t>
            </a:r>
            <a:r>
              <a:rPr lang="en-US" b="1" i="1" dirty="0"/>
              <a:t> </a:t>
            </a:r>
            <a:r>
              <a:rPr lang="en-US" dirty="0"/>
              <a:t>Thursday, October 16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Brett and James </a:t>
            </a:r>
            <a:r>
              <a:rPr lang="en-US" u="sng" dirty="0"/>
              <a:t>ASAP!!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C0ED-86E1-13EA-24C6-E8445D3E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Quiz 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D2E4C-0809-7EF1-27BE-425E4A164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Taken </a:t>
            </a:r>
            <a:r>
              <a:rPr lang="en-US" u="sng" dirty="0"/>
              <a:t>on paper</a:t>
            </a:r>
            <a:r>
              <a:rPr lang="en-US" dirty="0"/>
              <a:t>, </a:t>
            </a:r>
            <a:r>
              <a:rPr lang="en-US" u="sng" dirty="0"/>
              <a:t>in your registered quiz section</a:t>
            </a:r>
          </a:p>
          <a:p>
            <a:pPr lvl="1"/>
            <a:r>
              <a:rPr lang="en-US" dirty="0">
                <a:hlinkClick r:id="rId2"/>
              </a:rPr>
              <a:t>Quiz logistics in detail</a:t>
            </a:r>
            <a:endParaRPr lang="en-US" dirty="0"/>
          </a:p>
          <a:p>
            <a:r>
              <a:rPr lang="en-US" dirty="0"/>
              <a:t>Broadly: focused on concepts, reading, writing, and debugging code</a:t>
            </a:r>
          </a:p>
          <a:p>
            <a:r>
              <a:rPr lang="en-US" dirty="0"/>
              <a:t>Main topics: printing, datatypes, expressions, variables, Strings, for loops</a:t>
            </a:r>
          </a:p>
          <a:p>
            <a:r>
              <a:rPr lang="en-US" dirty="0"/>
              <a:t>You get to bring one sheet of notes (8.5x11in, or standard A4)</a:t>
            </a:r>
          </a:p>
          <a:p>
            <a:r>
              <a:rPr lang="en-US" dirty="0"/>
              <a:t>See Ed for </a:t>
            </a:r>
            <a:r>
              <a:rPr lang="en-US" dirty="0">
                <a:hlinkClick r:id="rId3"/>
              </a:rPr>
              <a:t>provided reference sheet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practice quizzes</a:t>
            </a:r>
            <a:r>
              <a:rPr lang="en-US" dirty="0"/>
              <a:t>, and </a:t>
            </a:r>
            <a:r>
              <a:rPr lang="en-US" dirty="0">
                <a:hlinkClick r:id="rId4"/>
              </a:rPr>
              <a:t>practice quiz solutions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542A4-8BB5-3050-2B47-F2453991F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D296-31D0-2E2D-237E-9493E45D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P1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4A6B4-9949-DA32-3D0F-B04A07F48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this is a big jump from C1. </a:t>
            </a:r>
            <a:r>
              <a:rPr lang="en-US" b="1" u="sng" dirty="0"/>
              <a:t>Start early!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Read the spec carefully, take notes</a:t>
            </a:r>
          </a:p>
          <a:p>
            <a:pPr lvl="1"/>
            <a:r>
              <a:rPr lang="en-US" dirty="0"/>
              <a:t>Make sure you understand what you’re doing </a:t>
            </a:r>
            <a:r>
              <a:rPr lang="en-US" i="1" dirty="0"/>
              <a:t>before</a:t>
            </a:r>
            <a:r>
              <a:rPr lang="en-US" dirty="0"/>
              <a:t> you start coding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P1 does </a:t>
            </a:r>
            <a:r>
              <a:rPr lang="en-US" i="1" dirty="0"/>
              <a:t>not</a:t>
            </a:r>
            <a:r>
              <a:rPr lang="en-US" dirty="0"/>
              <a:t> require you to use methods (though you can!). </a:t>
            </a:r>
          </a:p>
          <a:p>
            <a:pPr lvl="1"/>
            <a:r>
              <a:rPr lang="en-US" dirty="0"/>
              <a:t>advice: feeling shaky on writing methods? don’t do it for P1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BF46-4F60-28AA-0B29-A968915C7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Practice Problem</a:t>
            </a:r>
          </a:p>
          <a:p>
            <a:r>
              <a:rPr lang="en-US" b="1" dirty="0">
                <a:solidFill>
                  <a:srgbClr val="7028C8"/>
                </a:solidFill>
              </a:rPr>
              <a:t>Method, Parameter Review</a:t>
            </a:r>
          </a:p>
          <a:p>
            <a:r>
              <a:rPr lang="en-US" dirty="0"/>
              <a:t>Code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20116" y="265976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C208-1BAF-21A2-6E7D-F85A5DD6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751F9-CEE8-BBC1-144C-4CC331B0A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Writing our own </a:t>
            </a:r>
            <a:r>
              <a:rPr lang="en-US" b="1" dirty="0"/>
              <a:t>methods</a:t>
            </a:r>
            <a:r>
              <a:rPr lang="en-US" dirty="0"/>
              <a:t> allows us to define our own commands!</a:t>
            </a:r>
          </a:p>
          <a:p>
            <a:pPr marL="114300" indent="0">
              <a:buNone/>
            </a:pPr>
            <a:r>
              <a:rPr lang="en-US" dirty="0"/>
              <a:t>(naming conventions for methods are same as variables: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camelCased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800" spc="275" dirty="0">
                <a:solidFill>
                  <a:srgbClr val="0000FF"/>
                </a:solidFill>
                <a:latin typeface="Consolas" panose="020B0609020204030204" pitchFamily="49" charset="0"/>
              </a:rPr>
              <a:t>public </a:t>
            </a:r>
            <a:r>
              <a:rPr lang="en-US" sz="28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8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 </a:t>
            </a:r>
            <a:r>
              <a:rPr lang="en-US" sz="28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lang="en-US" sz="2800" spc="40" dirty="0">
                <a:latin typeface="Consolas" panose="020B0609020204030204" pitchFamily="49" charset="0"/>
              </a:rPr>
              <a:t>() </a:t>
            </a:r>
            <a:r>
              <a:rPr lang="en-US" sz="2800" spc="515" dirty="0">
                <a:latin typeface="Consolas" panose="020B0609020204030204" pitchFamily="49" charset="0"/>
              </a:rPr>
              <a:t>{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450" dirty="0">
                <a:solidFill>
                  <a:srgbClr val="008000"/>
                </a:solidFill>
                <a:latin typeface="Consolas" panose="020B0609020204030204" pitchFamily="49" charset="0"/>
              </a:rPr>
              <a:t>/***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  <a:tabLst>
                <a:tab pos="1526540" algn="l"/>
                <a:tab pos="2366010" algn="l"/>
              </a:tabLst>
            </a:pPr>
            <a:r>
              <a:rPr lang="en-US" sz="2800" spc="50" dirty="0">
                <a:solidFill>
                  <a:srgbClr val="008000"/>
                </a:solidFill>
                <a:latin typeface="Consolas" panose="020B0609020204030204" pitchFamily="49" charset="0"/>
              </a:rPr>
              <a:t>Your </a:t>
            </a:r>
            <a:r>
              <a:rPr lang="en-US" sz="2800" spc="20" dirty="0">
                <a:solidFill>
                  <a:srgbClr val="008000"/>
                </a:solidFill>
                <a:latin typeface="Consolas" panose="020B0609020204030204" pitchFamily="49" charset="0"/>
              </a:rPr>
              <a:t>code </a:t>
            </a:r>
            <a:r>
              <a:rPr lang="en-US" sz="2800" spc="120" dirty="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</a:pPr>
            <a:r>
              <a:rPr lang="en-US" sz="2800" spc="475" dirty="0">
                <a:solidFill>
                  <a:srgbClr val="008000"/>
                </a:solidFill>
                <a:latin typeface="Consolas" panose="020B0609020204030204" pitchFamily="49" charset="0"/>
              </a:rPr>
              <a:t>**/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515" dirty="0">
                <a:latin typeface="Consolas" panose="020B0609020204030204" pitchFamily="49" charset="0"/>
              </a:rPr>
              <a:t>}</a:t>
            </a:r>
            <a:endParaRPr lang="en-US" sz="28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0289E-09E7-0744-9C43-55704C832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9F06-C6B6-CC78-CB6C-D3B610B2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ADC74-6811-A43B-3E73-E63516E39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7F04F-91E9-E391-37E3-724B1F54634A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E5191F69-DB25-2AE0-D2A6-C1458885C987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6358CFD1-FA30-4060-99C1-EF00B6C70B5A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BA5FC7FB-674E-467E-01EF-B196A67DCB1F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E0A86CD1-64BF-1469-F320-66E81E8DC6E1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791B9-B6E2-1EAB-0778-6A4465DF446E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D614E-D275-2193-8898-2B6802ACEF96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you’re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you’re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F0249-CE0E-8656-D42D-92FDA1913FA2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8E96F-5441-6BAA-DA00-67BC5BE5A850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D46FE-94B8-29EE-17FE-991C665E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7" y="197968"/>
            <a:ext cx="768741" cy="7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8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6B6F4F6-988B-08EB-E6C2-CAEF0FE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B19DA-7CF1-667F-FCA5-F910C4531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C45DA-1449-3D02-4054-CEA881DF3D2B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EF84A3FB-AEFD-EB1A-3B6A-031CB7B08A10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077077AA-9AA7-EA47-0922-42FE7AC6ACD6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1941549F-8A1A-BCC3-82C3-E2057EEB5F69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494BBACF-B8BA-76CC-E7C3-8E813A8969A5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DE6B3-447A-A3D7-4D56-0AC5C5996D64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EB7A8-84B8-467F-643B-9E6A601C67F8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you're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BB841-D620-0D2A-2F14-39BF634702E6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9FD3B-85FE-9CAB-30F1-1A6FA43E77D3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06FC64-2C87-369E-78D1-F53961B0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7" y="197968"/>
            <a:ext cx="768741" cy="7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239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6990</TotalTime>
  <Words>1012</Words>
  <Application>Microsoft Office PowerPoint</Application>
  <PresentationFormat>Widescreen</PresentationFormat>
  <Paragraphs>213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Consolas</vt:lpstr>
      <vt:lpstr>Arial</vt:lpstr>
      <vt:lpstr>Calibri</vt:lpstr>
      <vt:lpstr>Montserrat</vt:lpstr>
      <vt:lpstr>Montserrat ExtraBold</vt:lpstr>
      <vt:lpstr>Montserrat SemiBold</vt:lpstr>
      <vt:lpstr>2_CSE 12X (adopted from CSE 373)</vt:lpstr>
      <vt:lpstr>Methods and Parameters</vt:lpstr>
      <vt:lpstr>Agenda</vt:lpstr>
      <vt:lpstr>Announcements, Reminders</vt:lpstr>
      <vt:lpstr>A bit more on Quiz 0</vt:lpstr>
      <vt:lpstr>A bit more on P1</vt:lpstr>
      <vt:lpstr>Agenda</vt:lpstr>
      <vt:lpstr>PCM: Methods</vt:lpstr>
      <vt:lpstr>Think Pair Share: Hello Goodbye (Think)</vt:lpstr>
      <vt:lpstr>Think Pair Share: Hello Goodbye (Pair)</vt:lpstr>
      <vt:lpstr>PCM: Parameters</vt:lpstr>
      <vt:lpstr>PCM: Scope, Redux</vt:lpstr>
      <vt:lpstr>Agenda</vt:lpstr>
      <vt:lpstr>New: Method Comments</vt:lpstr>
      <vt:lpstr>New: Class Constants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Brett Wortzman</cp:lastModifiedBy>
  <cp:revision>345</cp:revision>
  <dcterms:modified xsi:type="dcterms:W3CDTF">2025-10-15T18:08:41Z</dcterms:modified>
</cp:coreProperties>
</file>