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7"/>
  </p:notesMasterIdLst>
  <p:handoutMasterIdLst>
    <p:handoutMasterId r:id="rId28"/>
  </p:handoutMasterIdLst>
  <p:sldIdLst>
    <p:sldId id="428" r:id="rId2"/>
    <p:sldId id="386" r:id="rId3"/>
    <p:sldId id="356" r:id="rId4"/>
    <p:sldId id="425" r:id="rId5"/>
    <p:sldId id="405" r:id="rId6"/>
    <p:sldId id="410" r:id="rId7"/>
    <p:sldId id="411" r:id="rId8"/>
    <p:sldId id="426" r:id="rId9"/>
    <p:sldId id="406" r:id="rId10"/>
    <p:sldId id="412" r:id="rId11"/>
    <p:sldId id="413" r:id="rId12"/>
    <p:sldId id="414" r:id="rId13"/>
    <p:sldId id="397" r:id="rId14"/>
    <p:sldId id="431" r:id="rId15"/>
    <p:sldId id="417" r:id="rId16"/>
    <p:sldId id="430" r:id="rId17"/>
    <p:sldId id="424" r:id="rId18"/>
    <p:sldId id="427" r:id="rId19"/>
    <p:sldId id="419" r:id="rId20"/>
    <p:sldId id="432" r:id="rId21"/>
    <p:sldId id="420" r:id="rId22"/>
    <p:sldId id="421" r:id="rId23"/>
    <p:sldId id="415" r:id="rId24"/>
    <p:sldId id="429" r:id="rId25"/>
    <p:sldId id="422" r:id="rId26"/>
  </p:sldIdLst>
  <p:sldSz cx="12192000" cy="6858000"/>
  <p:notesSz cx="6858000" cy="9144000"/>
  <p:embeddedFontLst>
    <p:embeddedFont>
      <p:font typeface="Consolas" panose="020B0609020204030204" pitchFamily="49" charset="0"/>
      <p:regular r:id="rId29"/>
      <p:bold r:id="rId30"/>
      <p:italic r:id="rId31"/>
      <p:boldItalic r:id="rId32"/>
    </p:embeddedFont>
    <p:embeddedFont>
      <p:font typeface="Montserrat" pitchFamily="2" charset="77"/>
      <p:regular r:id="rId33"/>
      <p:bold r:id="rId34"/>
      <p:italic r:id="rId35"/>
      <p:boldItalic r:id="rId36"/>
    </p:embeddedFont>
    <p:embeddedFont>
      <p:font typeface="Montserrat ExtraBold" panose="020F0502020204030204" pitchFamily="34" charset="0"/>
      <p:bold r:id="rId37"/>
      <p:italic r:id="rId38"/>
      <p:boldItalic r:id="rId39"/>
    </p:embeddedFont>
    <p:embeddedFont>
      <p:font typeface="Montserrat SemiBold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/>
    <p:restoredTop sz="95034"/>
  </p:normalViewPr>
  <p:slideViewPr>
    <p:cSldViewPr snapToGrid="0">
      <p:cViewPr varScale="1">
        <p:scale>
          <a:sx n="87" d="100"/>
          <a:sy n="87" d="100"/>
        </p:scale>
        <p:origin x="224" y="936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10/10/25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6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3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9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547264C-2F90-1445-F54E-34A2553F3CA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0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B5786E1-AFB6-59D6-416A-2D08DE93B00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7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D8503F6-65AC-9BE7-24B7-42950F72113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6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148B4E2-818D-A44B-37DE-11529AB01FC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0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FF7020D-46D4-18A1-B6C9-D35AA907892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5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4CC81441-6901-4A3A-7BC1-830D19F8DC6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152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flare.com/randomness-101-lavarand-in-productio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85635/discussion/710399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se121-instructors@cs.uw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05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34670"/>
            <a:ext cx="6211888" cy="16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Nested Loops, Random, Math</a:t>
            </a:r>
            <a:endParaRPr lang="en-US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dessert?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>
                <a:latin typeface="Montserrat" pitchFamily="2" charset="77"/>
              </a:rPr>
              <a:t>Abdul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1026" name="Picture 2" descr="Event QR code">
            <a:extLst>
              <a:ext uri="{FF2B5EF4-FFF2-40B4-BE49-F238E27FC236}">
                <a16:creationId xmlns:a16="http://schemas.microsoft.com/office/drawing/2014/main" id="{F0F4D8A4-B6B0-9EEB-6CD9-53C296E5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27" y="5583621"/>
            <a:ext cx="1053662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15C9-D883-4B50-836A-0CF5033B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Nested for Loops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DE6E54-D164-9368-68EA-BA27AD08B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31736"/>
            <a:ext cx="10515599" cy="309828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FFE12-1E99-63F9-748B-17056A778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2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626C-2ADA-DED3-0206-D8210871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Nested for Loops, “Outer Loop”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1AF10E-84A7-0E4A-068D-345036CBE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31736"/>
            <a:ext cx="10515599" cy="309828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2308C-DA36-10CE-AA23-8BC3EE82B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6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32926-BC7F-5FC0-849B-D489F9F8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D4D6-2D7F-116B-7716-86AF8520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Nested for Loops, “Inner Loop”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36DE2-B7A5-3FB8-6E3B-4DD96B5F6C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31B2DB-4CC9-D8F2-BD83-6C64E81A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9458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0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4597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A27E6-FCA4-9480-F657-D13C913E1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788F2-6272-1E31-DB50-EB797FDAA5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6FBF1-51DE-79D7-BA40-E6010E7AACAE}"/>
              </a:ext>
            </a:extLst>
          </p:cNvPr>
          <p:cNvSpPr txBox="1">
            <a:spLocks/>
          </p:cNvSpPr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output is produced by the following code?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913F1-6C58-D148-F029-DD46E8B23317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     B. 		  C.              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75260-6EB5-BC38-C680-1E1F64C5E88C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62D46-9734-A7BE-8C6B-9E19EF9D266E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8D4A6-D3C6-1FAF-8F73-A9173EB14742}"/>
              </a:ext>
            </a:extLst>
          </p:cNvPr>
          <p:cNvSpPr txBox="1"/>
          <p:nvPr/>
        </p:nvSpPr>
        <p:spPr>
          <a:xfrm>
            <a:off x="4038600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31F62-FD4B-1197-253D-AFEB18144747}"/>
              </a:ext>
            </a:extLst>
          </p:cNvPr>
          <p:cNvSpPr txBox="1"/>
          <p:nvPr/>
        </p:nvSpPr>
        <p:spPr>
          <a:xfrm>
            <a:off x="6287531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4D00F9-9971-0D62-40A6-4ADE03321D21}"/>
              </a:ext>
            </a:extLst>
          </p:cNvPr>
          <p:cNvSpPr txBox="1"/>
          <p:nvPr/>
        </p:nvSpPr>
        <p:spPr>
          <a:xfrm>
            <a:off x="8654767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</a:p>
        </p:txBody>
      </p:sp>
      <p:pic>
        <p:nvPicPr>
          <p:cNvPr id="2050" name="Picture 2" descr="Event QR code">
            <a:extLst>
              <a:ext uri="{FF2B5EF4-FFF2-40B4-BE49-F238E27FC236}">
                <a16:creationId xmlns:a16="http://schemas.microsoft.com/office/drawing/2014/main" id="{606D58CB-E3AB-03C1-79CC-4161A601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16" y="207439"/>
            <a:ext cx="762636" cy="7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8DD4071-F97F-E12F-ECBF-178588380F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86739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Triangle (Think)</a:t>
            </a:r>
          </a:p>
        </p:txBody>
      </p:sp>
    </p:spTree>
    <p:extLst>
      <p:ext uri="{BB962C8B-B14F-4D97-AF65-F5344CB8AC3E}">
        <p14:creationId xmlns:p14="http://schemas.microsoft.com/office/powerpoint/2010/main" val="155984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CCFB2-E373-8453-1C80-1A03DC04D7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8A9C7D-39D5-EC91-541A-552DECBB3492}"/>
              </a:ext>
            </a:extLst>
          </p:cNvPr>
          <p:cNvSpPr txBox="1">
            <a:spLocks/>
          </p:cNvSpPr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output is produced by the following code?</a:t>
            </a:r>
            <a:endParaRPr lang="en-US" sz="28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E901B-44CD-8D14-DDB0-4D3A32D97EE7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6971C-F9D5-F4AD-4D54-FAF0FA41C8F7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12432-5E00-27C4-57F7-8AFBAF811D36}"/>
              </a:ext>
            </a:extLst>
          </p:cNvPr>
          <p:cNvSpPr txBox="1"/>
          <p:nvPr/>
        </p:nvSpPr>
        <p:spPr>
          <a:xfrm>
            <a:off x="4038600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04E94-8804-A491-5BAD-13EC80CB0D2D}"/>
              </a:ext>
            </a:extLst>
          </p:cNvPr>
          <p:cNvSpPr txBox="1"/>
          <p:nvPr/>
        </p:nvSpPr>
        <p:spPr>
          <a:xfrm>
            <a:off x="6287531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BE458-F9D7-3024-9DF0-EC8BD2EE5C14}"/>
              </a:ext>
            </a:extLst>
          </p:cNvPr>
          <p:cNvSpPr txBox="1"/>
          <p:nvPr/>
        </p:nvSpPr>
        <p:spPr>
          <a:xfrm>
            <a:off x="8654767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69E2D0-2BB3-9ADC-AFA5-1C9451D41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86739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</a:t>
            </a:r>
            <a:r>
              <a:rPr lang="en-US" dirty="0" err="1"/>
              <a:t>ested</a:t>
            </a:r>
            <a:r>
              <a:rPr lang="en-US" dirty="0"/>
              <a:t> Triangle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(Pair)</a:t>
            </a:r>
          </a:p>
        </p:txBody>
      </p:sp>
      <p:pic>
        <p:nvPicPr>
          <p:cNvPr id="2" name="Picture 2" descr="Event QR code">
            <a:extLst>
              <a:ext uri="{FF2B5EF4-FFF2-40B4-BE49-F238E27FC236}">
                <a16:creationId xmlns:a16="http://schemas.microsoft.com/office/drawing/2014/main" id="{1CEB875C-EFD3-B291-6750-9F768F60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16" y="207439"/>
            <a:ext cx="762636" cy="7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4F939A-48F8-01B7-62E6-ABEA9F206F5F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     B. 		  C.              D. </a:t>
            </a:r>
          </a:p>
        </p:txBody>
      </p:sp>
    </p:spTree>
    <p:extLst>
      <p:ext uri="{BB962C8B-B14F-4D97-AF65-F5344CB8AC3E}">
        <p14:creationId xmlns:p14="http://schemas.microsoft.com/office/powerpoint/2010/main" val="170336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ECED-7443-9E35-78FC-AFA3A768F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D91F-0060-A905-EE66-FBDB192A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riangle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 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CFEA8-218A-8A3B-47C2-A39972D439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077C3CF-ADD7-3394-C464-4461492E3529}"/>
              </a:ext>
            </a:extLst>
          </p:cNvPr>
          <p:cNvSpPr txBox="1">
            <a:spLocks/>
          </p:cNvSpPr>
          <p:nvPr/>
        </p:nvSpPr>
        <p:spPr>
          <a:xfrm>
            <a:off x="3197488" y="1332852"/>
            <a:ext cx="659421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code produces the following output?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66D6F-2508-2BF6-1A34-82031C6C6E53}"/>
              </a:ext>
            </a:extLst>
          </p:cNvPr>
          <p:cNvSpPr txBox="1"/>
          <p:nvPr/>
        </p:nvSpPr>
        <p:spPr>
          <a:xfrm>
            <a:off x="165100" y="1479034"/>
            <a:ext cx="9532199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3C22B-D3F7-3498-EC49-BBAA9717FB89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B6B88-5708-4DA1-353A-7955E4264A61}"/>
              </a:ext>
            </a:extLst>
          </p:cNvPr>
          <p:cNvSpPr txBox="1"/>
          <p:nvPr/>
        </p:nvSpPr>
        <p:spPr>
          <a:xfrm>
            <a:off x="850900" y="2266352"/>
            <a:ext cx="4612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741C5-8A3C-C59C-4039-EA3575050825}"/>
              </a:ext>
            </a:extLst>
          </p:cNvPr>
          <p:cNvSpPr txBox="1"/>
          <p:nvPr/>
        </p:nvSpPr>
        <p:spPr>
          <a:xfrm>
            <a:off x="874218" y="4203353"/>
            <a:ext cx="441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E3D75-9070-960D-9DD8-E9656E050F27}"/>
              </a:ext>
            </a:extLst>
          </p:cNvPr>
          <p:cNvSpPr txBox="1"/>
          <p:nvPr/>
        </p:nvSpPr>
        <p:spPr>
          <a:xfrm>
            <a:off x="5778520" y="2263332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6D6974-64CC-1FD6-EB35-2203D22D8651}"/>
              </a:ext>
            </a:extLst>
          </p:cNvPr>
          <p:cNvSpPr txBox="1"/>
          <p:nvPr/>
        </p:nvSpPr>
        <p:spPr>
          <a:xfrm>
            <a:off x="5778519" y="4175974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4" name="Picture 2" descr="Event QR code">
            <a:extLst>
              <a:ext uri="{FF2B5EF4-FFF2-40B4-BE49-F238E27FC236}">
                <a16:creationId xmlns:a16="http://schemas.microsoft.com/office/drawing/2014/main" id="{F5631D9E-4F1F-1212-7631-CD767681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16" y="207439"/>
            <a:ext cx="762636" cy="7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1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341A3-2E90-3778-0F95-9742501B8A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89E032-998E-9FE1-1C8F-9F06258E5471}"/>
              </a:ext>
            </a:extLst>
          </p:cNvPr>
          <p:cNvSpPr txBox="1">
            <a:spLocks/>
          </p:cNvSpPr>
          <p:nvPr/>
        </p:nvSpPr>
        <p:spPr>
          <a:xfrm>
            <a:off x="3197488" y="1332852"/>
            <a:ext cx="659421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code produces the following output?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85911-169C-1683-E0CC-B862E16623D8}"/>
              </a:ext>
            </a:extLst>
          </p:cNvPr>
          <p:cNvSpPr txBox="1"/>
          <p:nvPr/>
        </p:nvSpPr>
        <p:spPr>
          <a:xfrm>
            <a:off x="165100" y="1479034"/>
            <a:ext cx="9532199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3AC11-D05B-5BD1-1C0E-CD04CE24AF44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10355-0F47-0221-F5F4-E62B3AE562F1}"/>
              </a:ext>
            </a:extLst>
          </p:cNvPr>
          <p:cNvSpPr txBox="1"/>
          <p:nvPr/>
        </p:nvSpPr>
        <p:spPr>
          <a:xfrm>
            <a:off x="850900" y="2266352"/>
            <a:ext cx="4612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08423-63B2-3681-87EF-47FA4A0EDDC8}"/>
              </a:ext>
            </a:extLst>
          </p:cNvPr>
          <p:cNvSpPr txBox="1"/>
          <p:nvPr/>
        </p:nvSpPr>
        <p:spPr>
          <a:xfrm>
            <a:off x="874218" y="4203353"/>
            <a:ext cx="441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1F7AA3-3005-E855-4CE5-8B362937CCE7}"/>
              </a:ext>
            </a:extLst>
          </p:cNvPr>
          <p:cNvSpPr txBox="1"/>
          <p:nvPr/>
        </p:nvSpPr>
        <p:spPr>
          <a:xfrm>
            <a:off x="5778520" y="2263332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C9219-33D9-93BF-3B75-96234263C79D}"/>
              </a:ext>
            </a:extLst>
          </p:cNvPr>
          <p:cNvSpPr txBox="1"/>
          <p:nvPr/>
        </p:nvSpPr>
        <p:spPr>
          <a:xfrm>
            <a:off x="5778519" y="4175974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6E17C8-5C2E-AF55-F6CE-ECD6A9216A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6089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riangle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 (Pair)</a:t>
            </a:r>
          </a:p>
        </p:txBody>
      </p:sp>
      <p:pic>
        <p:nvPicPr>
          <p:cNvPr id="2" name="Picture 2" descr="Event QR code">
            <a:extLst>
              <a:ext uri="{FF2B5EF4-FFF2-40B4-BE49-F238E27FC236}">
                <a16:creationId xmlns:a16="http://schemas.microsoft.com/office/drawing/2014/main" id="{6C740599-0559-3B79-FF1D-00C52250A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16" y="207439"/>
            <a:ext cx="762636" cy="7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6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18701-1C16-E51B-E591-7609F661F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D36A-E179-1BC4-AC08-1385E38E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Scope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B77BA2-49C0-F841-1A1C-EF5978C08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68987"/>
          </a:xfrm>
        </p:spPr>
        <p:txBody>
          <a:bodyPr>
            <a:normAutofit/>
          </a:bodyPr>
          <a:lstStyle/>
          <a:p>
            <a:pPr marL="122237" indent="0">
              <a:lnSpc>
                <a:spcPct val="100000"/>
              </a:lnSpc>
              <a:spcBef>
                <a:spcPts val="380"/>
              </a:spcBef>
              <a:buNone/>
            </a:pPr>
            <a:r>
              <a:rPr lang="en-US" b="1" spc="-5" dirty="0"/>
              <a:t>Scope: </a:t>
            </a:r>
            <a:r>
              <a:rPr lang="en-US" spc="-5" dirty="0"/>
              <a:t>the part of a program where a variable</a:t>
            </a:r>
            <a:r>
              <a:rPr lang="en-US" spc="60" dirty="0"/>
              <a:t> </a:t>
            </a:r>
            <a:r>
              <a:rPr lang="en-US" spc="-5" dirty="0"/>
              <a:t>exists </a:t>
            </a:r>
            <a:br>
              <a:rPr lang="en-US" spc="-5" dirty="0"/>
            </a:br>
            <a:r>
              <a:rPr lang="en-US" spc="-5" dirty="0"/>
              <a:t>(and can thus be referenced, modified, or used).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General Rule: a variable ‘exists’ f</a:t>
            </a:r>
            <a:r>
              <a:rPr lang="en-US" sz="2800" spc="-5" dirty="0"/>
              <a:t>rom </a:t>
            </a:r>
            <a:r>
              <a:rPr lang="en-US" sz="2800" dirty="0"/>
              <a:t>its </a:t>
            </a:r>
            <a:r>
              <a:rPr lang="en-US" sz="2800" b="1" dirty="0"/>
              <a:t>declaration </a:t>
            </a:r>
            <a:r>
              <a:rPr lang="en-US" sz="2800" dirty="0"/>
              <a:t>to the </a:t>
            </a:r>
            <a:r>
              <a:rPr lang="en-US" sz="2800" b="1" dirty="0"/>
              <a:t>closing brace of that indentation level }</a:t>
            </a:r>
            <a:endParaRPr lang="en-US" sz="28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1AAF-9FD8-DE69-9223-9F5A67E51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AF4F08D8-A7FD-A92E-83D7-B0B8272852E1}"/>
              </a:ext>
            </a:extLst>
          </p:cNvPr>
          <p:cNvSpPr txBox="1"/>
          <p:nvPr/>
        </p:nvSpPr>
        <p:spPr>
          <a:xfrm>
            <a:off x="1449235" y="3684853"/>
            <a:ext cx="9246637" cy="245900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F58277F3-4A3E-E25C-7F24-7AE4B5AE035D}"/>
              </a:ext>
            </a:extLst>
          </p:cNvPr>
          <p:cNvSpPr txBox="1"/>
          <p:nvPr/>
        </p:nvSpPr>
        <p:spPr>
          <a:xfrm>
            <a:off x="10761444" y="4398388"/>
            <a:ext cx="1358900" cy="566181"/>
          </a:xfrm>
          <a:prstGeom prst="rect">
            <a:avLst/>
          </a:prstGeom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outerloop</a:t>
            </a:r>
            <a:r>
              <a:rPr lang="en-US" sz="18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Left Bracket 5" descr="Closing brackets showing the extent of the outer loop’s scope">
            <a:extLst>
              <a:ext uri="{FF2B5EF4-FFF2-40B4-BE49-F238E27FC236}">
                <a16:creationId xmlns:a16="http://schemas.microsoft.com/office/drawing/2014/main" id="{2CBE412D-05C7-44E5-BDA3-5F61BE3B51AE}"/>
              </a:ext>
            </a:extLst>
          </p:cNvPr>
          <p:cNvSpPr/>
          <p:nvPr/>
        </p:nvSpPr>
        <p:spPr>
          <a:xfrm flipH="1">
            <a:off x="10371281" y="3754443"/>
            <a:ext cx="165699" cy="1854070"/>
          </a:xfrm>
          <a:prstGeom prst="leftBracket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D99FE41E-172C-0C53-7DA5-08CB1C22A5C3}"/>
              </a:ext>
            </a:extLst>
          </p:cNvPr>
          <p:cNvSpPr txBox="1"/>
          <p:nvPr/>
        </p:nvSpPr>
        <p:spPr>
          <a:xfrm>
            <a:off x="263759" y="4471286"/>
            <a:ext cx="13589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innerloop</a:t>
            </a:r>
            <a:r>
              <a:rPr 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eft Bracket 9" descr="Opening brackets showing the extent of the inner loop’s scope">
            <a:extLst>
              <a:ext uri="{FF2B5EF4-FFF2-40B4-BE49-F238E27FC236}">
                <a16:creationId xmlns:a16="http://schemas.microsoft.com/office/drawing/2014/main" id="{D914310C-6828-E7A4-6B64-9A933B725448}"/>
              </a:ext>
            </a:extLst>
          </p:cNvPr>
          <p:cNvSpPr/>
          <p:nvPr/>
        </p:nvSpPr>
        <p:spPr>
          <a:xfrm>
            <a:off x="1746905" y="4351094"/>
            <a:ext cx="165699" cy="832264"/>
          </a:xfrm>
          <a:prstGeom prst="lef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" grpId="0"/>
      <p:bldP spid="9" grpId="0"/>
      <p:bldP spid="6" grpId="0" animBg="1"/>
      <p:bldP spid="5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String Traversal Review</a:t>
            </a:r>
          </a:p>
          <a:p>
            <a:r>
              <a:rPr lang="en-US" dirty="0"/>
              <a:t>Nested for Loops</a:t>
            </a:r>
          </a:p>
          <a:p>
            <a:r>
              <a:rPr lang="en-US" b="1" dirty="0">
                <a:solidFill>
                  <a:srgbClr val="7030A0"/>
                </a:solidFill>
              </a:rPr>
              <a:t>Random,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9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877C-0291-F9D8-0D63-10EFFE4A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FA974-C9C7-C7F8-5C81-315BB396D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Having a computer generate truly random numbers is hard!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Instead, computers generate numbers that “look random” in a predictable way, using mathematical formulas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3F1FA-4F84-1E6D-A8D8-6EC2E9F2C0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Announcements, Reminders</a:t>
            </a:r>
          </a:p>
          <a:p>
            <a:r>
              <a:rPr lang="en-US" dirty="0"/>
              <a:t>String Traversal Review</a:t>
            </a:r>
          </a:p>
          <a:p>
            <a:r>
              <a:rPr lang="en-US" dirty="0"/>
              <a:t>Nested for Loop Practice</a:t>
            </a:r>
          </a:p>
          <a:p>
            <a:r>
              <a:rPr lang="en-US" dirty="0"/>
              <a:t>Random, Math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C8913-A62B-FDC4-A9A6-EAAFE9854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D43F4-3A70-DF41-FA15-15EE9EA9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Pseudo-</a:t>
            </a:r>
            <a:r>
              <a:rPr lang="en-US" dirty="0"/>
              <a:t>Randomness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ACE4D-D498-6EAF-C0B2-12E4958E6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Having a computer generate truly random numbers is hard!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Instead, computers generate numbers that “look random” in a predictable way, using mathematical formulas</a:t>
            </a:r>
          </a:p>
          <a:p>
            <a:r>
              <a:rPr lang="en-US" dirty="0"/>
              <a:t>can use “external” variables like time, mouse position, etc.</a:t>
            </a:r>
          </a:p>
          <a:p>
            <a:r>
              <a:rPr lang="en-US" dirty="0"/>
              <a:t>if we “fix” these variables, we can reproduce the same behavior </a:t>
            </a:r>
          </a:p>
          <a:p>
            <a:pPr lvl="1"/>
            <a:r>
              <a:rPr lang="en-US" dirty="0"/>
              <a:t>very important for testing!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AF77E-1DAF-934E-1273-CC21109D7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4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A24E-E43B-E95A-69DC-B37FAD35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Why Randomness?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974FE-B151-4BE1-026E-73FA1818A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Randomness is core to computer science. It powers (among others):</a:t>
            </a:r>
          </a:p>
          <a:p>
            <a:r>
              <a:rPr lang="en-US" dirty="0"/>
              <a:t>cryptography </a:t>
            </a:r>
          </a:p>
          <a:p>
            <a:r>
              <a:rPr lang="en-US" dirty="0"/>
              <a:t>computer security</a:t>
            </a:r>
          </a:p>
          <a:p>
            <a:r>
              <a:rPr lang="en-US" dirty="0"/>
              <a:t>machine learning (LLMs!)</a:t>
            </a:r>
          </a:p>
          <a:p>
            <a:pPr marL="114300" indent="0">
              <a:buNone/>
            </a:pPr>
            <a:br>
              <a:rPr lang="en-US" u="sng" dirty="0"/>
            </a:br>
            <a:r>
              <a:rPr lang="en-US" u="sng" dirty="0"/>
              <a:t>True</a:t>
            </a:r>
            <a:r>
              <a:rPr lang="en-US" dirty="0"/>
              <a:t> randomness is important: if we just use math, someone can “reverse” the formula.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E171C-8ABE-11DB-DBE7-E277FF8047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 descr="A shelf with colorful lava lamps at CloudFlare's lobby in San Francisco">
            <a:extLst>
              <a:ext uri="{FF2B5EF4-FFF2-40B4-BE49-F238E27FC236}">
                <a16:creationId xmlns:a16="http://schemas.microsoft.com/office/drawing/2014/main" id="{DA97A63B-DEF4-1528-622D-BFA7A14F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3" y="1955932"/>
            <a:ext cx="5237575" cy="2946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1C902-0B02-BD52-E271-75E31134BBB2}"/>
              </a:ext>
            </a:extLst>
          </p:cNvPr>
          <p:cNvSpPr txBox="1"/>
          <p:nvPr/>
        </p:nvSpPr>
        <p:spPr>
          <a:xfrm>
            <a:off x="7263100" y="5089397"/>
            <a:ext cx="386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LavaRand</a:t>
            </a:r>
            <a:r>
              <a:rPr lang="en-US" dirty="0"/>
              <a:t>: </a:t>
            </a:r>
            <a:r>
              <a:rPr lang="en-US" dirty="0" err="1"/>
              <a:t>CloudFlare’s</a:t>
            </a:r>
            <a:r>
              <a:rPr lang="en-US" dirty="0"/>
              <a:t> Wall of Lava Lamps</a:t>
            </a:r>
          </a:p>
        </p:txBody>
      </p:sp>
    </p:spTree>
    <p:extLst>
      <p:ext uri="{BB962C8B-B14F-4D97-AF65-F5344CB8AC3E}">
        <p14:creationId xmlns:p14="http://schemas.microsoft.com/office/powerpoint/2010/main" val="40092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864-1D1D-E699-8E3E-102773D4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Random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9B806-C218-BBC5-5B0B-66F548A4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77791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class helps us generate pseudo-random numbers.</a:t>
            </a:r>
          </a:p>
          <a:p>
            <a:r>
              <a:rPr lang="en-US" dirty="0"/>
              <a:t>We create a new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number generator by calling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Random()</a:t>
            </a:r>
          </a:p>
          <a:p>
            <a:r>
              <a:rPr lang="en-US" dirty="0"/>
              <a:t>First, we need to </a:t>
            </a:r>
            <a:r>
              <a:rPr lang="en-US" b="1" dirty="0"/>
              <a:t>import</a:t>
            </a:r>
            <a:r>
              <a:rPr lang="en-US" dirty="0"/>
              <a:t>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class with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dirty="0"/>
              <a:t>We can “seed” the generator to make it behave </a:t>
            </a:r>
            <a:r>
              <a:rPr lang="en-US" i="1" dirty="0"/>
              <a:t>deterministically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891D0-829B-1E4E-8AD7-52FDDCB7DA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1A9F2-EC22-29D7-0B49-A97C8313B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71564"/>
              </p:ext>
            </p:extLst>
          </p:nvPr>
        </p:nvGraphicFramePr>
        <p:xfrm>
          <a:off x="1107326" y="3686642"/>
          <a:ext cx="9977348" cy="263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double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</a:t>
            </a:r>
            <a:r>
              <a:rPr lang="en-US" dirty="0" err="1"/>
              <a:t>ards</a:t>
            </a:r>
            <a:r>
              <a:rPr lang="en-US" dirty="0"/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A4191C-4ADD-3E9D-295A-07E9C1A1DB4C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11254588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(number between 1 and 13 inclusive)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18B2B-5FD8-F448-ABF3-D7F20B2DC942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 + 1)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Event QR code">
            <a:extLst>
              <a:ext uri="{FF2B5EF4-FFF2-40B4-BE49-F238E27FC236}">
                <a16:creationId xmlns:a16="http://schemas.microsoft.com/office/drawing/2014/main" id="{6AF2A0A8-A0CE-E7E7-4035-F69F601A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16" y="207439"/>
            <a:ext cx="762636" cy="7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7A1D9-135F-DDDE-4A40-0BE8D8BA59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883171-738A-8AD8-8A43-4710E4B736EE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11254588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(number between 1 and 13 inclusive)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E7D27-ECF1-3ECD-AE68-04EDF88C1805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 + 1)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E58B50-00C7-9E04-CFA3-86908BCB61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Cards (Pair)</a:t>
            </a:r>
          </a:p>
        </p:txBody>
      </p:sp>
      <p:pic>
        <p:nvPicPr>
          <p:cNvPr id="10" name="Picture 2" descr="Event QR code">
            <a:extLst>
              <a:ext uri="{FF2B5EF4-FFF2-40B4-BE49-F238E27FC236}">
                <a16:creationId xmlns:a16="http://schemas.microsoft.com/office/drawing/2014/main" id="{BA1D51D4-A18E-C5FB-AD6D-CF7E72C2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16" y="207439"/>
            <a:ext cx="762636" cy="7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74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89476"/>
              </p:ext>
            </p:extLst>
          </p:nvPr>
        </p:nvGraphicFramePr>
        <p:xfrm>
          <a:off x="1107326" y="2063714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D46BA1-E541-423A-5103-0AEA7FD73924}"/>
              </a:ext>
            </a:extLst>
          </p:cNvPr>
          <p:cNvSpPr txBox="1"/>
          <p:nvPr/>
        </p:nvSpPr>
        <p:spPr>
          <a:xfrm>
            <a:off x="3702732" y="1378231"/>
            <a:ext cx="478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Math.&lt;method&gt;(…)</a:t>
            </a:r>
          </a:p>
        </p:txBody>
      </p:sp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C1</a:t>
            </a:r>
            <a:r>
              <a:rPr lang="en-US" dirty="0"/>
              <a:t> is out, due Tuesday October 14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b="1" dirty="0"/>
              <a:t>Resubmission Cycle 0 (R0) </a:t>
            </a:r>
            <a:r>
              <a:rPr lang="en-US" dirty="0"/>
              <a:t>released, due Thursday October 16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Eligible for resubmission: C0 &amp; P0</a:t>
            </a:r>
          </a:p>
          <a:p>
            <a:r>
              <a:rPr lang="en-US" b="1" dirty="0"/>
              <a:t>Quiz 0 </a:t>
            </a:r>
            <a:r>
              <a:rPr lang="en-US" dirty="0"/>
              <a:t>is on Thursday, October 16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Read the </a:t>
            </a:r>
            <a:r>
              <a:rPr lang="en-US" dirty="0">
                <a:hlinkClick r:id="rId3"/>
              </a:rPr>
              <a:t>quiz logistics post</a:t>
            </a:r>
            <a:r>
              <a:rPr lang="en-US" dirty="0"/>
              <a:t> on Ed!</a:t>
            </a:r>
          </a:p>
          <a:p>
            <a:pPr lvl="1"/>
            <a:r>
              <a:rPr lang="en-US" dirty="0"/>
              <a:t>can’t make it? email </a:t>
            </a:r>
            <a:r>
              <a:rPr lang="en-US" dirty="0">
                <a:hlinkClick r:id="rId4"/>
              </a:rPr>
              <a:t>cse121-instructors@cs.uw.edu</a:t>
            </a:r>
            <a:r>
              <a:rPr lang="en-US" dirty="0"/>
              <a:t> </a:t>
            </a:r>
            <a:r>
              <a:rPr lang="en-US" u="sng" dirty="0"/>
              <a:t>ASAP</a:t>
            </a:r>
          </a:p>
          <a:p>
            <a:r>
              <a:rPr lang="en-US" dirty="0"/>
              <a:t>Observation: the course picks up pace a bit in this next week!</a:t>
            </a:r>
          </a:p>
          <a:p>
            <a:pPr lvl="1"/>
            <a:r>
              <a:rPr lang="en-US" dirty="0"/>
              <a:t>Go to section! </a:t>
            </a:r>
          </a:p>
          <a:p>
            <a:r>
              <a:rPr lang="en-US" dirty="0"/>
              <a:t>Support reminders:</a:t>
            </a:r>
          </a:p>
          <a:p>
            <a:pPr lvl="1"/>
            <a:r>
              <a:rPr lang="en-US" dirty="0"/>
              <a:t>Instructor OH</a:t>
            </a:r>
          </a:p>
          <a:p>
            <a:pPr lvl="2"/>
            <a:r>
              <a:rPr lang="en-US" dirty="0"/>
              <a:t>James: W 1-2 and F 2-3; Coffee Chats 11-12:30 on Mondays!</a:t>
            </a:r>
          </a:p>
          <a:p>
            <a:pPr lvl="2"/>
            <a:r>
              <a:rPr lang="en-US" dirty="0"/>
              <a:t>Brett: Tu 2:30 -3:30 and Thu 11-12</a:t>
            </a:r>
          </a:p>
          <a:p>
            <a:pPr lvl="1"/>
            <a:r>
              <a:rPr lang="en-US" dirty="0"/>
              <a:t>IPL: Mon-Thu 12:30 – 9:30, Fri 12:30 – 5:30</a:t>
            </a:r>
          </a:p>
          <a:p>
            <a:pPr lvl="1"/>
            <a:r>
              <a:rPr lang="en-US" dirty="0"/>
              <a:t>Async via Ed &amp; email!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30A0"/>
                </a:solidFill>
              </a:rPr>
              <a:t>String Traversal Review</a:t>
            </a:r>
          </a:p>
          <a:p>
            <a:r>
              <a:rPr lang="en-US" dirty="0"/>
              <a:t>Nested for Loops</a:t>
            </a:r>
          </a:p>
          <a:p>
            <a:r>
              <a:rPr lang="en-US" dirty="0"/>
              <a:t>Random,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0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E3CF-E207-1D93-FA07-C8FEE3A9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 </a:t>
            </a:r>
            <a:r>
              <a:rPr lang="en-US" dirty="0">
                <a:solidFill>
                  <a:schemeClr val="accent3"/>
                </a:solidFill>
              </a:rPr>
              <a:t>PCM:</a:t>
            </a:r>
            <a:r>
              <a:rPr lang="en-US" dirty="0"/>
              <a:t> String Traversals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0D85AD-CA34-BCBA-F7CC-9DF28F5FE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2263040"/>
            <a:ext cx="10515599" cy="233192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i="1" dirty="0">
                <a:solidFill>
                  <a:srgbClr val="267F99"/>
                </a:solidFill>
                <a:latin typeface="Consolas" panose="020B0609020204030204" pitchFamily="49" charset="0"/>
              </a:rPr>
              <a:t>// For some String s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s.charAt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)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CADEE-FF9C-F0B0-AC67-1102C88A0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6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AC-AFD2-F021-7978-11BEEB48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Huskies?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B515-0A27-6BF9-DC1B-DC80266FF0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B8E8-F82F-7C16-5682-D19BE52937C1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nsolas" panose="020B0609020204030204" pitchFamily="49" charset="0"/>
              </a:rPr>
              <a:t>h-u-s-k-</a:t>
            </a:r>
            <a:r>
              <a:rPr lang="en-US" sz="6000" b="1" dirty="0" err="1">
                <a:latin typeface="Consolas" panose="020B0609020204030204" pitchFamily="49" charset="0"/>
              </a:rPr>
              <a:t>i</a:t>
            </a:r>
            <a:r>
              <a:rPr lang="en-US" sz="6000" b="1" dirty="0">
                <a:latin typeface="Consolas" panose="020B0609020204030204" pitchFamily="49" charset="0"/>
              </a:rPr>
              <a:t>-e-s</a:t>
            </a:r>
          </a:p>
        </p:txBody>
      </p:sp>
    </p:spTree>
    <p:extLst>
      <p:ext uri="{BB962C8B-B14F-4D97-AF65-F5344CB8AC3E}">
        <p14:creationId xmlns:p14="http://schemas.microsoft.com/office/powerpoint/2010/main" val="82609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03FD-FD3C-382E-8A2F-393B1AC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90D0-FF19-82FB-1747-1A787DC4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Fencepost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7A932-33EC-F382-9545-8E3C337E7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87902-6E55-AEF5-EB32-E72C7DF00730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4565FC-BF9E-48BD-3265-57BCD82A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6BF8D1D1-92F9-8EC4-C8C7-02217758B5A5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5" name="Equals 4">
              <a:extLst>
                <a:ext uri="{FF2B5EF4-FFF2-40B4-BE49-F238E27FC236}">
                  <a16:creationId xmlns:a16="http://schemas.microsoft.com/office/drawing/2014/main" id="{A5990C50-0B85-08B2-67E7-D85C8D4F3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Equals 14">
              <a:extLst>
                <a:ext uri="{FF2B5EF4-FFF2-40B4-BE49-F238E27FC236}">
                  <a16:creationId xmlns:a16="http://schemas.microsoft.com/office/drawing/2014/main" id="{351042D0-A9D6-3F44-68B2-27F3CF9D1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8E00A9DA-D051-B581-E780-898F981BE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6A3ACA1C-ECFB-DDDC-A68C-6125A6099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45C2062A-E241-E692-CB95-05CE832C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62614364-ED19-0062-E9BA-C132BC37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7822B498-3071-BB7B-B48D-51CCEF4C7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5D94B35C-61F0-0352-C5CE-DACCE6BC6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1F331F0-CBE7-3106-1E32-A5A37D23A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5DE1BAE7-C0FA-A531-1384-6834CBC58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50179BC1-FCBF-5206-8699-EAE0F204A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C1B21747-7760-F789-66F2-36D9446A8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8201E144-7DF2-326A-CA44-CAAC9E7A0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086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String Traversal Review</a:t>
            </a:r>
          </a:p>
          <a:p>
            <a:r>
              <a:rPr lang="en-US" b="1" dirty="0">
                <a:solidFill>
                  <a:srgbClr val="7030A0"/>
                </a:solidFill>
              </a:rPr>
              <a:t>Nested for Loops</a:t>
            </a:r>
          </a:p>
          <a:p>
            <a:r>
              <a:rPr lang="en-US" dirty="0"/>
              <a:t>Random,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7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D3B8-93AD-C9AB-90AC-6C8A811C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 </a:t>
            </a:r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for Loops!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C69F-90E4-E09E-E501-DB717FA47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8391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For loops are our first </a:t>
            </a:r>
            <a:r>
              <a:rPr lang="en-US" b="1" dirty="0"/>
              <a:t>control structure</a:t>
            </a:r>
            <a:r>
              <a:rPr lang="en-US" dirty="0"/>
              <a:t>: a syntax </a:t>
            </a:r>
            <a:r>
              <a:rPr lang="en-US" i="1" dirty="0"/>
              <a:t>structure</a:t>
            </a:r>
            <a:r>
              <a:rPr lang="en-US" dirty="0"/>
              <a:t> that </a:t>
            </a:r>
            <a:r>
              <a:rPr lang="en-US" i="1" dirty="0"/>
              <a:t>controls</a:t>
            </a:r>
            <a:r>
              <a:rPr lang="en-US" dirty="0"/>
              <a:t> the execution of other statements.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9307-9E61-A838-FDC8-8DABE3006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D76418A1-DE2A-071E-38F0-0BA0769D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98665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8284</TotalTime>
  <Words>1865</Words>
  <Application>Microsoft Macintosh PowerPoint</Application>
  <PresentationFormat>Widescreen</PresentationFormat>
  <Paragraphs>345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Montserrat SemiBold</vt:lpstr>
      <vt:lpstr>Arial</vt:lpstr>
      <vt:lpstr>Consolas</vt:lpstr>
      <vt:lpstr>Montserrat ExtraBold</vt:lpstr>
      <vt:lpstr>Montserrat</vt:lpstr>
      <vt:lpstr>Calibri</vt:lpstr>
      <vt:lpstr>2_CSE 12X (adopted from CSE 373)</vt:lpstr>
      <vt:lpstr>Nested Loops, Random, Math</vt:lpstr>
      <vt:lpstr>Agenda</vt:lpstr>
      <vt:lpstr>Announcements, Reminders</vt:lpstr>
      <vt:lpstr>Agenda</vt:lpstr>
      <vt:lpstr>Wed PCM: String Traversals</vt:lpstr>
      <vt:lpstr>Go Huskies?</vt:lpstr>
      <vt:lpstr>The Fencepost Pattern</vt:lpstr>
      <vt:lpstr>Agenda</vt:lpstr>
      <vt:lpstr>Wed PCM: for Loops!</vt:lpstr>
      <vt:lpstr>PCM: Nested for Loops</vt:lpstr>
      <vt:lpstr>PCM: Nested for Loops, “Outer Loop”</vt:lpstr>
      <vt:lpstr>PCM: Nested for Loops, “Inner Loop”</vt:lpstr>
      <vt:lpstr>Think Pair Share: Nested Triangle (Think)</vt:lpstr>
      <vt:lpstr>Think Pair Share: Nested Triangle (Pair)</vt:lpstr>
      <vt:lpstr>Think Pair Share: Nested Triangle 2 (Think)</vt:lpstr>
      <vt:lpstr>Think Pair Share: Nested Triangle 2 (Pair)</vt:lpstr>
      <vt:lpstr>New: Scope</vt:lpstr>
      <vt:lpstr>Agenda</vt:lpstr>
      <vt:lpstr>Randomness</vt:lpstr>
      <vt:lpstr>Pseudo-Randomness</vt:lpstr>
      <vt:lpstr>Aside: Why Randomness?</vt:lpstr>
      <vt:lpstr>PCM: Random</vt:lpstr>
      <vt:lpstr>Think Pair Share: Cards (Think)</vt:lpstr>
      <vt:lpstr>Think Pair Share: Cards (Pair)</vt:lpstr>
      <vt:lpstr>PCM: Math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James Weichert</cp:lastModifiedBy>
  <cp:revision>320</cp:revision>
  <dcterms:modified xsi:type="dcterms:W3CDTF">2025-10-10T16:59:14Z</dcterms:modified>
</cp:coreProperties>
</file>