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7"/>
  </p:notesMasterIdLst>
  <p:handoutMasterIdLst>
    <p:handoutMasterId r:id="rId18"/>
  </p:handoutMasterIdLst>
  <p:sldIdLst>
    <p:sldId id="415" r:id="rId2"/>
    <p:sldId id="356" r:id="rId3"/>
    <p:sldId id="392" r:id="rId4"/>
    <p:sldId id="393" r:id="rId5"/>
    <p:sldId id="398" r:id="rId6"/>
    <p:sldId id="416" r:id="rId7"/>
    <p:sldId id="406" r:id="rId8"/>
    <p:sldId id="407" r:id="rId9"/>
    <p:sldId id="408" r:id="rId10"/>
    <p:sldId id="409" r:id="rId11"/>
    <p:sldId id="399" r:id="rId12"/>
    <p:sldId id="400" r:id="rId13"/>
    <p:sldId id="405" r:id="rId14"/>
    <p:sldId id="410" r:id="rId15"/>
    <p:sldId id="411" r:id="rId16"/>
  </p:sldIdLst>
  <p:sldSz cx="12192000" cy="6858000"/>
  <p:notesSz cx="6858000" cy="9144000"/>
  <p:embeddedFontLst>
    <p:embeddedFont>
      <p:font typeface="Consolas" panose="020B0609020204030204" pitchFamily="49" charset="0"/>
      <p:regular r:id="rId19"/>
      <p:bold r:id="rId20"/>
      <p:italic r:id="rId21"/>
      <p:boldItalic r:id="rId22"/>
    </p:embeddedFont>
    <p:embeddedFont>
      <p:font typeface="Montserrat" panose="00000500000000000000" pitchFamily="2" charset="0"/>
      <p:regular r:id="rId23"/>
      <p:bold r:id="rId24"/>
      <p:italic r:id="rId25"/>
      <p:boldItalic r:id="rId26"/>
    </p:embeddedFont>
    <p:embeddedFont>
      <p:font typeface="Montserrat ExtraBold" panose="00000900000000000000" pitchFamily="2" charset="0"/>
      <p:bold r:id="rId27"/>
      <p:italic r:id="rId28"/>
      <p:boldItalic r:id="rId29"/>
    </p:embeddedFont>
    <p:embeddedFont>
      <p:font typeface="Montserrat SemiBold" panose="00000700000000000000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i8dWrwCSJhu53tQRppDdHoobhiM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47781A1-A2C5-42D0-06E9-8AED046F1B1D}" name="Hannah Swoffer" initials="HS" userId="2d1b4be5bb373863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57E"/>
    <a:srgbClr val="CFF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DA0D71-42BA-4008-B092-3453B59E6545}" v="511" dt="2025-04-16T20:00:21.612"/>
    <p1510:client id="{BBAFB2FB-30C8-4C37-90FB-6471F75DC4C7}" v="6" dt="2025-04-16T22:00:21.3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1"/>
    <p:restoredTop sz="94658"/>
  </p:normalViewPr>
  <p:slideViewPr>
    <p:cSldViewPr snapToGrid="0">
      <p:cViewPr varScale="1">
        <p:scale>
          <a:sx n="103" d="100"/>
          <a:sy n="103" d="100"/>
        </p:scale>
        <p:origin x="182" y="4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63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59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10/8/2025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Google Shape;18;p29"/>
          <p:cNvSpPr txBox="1"/>
          <p:nvPr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04: for Loops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1894816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1370208"/>
            <a:ext cx="878586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34951" y="951503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025920" y="4053518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443" y="5439308"/>
            <a:ext cx="3730182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306805" y="557737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069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6460A18B-C255-A911-4C48-4E614C03C150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04: for Loops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556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FB731E90-7EC4-5384-9AC3-A1474F0E94DA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04: for Loops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024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1_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26E35248-F583-9568-D431-6A3E782A1BBC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04: for Loops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692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preserve="1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19B8A0CF-1C66-FBB7-F209-B458097B217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C3A4268A-A3F9-0647-FFA6-0CD0547EA640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9F2A5684-F5D9-1313-5B60-3F8E09942383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04: for Loops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531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5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5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0E854BAB-9BC0-0566-D459-A9E2B29A12D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3E5BA8AB-DA7F-8D72-2336-81B0A628B7E3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6F8C7A55-409C-5957-30D5-187BFEBC2FF7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04: for Loops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26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Google Shape;18;p29">
            <a:extLst>
              <a:ext uri="{FF2B5EF4-FFF2-40B4-BE49-F238E27FC236}">
                <a16:creationId xmlns:a16="http://schemas.microsoft.com/office/drawing/2014/main" id="{6F82A061-2C83-CE72-E202-675E0DB78812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04: for Loops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0334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7MXne5dSHETsBQukvAAxS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0" y="3084513"/>
            <a:ext cx="6211888" cy="103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60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for Loops</a:t>
            </a:r>
            <a:endParaRPr dirty="0"/>
          </a:p>
        </p:txBody>
      </p:sp>
      <p:sp>
        <p:nvSpPr>
          <p:cNvPr id="92" name="Google Shape;92;p1"/>
          <p:cNvSpPr txBox="1"/>
          <p:nvPr/>
        </p:nvSpPr>
        <p:spPr>
          <a:xfrm>
            <a:off x="7087221" y="1451178"/>
            <a:ext cx="4385400" cy="20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</a:p>
          <a:p>
            <a:pPr lvl="0" algn="ctr">
              <a:buClr>
                <a:srgbClr val="404040"/>
              </a:buClr>
              <a:buSzPts val="2200"/>
            </a:pPr>
            <a:endParaRPr lang="en-US" sz="2200" i="1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Clr>
                <a:srgbClr val="404040"/>
              </a:buClr>
              <a:buSzPts val="2200"/>
            </a:pPr>
            <a:r>
              <a:rPr lang="en-US" sz="2200" i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What’s your favorite TV show right now?</a:t>
            </a:r>
          </a:p>
          <a:p>
            <a:pPr lvl="0" algn="ctr">
              <a:buClr>
                <a:srgbClr val="404040"/>
              </a:buClr>
              <a:buSzPts val="2200"/>
            </a:pPr>
            <a:endParaRPr lang="en-US" sz="2200" i="1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404040"/>
              </a:buClr>
              <a:buSzPts val="2200"/>
            </a:pPr>
            <a:r>
              <a:rPr lang="en-US" sz="2000" b="1" dirty="0">
                <a:solidFill>
                  <a:schemeClr val="accent6"/>
                </a:solidFill>
                <a:latin typeface="Calibri"/>
                <a:cs typeface="Calibri"/>
                <a:sym typeface="Calibri"/>
              </a:rPr>
              <a:t>Respond on sli.do!</a:t>
            </a:r>
            <a:endParaRPr lang="en-US" sz="20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009923" y="1112472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7009923" y="3493967"/>
            <a:ext cx="45399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 algn="ctr">
              <a:buClr>
                <a:srgbClr val="404040"/>
              </a:buClr>
              <a:buSzPts val="2200"/>
            </a:pPr>
            <a:r>
              <a:rPr lang="en-US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🎷</a:t>
            </a:r>
            <a:r>
              <a:rPr lang="fr-FR" sz="20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CSE 121 25au Lecture Tunes</a:t>
            </a:r>
            <a:r>
              <a:rPr lang="fr-FR" sz="2000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🎵</a:t>
            </a:r>
            <a:endParaRPr lang="fr-FR" sz="1200" dirty="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6935347" y="4072895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6935347" y="4333507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8088246" y="4072895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Brett </a:t>
            </a:r>
            <a:r>
              <a:rPr lang="en-US" sz="1200" dirty="0" err="1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Wortzman</a:t>
            </a:r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&amp; James Weichert</a:t>
            </a:r>
            <a:endParaRPr sz="1200" dirty="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20095" y="1419273"/>
            <a:ext cx="87861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1" u="none" strike="noStrike" cap="none" dirty="0">
                <a:solidFill>
                  <a:srgbClr val="FFFFFF"/>
                </a:solidFill>
                <a:latin typeface="Montserrat ExtraBold" pitchFamily="2" charset="77"/>
                <a:ea typeface="Montserrat"/>
                <a:cs typeface="Montserrat"/>
                <a:sym typeface="Montserrat"/>
              </a:rPr>
              <a:t>LEC 04</a:t>
            </a:r>
            <a:endParaRPr b="1" dirty="0">
              <a:latin typeface="Montserrat ExtraBold" pitchFamily="2" charset="77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0C513E-D449-EF21-5B18-ED2C502E67BF}"/>
              </a:ext>
            </a:extLst>
          </p:cNvPr>
          <p:cNvSpPr txBox="1"/>
          <p:nvPr/>
        </p:nvSpPr>
        <p:spPr>
          <a:xfrm>
            <a:off x="8100278" y="4357971"/>
            <a:ext cx="3671627" cy="1682127"/>
          </a:xfrm>
          <a:prstGeom prst="rect">
            <a:avLst/>
          </a:prstGeom>
          <a:noFill/>
        </p:spPr>
        <p:txBody>
          <a:bodyPr wrap="square" numCol="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Trey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Amogh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Samrutha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Dalton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Ailsa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Ryan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Anant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Ava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Reese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Hayden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Aki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Spencer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Savannah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Tamsyn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Caleb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Anum</a:t>
            </a:r>
          </a:p>
          <a:p>
            <a:pPr>
              <a:lnSpc>
                <a:spcPct val="150000"/>
              </a:lnSpc>
            </a:pPr>
            <a:r>
              <a:rPr lang="en-US" sz="1000">
                <a:latin typeface="Montserrat" pitchFamily="2" charset="77"/>
              </a:rPr>
              <a:t>Abdul</a:t>
            </a: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Janvi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Navya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Sam Jessica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Elden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Suyash</a:t>
            </a:r>
          </a:p>
          <a:p>
            <a:pPr>
              <a:lnSpc>
                <a:spcPct val="150000"/>
              </a:lnSpc>
            </a:pPr>
            <a:r>
              <a:rPr lang="en-US" sz="1000" dirty="0" err="1">
                <a:latin typeface="Montserrat" pitchFamily="2" charset="77"/>
              </a:rPr>
              <a:t>Sthiti</a:t>
            </a: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Paul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Shayna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Jesse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Nhan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Anya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Minh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TJ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Zach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Cayden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Johnathan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A60E0D-1CD3-A4B9-9D7C-95348123AA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7611" y="5560973"/>
            <a:ext cx="1144858" cy="114485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1306C-402C-5208-7F5D-34F5D91D7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Thinking about for loops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C419F2F-836B-3610-BEB4-BC0D4892EC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5153" y="1645372"/>
            <a:ext cx="8686800" cy="1469633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14300" indent="0">
              <a:buNone/>
            </a:pPr>
            <a:r>
              <a:rPr lang="en-US" sz="240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240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40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40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>
                <a:solidFill>
                  <a:srgbClr val="001080"/>
                </a:solidFill>
                <a:latin typeface="Consolas" panose="020B0609020204030204" pitchFamily="49" charset="0"/>
              </a:rPr>
              <a:t>counter</a:t>
            </a:r>
            <a:r>
              <a:rPr lang="en-US" sz="240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400">
                <a:solidFill>
                  <a:srgbClr val="000000"/>
                </a:solidFill>
                <a:latin typeface="Consolas" panose="020B0609020204030204" pitchFamily="49" charset="0"/>
              </a:rPr>
              <a:t>; counter &lt;= </a:t>
            </a:r>
            <a:r>
              <a:rPr lang="en-US" sz="2400">
                <a:solidFill>
                  <a:srgbClr val="098658"/>
                </a:solidFill>
                <a:latin typeface="Consolas" panose="020B0609020204030204" pitchFamily="49" charset="0"/>
              </a:rPr>
              <a:t>5</a:t>
            </a:r>
            <a:r>
              <a:rPr lang="en-US" sz="2400">
                <a:solidFill>
                  <a:srgbClr val="000000"/>
                </a:solidFill>
                <a:latin typeface="Consolas" panose="020B0609020204030204" pitchFamily="49" charset="0"/>
              </a:rPr>
              <a:t>; counter++) {</a:t>
            </a:r>
          </a:p>
          <a:p>
            <a:pPr marL="114300" indent="0">
              <a:buNone/>
            </a:pPr>
            <a:r>
              <a:rPr lang="en-US" sz="240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40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sz="240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sz="240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240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>
                <a:solidFill>
                  <a:srgbClr val="A31515"/>
                </a:solidFill>
                <a:latin typeface="Consolas" panose="020B0609020204030204" pitchFamily="49" charset="0"/>
              </a:rPr>
              <a:t>"I love CSE 121!"</a:t>
            </a:r>
            <a:r>
              <a:rPr lang="en-US" sz="240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114300" indent="0">
              <a:buNone/>
            </a:pPr>
            <a:r>
              <a:rPr lang="en-US" sz="240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6683C5-9F15-5ADD-6056-CEC3BEED23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B211480-648F-793F-2661-2869F9ACD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3649" y="739336"/>
            <a:ext cx="1752599" cy="506805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sz="2400">
                <a:solidFill>
                  <a:schemeClr val="tx1"/>
                </a:solidFill>
                <a:latin typeface="Consolas" panose="020B0609020204030204" pitchFamily="49" charset="0"/>
              </a:rPr>
              <a:t>counter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D5A9C4-FC4F-9C43-6231-32E3032DA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1635" y="3284538"/>
            <a:ext cx="6113929" cy="2667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311A381-54E8-1CEF-CA90-4AF3BD51C081}"/>
              </a:ext>
            </a:extLst>
          </p:cNvPr>
          <p:cNvSpPr/>
          <p:nvPr/>
        </p:nvSpPr>
        <p:spPr>
          <a:xfrm>
            <a:off x="2299448" y="1268649"/>
            <a:ext cx="502023" cy="506805"/>
          </a:xfrm>
          <a:prstGeom prst="ellipse">
            <a:avLst/>
          </a:prstGeom>
          <a:solidFill>
            <a:srgbClr val="3652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</a:t>
            </a:r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5F2ACF5-0129-A8CD-74E6-03CC215E1BE5}"/>
              </a:ext>
            </a:extLst>
          </p:cNvPr>
          <p:cNvSpPr/>
          <p:nvPr/>
        </p:nvSpPr>
        <p:spPr>
          <a:xfrm>
            <a:off x="5096437" y="1287102"/>
            <a:ext cx="502023" cy="506806"/>
          </a:xfrm>
          <a:prstGeom prst="ellipse">
            <a:avLst/>
          </a:prstGeom>
          <a:solidFill>
            <a:srgbClr val="C618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</a:t>
            </a:r>
            <a:endParaRPr lang="en-US" sz="11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44702D2-CCB8-B18F-9A7C-118372251BD5}"/>
              </a:ext>
            </a:extLst>
          </p:cNvPr>
          <p:cNvSpPr/>
          <p:nvPr/>
        </p:nvSpPr>
        <p:spPr>
          <a:xfrm>
            <a:off x="479612" y="2149444"/>
            <a:ext cx="502023" cy="506805"/>
          </a:xfrm>
          <a:prstGeom prst="ellipse">
            <a:avLst/>
          </a:prstGeom>
          <a:solidFill>
            <a:srgbClr val="146A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3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1F52FF-A812-78DB-63B3-D7D1BB5EE9BC}"/>
              </a:ext>
            </a:extLst>
          </p:cNvPr>
          <p:cNvSpPr txBox="1"/>
          <p:nvPr/>
        </p:nvSpPr>
        <p:spPr>
          <a:xfrm>
            <a:off x="1044389" y="3307804"/>
            <a:ext cx="3514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onsolas" panose="020B0609020204030204" pitchFamily="49" charset="0"/>
              </a:rPr>
              <a:t>I love CSE 121!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20F1E4-69D3-99C2-4FB7-6BCDEA6D84BB}"/>
              </a:ext>
            </a:extLst>
          </p:cNvPr>
          <p:cNvSpPr txBox="1"/>
          <p:nvPr/>
        </p:nvSpPr>
        <p:spPr>
          <a:xfrm>
            <a:off x="1044389" y="3612673"/>
            <a:ext cx="3514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onsolas" panose="020B0609020204030204" pitchFamily="49" charset="0"/>
              </a:rPr>
              <a:t>I love CSE 121!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EB58F5-4799-8263-BD10-BB59B9C09FB2}"/>
              </a:ext>
            </a:extLst>
          </p:cNvPr>
          <p:cNvSpPr txBox="1"/>
          <p:nvPr/>
        </p:nvSpPr>
        <p:spPr>
          <a:xfrm>
            <a:off x="1044389" y="3917542"/>
            <a:ext cx="3514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onsolas" panose="020B0609020204030204" pitchFamily="49" charset="0"/>
              </a:rPr>
              <a:t>I love CSE 121!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53A6A3-C1AE-ABCA-E672-A4CA189E8E1B}"/>
              </a:ext>
            </a:extLst>
          </p:cNvPr>
          <p:cNvSpPr txBox="1"/>
          <p:nvPr/>
        </p:nvSpPr>
        <p:spPr>
          <a:xfrm>
            <a:off x="1044389" y="4213726"/>
            <a:ext cx="3514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onsolas" panose="020B0609020204030204" pitchFamily="49" charset="0"/>
              </a:rPr>
              <a:t>I love CSE 121!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76E934-479C-6703-5037-4947567953B9}"/>
              </a:ext>
            </a:extLst>
          </p:cNvPr>
          <p:cNvSpPr txBox="1"/>
          <p:nvPr/>
        </p:nvSpPr>
        <p:spPr>
          <a:xfrm>
            <a:off x="1044389" y="4507699"/>
            <a:ext cx="3514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onsolas" panose="020B0609020204030204" pitchFamily="49" charset="0"/>
              </a:rPr>
              <a:t>I love CSE 121!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30C744E-67DE-E6CE-745C-49A992C185AF}"/>
              </a:ext>
            </a:extLst>
          </p:cNvPr>
          <p:cNvSpPr/>
          <p:nvPr/>
        </p:nvSpPr>
        <p:spPr>
          <a:xfrm>
            <a:off x="7039152" y="1268649"/>
            <a:ext cx="502023" cy="506805"/>
          </a:xfrm>
          <a:prstGeom prst="ellipse">
            <a:avLst/>
          </a:prstGeom>
          <a:solidFill>
            <a:srgbClr val="BD56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4</a:t>
            </a:r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2613943-DCE8-566D-C226-51A5BF7FC8BD}"/>
              </a:ext>
            </a:extLst>
          </p:cNvPr>
          <p:cNvSpPr/>
          <p:nvPr/>
        </p:nvSpPr>
        <p:spPr>
          <a:xfrm>
            <a:off x="81803" y="3112272"/>
            <a:ext cx="502023" cy="506805"/>
          </a:xfrm>
          <a:prstGeom prst="ellipse">
            <a:avLst/>
          </a:prstGeom>
          <a:solidFill>
            <a:srgbClr val="0282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5</a:t>
            </a:r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5B7D10-ACE6-A455-AB73-69646C57F5BA}"/>
              </a:ext>
            </a:extLst>
          </p:cNvPr>
          <p:cNvSpPr/>
          <p:nvPr/>
        </p:nvSpPr>
        <p:spPr>
          <a:xfrm>
            <a:off x="9694928" y="1287102"/>
            <a:ext cx="596152" cy="5816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nsolas" panose="020B0609020204030204" pitchFamily="49" charset="0"/>
              </a:rPr>
              <a:t>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B42B47-3C44-36F9-0502-EE3C32183B38}"/>
              </a:ext>
            </a:extLst>
          </p:cNvPr>
          <p:cNvSpPr/>
          <p:nvPr/>
        </p:nvSpPr>
        <p:spPr>
          <a:xfrm>
            <a:off x="9694928" y="1287102"/>
            <a:ext cx="596152" cy="5816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nsolas" panose="020B0609020204030204" pitchFamily="49" charset="0"/>
              </a:rPr>
              <a:t>2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8182AE4-330F-94C1-C68B-0F6965A251A8}"/>
              </a:ext>
            </a:extLst>
          </p:cNvPr>
          <p:cNvSpPr/>
          <p:nvPr/>
        </p:nvSpPr>
        <p:spPr>
          <a:xfrm>
            <a:off x="9694928" y="1287102"/>
            <a:ext cx="596152" cy="5816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nsolas" panose="020B0609020204030204" pitchFamily="49" charset="0"/>
              </a:rPr>
              <a:t>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9EB3AF8-0770-843D-35F0-B16AA254F51E}"/>
              </a:ext>
            </a:extLst>
          </p:cNvPr>
          <p:cNvSpPr/>
          <p:nvPr/>
        </p:nvSpPr>
        <p:spPr>
          <a:xfrm>
            <a:off x="9694928" y="1287102"/>
            <a:ext cx="596152" cy="5816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nsolas" panose="020B0609020204030204" pitchFamily="49" charset="0"/>
              </a:rPr>
              <a:t>4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56A00D7-2FC2-C8CF-A143-FDAB45D823F9}"/>
              </a:ext>
            </a:extLst>
          </p:cNvPr>
          <p:cNvSpPr/>
          <p:nvPr/>
        </p:nvSpPr>
        <p:spPr>
          <a:xfrm>
            <a:off x="9694928" y="1287102"/>
            <a:ext cx="596152" cy="5816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nsolas" panose="020B0609020204030204" pitchFamily="49" charset="0"/>
              </a:rPr>
              <a:t>5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52F41D-0CED-7900-22F4-E9119DA41273}"/>
              </a:ext>
            </a:extLst>
          </p:cNvPr>
          <p:cNvSpPr/>
          <p:nvPr/>
        </p:nvSpPr>
        <p:spPr>
          <a:xfrm>
            <a:off x="9694928" y="1287102"/>
            <a:ext cx="596152" cy="5816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nsolas" panose="020B0609020204030204" pitchFamily="49" charset="0"/>
              </a:rPr>
              <a:t>6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24" name="Picture 2" descr="Flow chart of for loop control flow. Starting point's text says &quot;Perform the initialization once at the beginning.&quot; Gray rectangle background with a blue &quot;1&quot; on the top right corner. This box points to another box with test that says &quot;Is the test true?&quot; with a red &quot;2&quot; at the top right corner. On the right side of the box is an arrow indicating &quot;YES&quot; to the question. This arrow points to a box that says &quot;Execute the statements inside the for loop body.&quot; with a dark green three at the top right corner. This box points to another box that says &quot;Perform the update.&quot; with an orange &quot;4&quot; at the top right of the box. This box points back to the box with the red &quot;2&quot; in the corner. On the left side of that box is an arrow that indicating &quot;NO&quot; to the question. This arrow points to a box that says &quot;Execute the statements that are immediately after the for loop body.&quot; with a green &quot;5&quot; at the top right of the box.">
            <a:extLst>
              <a:ext uri="{FF2B5EF4-FFF2-40B4-BE49-F238E27FC236}">
                <a16:creationId xmlns:a16="http://schemas.microsoft.com/office/drawing/2014/main" id="{F605DA97-8DB3-E7B7-6504-E9121CA94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807" y="2753011"/>
            <a:ext cx="4707699" cy="338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01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8" grpId="1" animBg="1"/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9" grpId="8" animBg="1"/>
      <p:bldP spid="9" grpId="9" animBg="1"/>
      <p:bldP spid="9" grpId="10" animBg="1"/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0" grpId="6" animBg="1"/>
      <p:bldP spid="10" grpId="7" animBg="1"/>
      <p:bldP spid="10" grpId="8" animBg="1"/>
      <p:bldP spid="10" grpId="9" animBg="1"/>
      <p:bldP spid="11" grpId="0"/>
      <p:bldP spid="12" grpId="0"/>
      <p:bldP spid="13" grpId="0"/>
      <p:bldP spid="14" grpId="0"/>
      <p:bldP spid="15" grpId="0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6" grpId="6" animBg="1"/>
      <p:bldP spid="16" grpId="7" animBg="1"/>
      <p:bldP spid="16" grpId="8" animBg="1"/>
      <p:bldP spid="16" grpId="9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411E70-ACE9-A6DD-86FD-963954E24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6E724-CD81-2F93-9279-640EE24C9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439" y="-826815"/>
            <a:ext cx="10515601" cy="762636"/>
          </a:xfrm>
        </p:spPr>
        <p:txBody>
          <a:bodyPr>
            <a:normAutofit/>
          </a:bodyPr>
          <a:lstStyle/>
          <a:p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</a:t>
            </a:r>
            <a:r>
              <a:rPr lang="en-US"/>
              <a:t>squared loops </a:t>
            </a: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(Think)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19574D-436F-EF97-1A2B-1E22AE6419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E88469-CA7E-9251-E469-EA8F59FAE5C9}"/>
              </a:ext>
            </a:extLst>
          </p:cNvPr>
          <p:cNvSpPr txBox="1"/>
          <p:nvPr/>
        </p:nvSpPr>
        <p:spPr>
          <a:xfrm>
            <a:off x="555170" y="1361339"/>
            <a:ext cx="9026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What output does the following code produce?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27524B-44AD-0FEE-965F-F8BC2FAD514F}"/>
              </a:ext>
            </a:extLst>
          </p:cNvPr>
          <p:cNvSpPr txBox="1"/>
          <p:nvPr/>
        </p:nvSpPr>
        <p:spPr>
          <a:xfrm>
            <a:off x="555170" y="2115134"/>
            <a:ext cx="962425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i </a:t>
            </a:r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5CC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; i </a:t>
            </a:r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5CC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; i</a:t>
            </a:r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800" b="0" dirty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800" b="0" dirty="0" err="1">
                <a:solidFill>
                  <a:srgbClr val="6F42C1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(i </a:t>
            </a:r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32F62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2800" b="0" dirty="0">
                <a:solidFill>
                  <a:srgbClr val="032F62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squared = "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i </a:t>
            </a:r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i);</a:t>
            </a:r>
          </a:p>
          <a:p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8C7F48-8F9C-DC72-CC79-89C5FF3D0E51}"/>
              </a:ext>
            </a:extLst>
          </p:cNvPr>
          <p:cNvSpPr txBox="1"/>
          <p:nvPr/>
        </p:nvSpPr>
        <p:spPr>
          <a:xfrm>
            <a:off x="555170" y="3429000"/>
            <a:ext cx="243744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</a:t>
            </a:r>
            <a:endParaRPr lang="en-US" sz="4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1B889C-E0C1-DE54-2473-B8E348217B61}"/>
              </a:ext>
            </a:extLst>
          </p:cNvPr>
          <p:cNvSpPr txBox="1"/>
          <p:nvPr/>
        </p:nvSpPr>
        <p:spPr>
          <a:xfrm>
            <a:off x="3904693" y="3429000"/>
            <a:ext cx="235797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  <a:endParaRPr lang="en-US" sz="4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6DC19C-66C0-60B7-3855-6387CA72C791}"/>
              </a:ext>
            </a:extLst>
          </p:cNvPr>
          <p:cNvSpPr txBox="1"/>
          <p:nvPr/>
        </p:nvSpPr>
        <p:spPr>
          <a:xfrm>
            <a:off x="6845490" y="3429000"/>
            <a:ext cx="204174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</a:t>
            </a:r>
            <a:endParaRPr lang="en-US" sz="4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1 squared = 1</a:t>
            </a:r>
          </a:p>
          <a:p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2 squared = 4</a:t>
            </a:r>
          </a:p>
          <a:p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3 squared = 9</a:t>
            </a:r>
          </a:p>
          <a:p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4 squared = 16</a:t>
            </a:r>
          </a:p>
          <a:p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5 squared = 25</a:t>
            </a:r>
          </a:p>
          <a:p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6 squared = 36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4E5FA2-700D-C88B-030B-42D768FB6204}"/>
              </a:ext>
            </a:extLst>
          </p:cNvPr>
          <p:cNvSpPr txBox="1"/>
          <p:nvPr/>
        </p:nvSpPr>
        <p:spPr>
          <a:xfrm>
            <a:off x="9470052" y="3429000"/>
            <a:ext cx="204174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</a:t>
            </a:r>
            <a:endParaRPr lang="en-US" sz="4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1 squared = 1</a:t>
            </a:r>
          </a:p>
          <a:p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2 squared = 4</a:t>
            </a:r>
          </a:p>
          <a:p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3 squared = 9</a:t>
            </a:r>
          </a:p>
          <a:p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4 squared = 16</a:t>
            </a:r>
          </a:p>
          <a:p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5 squared = 25</a:t>
            </a:r>
          </a:p>
          <a:p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6 squared = 36</a:t>
            </a:r>
          </a:p>
          <a:p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7 squared = 49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3437CC-35F5-D89D-8440-BE802D689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8619" y="206951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42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48DA0-DE7D-33BF-0C55-A13AC495D9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69EDD-5C3D-30C8-FEB1-429008A18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929" y="-965044"/>
            <a:ext cx="10515601" cy="762636"/>
          </a:xfrm>
        </p:spPr>
        <p:txBody>
          <a:bodyPr>
            <a:normAutofit/>
          </a:bodyPr>
          <a:lstStyle/>
          <a:p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</a:t>
            </a:r>
            <a:r>
              <a:rPr lang="en-US"/>
              <a:t>squared loops </a:t>
            </a: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(Pair)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8F1C9C-0156-C8D6-FC20-9C3A9060C6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D06D12-02BB-D451-23E1-1345031C93C5}"/>
              </a:ext>
            </a:extLst>
          </p:cNvPr>
          <p:cNvSpPr txBox="1"/>
          <p:nvPr/>
        </p:nvSpPr>
        <p:spPr>
          <a:xfrm>
            <a:off x="555170" y="1361339"/>
            <a:ext cx="9026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What output does the following code produce?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EDCED6-4598-57C4-6F8B-C0B534CE70F5}"/>
              </a:ext>
            </a:extLst>
          </p:cNvPr>
          <p:cNvSpPr txBox="1"/>
          <p:nvPr/>
        </p:nvSpPr>
        <p:spPr>
          <a:xfrm>
            <a:off x="555170" y="2115134"/>
            <a:ext cx="962425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2800" b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800" b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800" b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800" b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800" b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>
                <a:solidFill>
                  <a:srgbClr val="005CC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b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800" b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800" b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2800" b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>
                <a:solidFill>
                  <a:srgbClr val="005CC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lang="en-US" sz="2800" b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800" b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800" b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800" b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800" b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800" b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800" b="0" err="1">
                <a:solidFill>
                  <a:srgbClr val="6F42C1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800" b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800" b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800" b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800" b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>
                <a:solidFill>
                  <a:srgbClr val="032F62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2800" b="0">
                <a:solidFill>
                  <a:srgbClr val="032F62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squared = "</a:t>
            </a:r>
            <a:r>
              <a:rPr lang="en-US" sz="2800" b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800" b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800" b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US" sz="2800" b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800" b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2800" b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B7CB81-DDCE-150E-F8E7-B3F9D0613B47}"/>
              </a:ext>
            </a:extLst>
          </p:cNvPr>
          <p:cNvSpPr txBox="1"/>
          <p:nvPr/>
        </p:nvSpPr>
        <p:spPr>
          <a:xfrm>
            <a:off x="555170" y="3429000"/>
            <a:ext cx="243744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</a:t>
            </a:r>
            <a:endParaRPr lang="en-US" sz="4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422C2F-EB5C-AD7F-F895-D397CE6EF8C0}"/>
              </a:ext>
            </a:extLst>
          </p:cNvPr>
          <p:cNvSpPr txBox="1"/>
          <p:nvPr/>
        </p:nvSpPr>
        <p:spPr>
          <a:xfrm>
            <a:off x="3904693" y="3429000"/>
            <a:ext cx="235797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  <a:endParaRPr lang="en-US" sz="4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D68405-CB46-4854-1A4F-C5B5AEF721B2}"/>
              </a:ext>
            </a:extLst>
          </p:cNvPr>
          <p:cNvSpPr txBox="1"/>
          <p:nvPr/>
        </p:nvSpPr>
        <p:spPr>
          <a:xfrm>
            <a:off x="6845490" y="3429000"/>
            <a:ext cx="204174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</a:t>
            </a:r>
            <a:endParaRPr lang="en-US" sz="4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1 squared = 1</a:t>
            </a:r>
          </a:p>
          <a:p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2 squared = 4</a:t>
            </a:r>
          </a:p>
          <a:p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3 squared = 9</a:t>
            </a:r>
          </a:p>
          <a:p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4 squared = 16</a:t>
            </a:r>
          </a:p>
          <a:p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5 squared = 25</a:t>
            </a:r>
          </a:p>
          <a:p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6 squared = 36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E367DB-D73B-51B2-AC78-E9271351618A}"/>
              </a:ext>
            </a:extLst>
          </p:cNvPr>
          <p:cNvSpPr txBox="1"/>
          <p:nvPr/>
        </p:nvSpPr>
        <p:spPr>
          <a:xfrm>
            <a:off x="9470052" y="3429000"/>
            <a:ext cx="204174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</a:t>
            </a:r>
            <a:endParaRPr lang="en-US" sz="4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1 squared = 1</a:t>
            </a:r>
          </a:p>
          <a:p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2 squared = 4</a:t>
            </a:r>
          </a:p>
          <a:p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3 squared = 9</a:t>
            </a:r>
          </a:p>
          <a:p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4 squared = 16</a:t>
            </a:r>
          </a:p>
          <a:p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5 squared = 25</a:t>
            </a:r>
          </a:p>
          <a:p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6 squared = 36</a:t>
            </a:r>
          </a:p>
          <a:p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7 squared = 49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5C2CEC-31F0-2C47-A524-968CCF856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8619" y="206951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81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5E3CF-E207-1D93-FA07-C8FEE3A97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PCM Review: String Traversals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70D85AD-CA34-BCBA-F7CC-9DF28F5FE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1" y="1706449"/>
            <a:ext cx="10515599" cy="2331920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14300" indent="0">
              <a:buNone/>
            </a:pPr>
            <a:r>
              <a:rPr lang="en-US" sz="3200" i="1" dirty="0">
                <a:solidFill>
                  <a:srgbClr val="267F99"/>
                </a:solidFill>
                <a:latin typeface="Consolas" panose="020B0609020204030204" pitchFamily="49" charset="0"/>
              </a:rPr>
              <a:t>// For some String s</a:t>
            </a:r>
            <a:endParaRPr lang="en-US" sz="3200" i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length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();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pPr marL="11430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// do something with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s.charAt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)</a:t>
            </a:r>
            <a:endParaRPr lang="en-US" sz="3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CADEE-FF9C-F0B0-AC67-1102C88A03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158555F-0DFF-2FB8-DDCE-24F7A18554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045246"/>
              </p:ext>
            </p:extLst>
          </p:nvPr>
        </p:nvGraphicFramePr>
        <p:xfrm>
          <a:off x="3466879" y="4636304"/>
          <a:ext cx="5453550" cy="10008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5355">
                  <a:extLst>
                    <a:ext uri="{9D8B030D-6E8A-4147-A177-3AD203B41FA5}">
                      <a16:colId xmlns:a16="http://schemas.microsoft.com/office/drawing/2014/main" val="3874129439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90377665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107311372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4208589544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47393315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04357698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731264172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2397371736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143654077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808435129"/>
                    </a:ext>
                  </a:extLst>
                </a:gridCol>
              </a:tblGrid>
              <a:tr h="544967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002060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276"/>
                  </a:ext>
                </a:extLst>
              </a:tr>
              <a:tr h="421685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51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416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EB9AC-AFD2-F021-7978-11BEEB480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 Huskies?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AB515-0A27-6BF9-DC1B-DC80266FF0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1FB8E8-F82F-7C16-5682-D19BE52937C1}"/>
              </a:ext>
            </a:extLst>
          </p:cNvPr>
          <p:cNvSpPr txBox="1"/>
          <p:nvPr/>
        </p:nvSpPr>
        <p:spPr>
          <a:xfrm>
            <a:off x="2627810" y="3515687"/>
            <a:ext cx="6936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atin typeface="Consolas" panose="020B0609020204030204" pitchFamily="49" charset="0"/>
              </a:rPr>
              <a:t>h-u-s-k-</a:t>
            </a:r>
            <a:r>
              <a:rPr lang="en-US" sz="6000" b="1" err="1">
                <a:latin typeface="Consolas" panose="020B0609020204030204" pitchFamily="49" charset="0"/>
              </a:rPr>
              <a:t>i</a:t>
            </a:r>
            <a:r>
              <a:rPr lang="en-US" sz="6000" b="1">
                <a:latin typeface="Consolas" panose="020B0609020204030204" pitchFamily="49" charset="0"/>
              </a:rPr>
              <a:t>-e-s</a:t>
            </a:r>
          </a:p>
        </p:txBody>
      </p:sp>
    </p:spTree>
    <p:extLst>
      <p:ext uri="{BB962C8B-B14F-4D97-AF65-F5344CB8AC3E}">
        <p14:creationId xmlns:p14="http://schemas.microsoft.com/office/powerpoint/2010/main" val="826090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D903FD-FD3C-382E-8A2F-393B1AC44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C90D0-FF19-82FB-1747-1A787DC40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Fencepost Pattern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F7A932-33EC-F382-9545-8E3C337E79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287902-6E55-AEF5-EB32-E72C7DF00730}"/>
              </a:ext>
            </a:extLst>
          </p:cNvPr>
          <p:cNvSpPr txBox="1"/>
          <p:nvPr/>
        </p:nvSpPr>
        <p:spPr>
          <a:xfrm>
            <a:off x="2627810" y="3515687"/>
            <a:ext cx="6936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990033"/>
                </a:solidFill>
                <a:latin typeface="Consolas" panose="020B0609020204030204" pitchFamily="49" charset="0"/>
              </a:rPr>
              <a:t>h</a:t>
            </a:r>
            <a:r>
              <a:rPr lang="en-US" sz="6000" b="1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>
                <a:solidFill>
                  <a:srgbClr val="990033"/>
                </a:solidFill>
                <a:latin typeface="Consolas" panose="020B0609020204030204" pitchFamily="49" charset="0"/>
              </a:rPr>
              <a:t>u</a:t>
            </a:r>
            <a:r>
              <a:rPr lang="en-US" sz="6000" b="1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>
                <a:solidFill>
                  <a:srgbClr val="990033"/>
                </a:solidFill>
                <a:latin typeface="Consolas" panose="020B0609020204030204" pitchFamily="49" charset="0"/>
              </a:rPr>
              <a:t>s</a:t>
            </a:r>
            <a:r>
              <a:rPr lang="en-US" sz="6000" b="1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>
                <a:solidFill>
                  <a:srgbClr val="990033"/>
                </a:solidFill>
                <a:latin typeface="Consolas" panose="020B0609020204030204" pitchFamily="49" charset="0"/>
              </a:rPr>
              <a:t>k</a:t>
            </a:r>
            <a:r>
              <a:rPr lang="en-US" sz="6000" b="1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err="1">
                <a:solidFill>
                  <a:srgbClr val="990033"/>
                </a:solidFill>
                <a:latin typeface="Consolas" panose="020B0609020204030204" pitchFamily="49" charset="0"/>
              </a:rPr>
              <a:t>i</a:t>
            </a:r>
            <a:r>
              <a:rPr lang="en-US" sz="6000" b="1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>
                <a:solidFill>
                  <a:srgbClr val="990033"/>
                </a:solidFill>
                <a:latin typeface="Consolas" panose="020B0609020204030204" pitchFamily="49" charset="0"/>
              </a:rPr>
              <a:t>e</a:t>
            </a:r>
            <a:r>
              <a:rPr lang="en-US" sz="6000" b="1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>
                <a:solidFill>
                  <a:srgbClr val="990033"/>
                </a:solidFill>
                <a:latin typeface="Consolas" panose="020B0609020204030204" pitchFamily="49" charset="0"/>
              </a:rPr>
              <a:t>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B4565FC-BF9E-48BD-3265-57BCD82A7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772044"/>
            <a:ext cx="10515599" cy="1171603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task where one piece is repeated </a:t>
            </a:r>
            <a:r>
              <a:rPr lang="en-US" sz="36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times, and another piece is repeated </a:t>
            </a:r>
            <a:r>
              <a:rPr lang="en-US" sz="36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n-1 </a:t>
            </a:r>
            <a:r>
              <a:rPr lang="en-US"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times and they alternate</a:t>
            </a:r>
          </a:p>
        </p:txBody>
      </p:sp>
      <p:grpSp>
        <p:nvGrpSpPr>
          <p:cNvPr id="20" name="Group 19" descr="A fencepost with 7 posts with 6 bars between them. The core idea is to highlight a task with n items (the posts), with n - 1 alternating items “between” them (the bars).">
            <a:extLst>
              <a:ext uri="{FF2B5EF4-FFF2-40B4-BE49-F238E27FC236}">
                <a16:creationId xmlns:a16="http://schemas.microsoft.com/office/drawing/2014/main" id="{6BF8D1D1-92F9-8EC4-C8C7-02217758B5A5}"/>
              </a:ext>
            </a:extLst>
          </p:cNvPr>
          <p:cNvGrpSpPr/>
          <p:nvPr/>
        </p:nvGrpSpPr>
        <p:grpSpPr>
          <a:xfrm>
            <a:off x="3442063" y="4735282"/>
            <a:ext cx="5384079" cy="1015667"/>
            <a:chOff x="3442063" y="4735282"/>
            <a:chExt cx="5384079" cy="1015667"/>
          </a:xfrm>
        </p:grpSpPr>
        <p:sp>
          <p:nvSpPr>
            <p:cNvPr id="5" name="Equals 4">
              <a:extLst>
                <a:ext uri="{FF2B5EF4-FFF2-40B4-BE49-F238E27FC236}">
                  <a16:creationId xmlns:a16="http://schemas.microsoft.com/office/drawing/2014/main" id="{A5990C50-0B85-08B2-67E7-D85C8D4F3B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479473" y="4972060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Equals 14">
              <a:extLst>
                <a:ext uri="{FF2B5EF4-FFF2-40B4-BE49-F238E27FC236}">
                  <a16:creationId xmlns:a16="http://schemas.microsoft.com/office/drawing/2014/main" id="{351042D0-A9D6-3F44-68B2-27F3CF9D1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630387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Equals 15">
              <a:extLst>
                <a:ext uri="{FF2B5EF4-FFF2-40B4-BE49-F238E27FC236}">
                  <a16:creationId xmlns:a16="http://schemas.microsoft.com/office/drawing/2014/main" id="{8E00A9DA-D051-B581-E780-898F981BE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286649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Equals 16">
              <a:extLst>
                <a:ext uri="{FF2B5EF4-FFF2-40B4-BE49-F238E27FC236}">
                  <a16:creationId xmlns:a16="http://schemas.microsoft.com/office/drawing/2014/main" id="{6A3ACA1C-ECFB-DDDC-A68C-6125A6099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118319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Equals 17">
              <a:extLst>
                <a:ext uri="{FF2B5EF4-FFF2-40B4-BE49-F238E27FC236}">
                  <a16:creationId xmlns:a16="http://schemas.microsoft.com/office/drawing/2014/main" id="{45C2062A-E241-E692-CB95-05CE832C6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979922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Equals 18">
              <a:extLst>
                <a:ext uri="{FF2B5EF4-FFF2-40B4-BE49-F238E27FC236}">
                  <a16:creationId xmlns:a16="http://schemas.microsoft.com/office/drawing/2014/main" id="{62614364-ED19-0062-E9BA-C132BC37D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854591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: Rounded Corners 3">
              <a:extLst>
                <a:ext uri="{FF2B5EF4-FFF2-40B4-BE49-F238E27FC236}">
                  <a16:creationId xmlns:a16="http://schemas.microsoft.com/office/drawing/2014/main" id="{7822B498-3071-BB7B-B48D-51CCEF4C7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442063" y="4735286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7">
              <a:extLst>
                <a:ext uri="{FF2B5EF4-FFF2-40B4-BE49-F238E27FC236}">
                  <a16:creationId xmlns:a16="http://schemas.microsoft.com/office/drawing/2014/main" id="{5D94B35C-61F0-0352-C5CE-DACCE6BC6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254137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8">
              <a:extLst>
                <a:ext uri="{FF2B5EF4-FFF2-40B4-BE49-F238E27FC236}">
                  <a16:creationId xmlns:a16="http://schemas.microsoft.com/office/drawing/2014/main" id="{81F331F0-CBE7-3106-1E32-A5A37D23A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79274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9">
              <a:extLst>
                <a:ext uri="{FF2B5EF4-FFF2-40B4-BE49-F238E27FC236}">
                  <a16:creationId xmlns:a16="http://schemas.microsoft.com/office/drawing/2014/main" id="{5DE1BAE7-C0FA-A531-1384-6834CBC581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891349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0">
              <a:extLst>
                <a:ext uri="{FF2B5EF4-FFF2-40B4-BE49-F238E27FC236}">
                  <a16:creationId xmlns:a16="http://schemas.microsoft.com/office/drawing/2014/main" id="{50179BC1-FCBF-5206-8699-EAE0F204A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73094" y="4735284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1">
              <a:extLst>
                <a:ext uri="{FF2B5EF4-FFF2-40B4-BE49-F238E27FC236}">
                  <a16:creationId xmlns:a16="http://schemas.microsoft.com/office/drawing/2014/main" id="{C1B21747-7760-F789-66F2-36D9446A8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617825" y="4735283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2">
              <a:extLst>
                <a:ext uri="{FF2B5EF4-FFF2-40B4-BE49-F238E27FC236}">
                  <a16:creationId xmlns:a16="http://schemas.microsoft.com/office/drawing/2014/main" id="{8201E144-7DF2-326A-CA44-CAAC9E7A07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479976" y="4735282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00869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371600"/>
            <a:ext cx="10631557" cy="4805363"/>
          </a:xfrm>
        </p:spPr>
        <p:txBody>
          <a:bodyPr>
            <a:normAutofit/>
          </a:bodyPr>
          <a:lstStyle/>
          <a:p>
            <a:r>
              <a:rPr lang="en-US" dirty="0"/>
              <a:t>Feedback for C0 released yesterday!</a:t>
            </a:r>
          </a:p>
          <a:p>
            <a:pPr lvl="1"/>
            <a:r>
              <a:rPr lang="en-US" dirty="0"/>
              <a:t>Please view your feedback – </a:t>
            </a:r>
            <a:r>
              <a:rPr lang="en-US" u="sng" dirty="0"/>
              <a:t>crucial</a:t>
            </a:r>
            <a:r>
              <a:rPr lang="en-US" dirty="0"/>
              <a:t> part of learning process</a:t>
            </a:r>
          </a:p>
          <a:p>
            <a:pPr lvl="1"/>
            <a:r>
              <a:rPr lang="en-US" dirty="0"/>
              <a:t>For regrades (</a:t>
            </a:r>
            <a:r>
              <a:rPr lang="en-US" u="sng" dirty="0"/>
              <a:t>not</a:t>
            </a:r>
            <a:r>
              <a:rPr lang="en-US" dirty="0"/>
              <a:t> resubs), please make a private Ed post</a:t>
            </a:r>
          </a:p>
          <a:p>
            <a:r>
              <a:rPr lang="en-US" dirty="0"/>
              <a:t>C1 releasing later today, due Tuesday, October 14</a:t>
            </a:r>
            <a:r>
              <a:rPr lang="en-US" baseline="30000" dirty="0"/>
              <a:t>th</a:t>
            </a:r>
            <a:r>
              <a:rPr lang="en-US" dirty="0"/>
              <a:t>  </a:t>
            </a:r>
          </a:p>
          <a:p>
            <a:r>
              <a:rPr lang="en-US" dirty="0"/>
              <a:t>Quiz 0 is </a:t>
            </a:r>
            <a:r>
              <a:rPr lang="en-US" i="1" dirty="0"/>
              <a:t>next </a:t>
            </a:r>
            <a:r>
              <a:rPr lang="en-US" dirty="0"/>
              <a:t>Thursday, October 16</a:t>
            </a:r>
            <a:r>
              <a:rPr lang="en-US" baseline="30000" dirty="0"/>
              <a:t>th</a:t>
            </a:r>
            <a:r>
              <a:rPr lang="en-US" dirty="0"/>
              <a:t> (in your registered quiz section)</a:t>
            </a:r>
          </a:p>
          <a:p>
            <a:pPr lvl="1"/>
            <a:r>
              <a:rPr lang="en-US" dirty="0"/>
              <a:t>Can’t make it? Email Brett and James </a:t>
            </a:r>
            <a:r>
              <a:rPr lang="en-US" u="sng" dirty="0"/>
              <a:t>ASAP</a:t>
            </a:r>
            <a:endParaRPr lang="en-US" dirty="0"/>
          </a:p>
          <a:p>
            <a:r>
              <a:rPr lang="en-US" dirty="0"/>
              <a:t>Resubmission Cycle 0 (R0) opening tomorrow, due Thursday October 16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94D66-220A-3B3E-67AC-98BDF8E9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Reminder: Resubmissions (or “resubs”)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008B0-DBF1-EA00-24E8-BCE40537F4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Each week, you may resubmit one Programming Assignment or Creative Project with </a:t>
            </a: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 penalty</a:t>
            </a:r>
            <a:r>
              <a:rPr kumimoji="0" lang="en-US" altLang="en-US" sz="2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The grade of your resubmission will </a:t>
            </a:r>
            <a:r>
              <a:rPr kumimoji="0" lang="en-US" altLang="en-US" sz="280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completely replace</a:t>
            </a:r>
            <a:r>
              <a:rPr kumimoji="0" lang="en-US" altLang="en-US" sz="280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your previous grade.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a huge opportunity: you get to resubmit your work </a:t>
            </a:r>
            <a:r>
              <a:rPr lang="en-US" altLang="en-US" sz="2800" u="sng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</a:t>
            </a:r>
            <a:r>
              <a:rPr lang="en-US" alt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 grade it and give you feedback! Please take advantage of this :)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miss an assignment and/or only finish it late – use a resub!</a:t>
            </a:r>
            <a:endParaRPr lang="en-US" altLang="en-US" sz="2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E0D14-7F8B-531E-424D-87D4FA7259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6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A1B4C6-C059-8D6B-EA21-61CB388EB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5CEBC-37F2-904C-A67D-89CDA13A6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Resub Logistics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B4E580-2962-7113-7FD1-87A2A3A299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 logistics:</a:t>
            </a:r>
          </a:p>
          <a:p>
            <a:pPr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7* total resub cycles this quarter (and 8 assignments)</a:t>
            </a:r>
          </a:p>
          <a:p>
            <a:pPr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Assignments eligible to resubmit for 3 cycles </a:t>
            </a:r>
            <a:r>
              <a:rPr lang="en-US" altLang="en-US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feedback is out</a:t>
            </a:r>
          </a:p>
          <a:p>
            <a:pPr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resubmit: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ake and </a:t>
            </a:r>
            <a:r>
              <a:rPr lang="en-US" altLang="en-US" sz="28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submit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your changes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the submission you want graded as “Final”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Submit a Google Form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with a reflection, to confirm your resub</a:t>
            </a:r>
          </a:p>
          <a:p>
            <a:pPr marL="971550" lvl="1" indent="-5143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</a:t>
            </a:r>
            <a:r>
              <a:rPr lang="en-US" altLang="en-US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submit the form before the deadline for resub to count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CAE82-E23D-55DC-A674-63C8C3D9C0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0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F3846-770C-B7F0-8AA8-C99323061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8732643-93EE-9397-0D13-146DCB9CB6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>
              <a:defRPr/>
            </a:pPr>
            <a:r>
              <a:rPr lang="en-US" dirty="0"/>
              <a:t>Chaining methods in expressions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58C475-8408-C15F-0F2C-D813461DE9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244E3A-9337-2C56-7369-4E199B8669D0}"/>
              </a:ext>
            </a:extLst>
          </p:cNvPr>
          <p:cNvSpPr/>
          <p:nvPr/>
        </p:nvSpPr>
        <p:spPr>
          <a:xfrm>
            <a:off x="371475" y="1408133"/>
            <a:ext cx="110109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n-US" sz="26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contains the String </a:t>
            </a:r>
            <a:r>
              <a:rPr lang="en-US" sz="26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"bubble gum"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b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statement would result in </a:t>
            </a:r>
            <a:r>
              <a:rPr lang="en-US" sz="26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containing </a:t>
            </a:r>
            <a:r>
              <a:rPr lang="en-US" sz="26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"Gumball"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instead?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40EF038-1295-7AC3-10F2-295630E77CE7}"/>
              </a:ext>
            </a:extLst>
          </p:cNvPr>
          <p:cNvGraphicFramePr>
            <a:graphicFrameLocks noGrp="1"/>
          </p:cNvGraphicFramePr>
          <p:nvPr/>
        </p:nvGraphicFramePr>
        <p:xfrm>
          <a:off x="371475" y="4005055"/>
          <a:ext cx="5453550" cy="10008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5355">
                  <a:extLst>
                    <a:ext uri="{9D8B030D-6E8A-4147-A177-3AD203B41FA5}">
                      <a16:colId xmlns:a16="http://schemas.microsoft.com/office/drawing/2014/main" val="3874129439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90377665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107311372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4208589544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47393315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04357698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731264172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2397371736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143654077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808435129"/>
                    </a:ext>
                  </a:extLst>
                </a:gridCol>
              </a:tblGrid>
              <a:tr h="544967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002060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276"/>
                  </a:ext>
                </a:extLst>
              </a:tr>
              <a:tr h="421685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5107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4BF8B8C-9253-AF02-B2F5-68E74592BF37}"/>
              </a:ext>
            </a:extLst>
          </p:cNvPr>
          <p:cNvSpPr txBox="1"/>
          <p:nvPr/>
        </p:nvSpPr>
        <p:spPr>
          <a:xfrm>
            <a:off x="5915026" y="3212797"/>
            <a:ext cx="61245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(7) + "ball";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s = 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(7, 9) + "ball";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s = ("" + 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s.charAt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(7)).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toUpperCase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() + "ball";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s = 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(7, 8).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toUpperCase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()    </a:t>
            </a:r>
            <a:b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    + 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(8) + "ball";</a:t>
            </a:r>
          </a:p>
        </p:txBody>
      </p:sp>
    </p:spTree>
    <p:extLst>
      <p:ext uri="{BB962C8B-B14F-4D97-AF65-F5344CB8AC3E}">
        <p14:creationId xmlns:p14="http://schemas.microsoft.com/office/powerpoint/2010/main" val="1565907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385D3-32BD-60CA-C34B-D459052DB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F585D-539A-1D96-21D8-997A7E3EF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Chaining methods in expressions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D86C0F-7503-8560-C8C8-4408A4273C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CEAC39-9A6B-5AA9-FF78-0658C95FFB9C}"/>
              </a:ext>
            </a:extLst>
          </p:cNvPr>
          <p:cNvSpPr txBox="1"/>
          <p:nvPr/>
        </p:nvSpPr>
        <p:spPr>
          <a:xfrm>
            <a:off x="838195" y="2946310"/>
            <a:ext cx="103497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400">
                <a:latin typeface="Consolas" panose="020B0609020204030204" pitchFamily="49" charset="0"/>
                <a:cs typeface="Calibri" panose="020F0502020204030204" pitchFamily="34" charset="0"/>
              </a:rPr>
              <a:t>(7, 8).</a:t>
            </a:r>
            <a:r>
              <a:rPr lang="en-US" sz="2400" err="1">
                <a:latin typeface="Consolas" panose="020B0609020204030204" pitchFamily="49" charset="0"/>
                <a:cs typeface="Calibri" panose="020F0502020204030204" pitchFamily="34" charset="0"/>
              </a:rPr>
              <a:t>toUpperCase</a:t>
            </a:r>
            <a:r>
              <a:rPr lang="en-US" sz="2400">
                <a:latin typeface="Consolas" panose="020B0609020204030204" pitchFamily="49" charset="0"/>
                <a:cs typeface="Calibri" panose="020F0502020204030204" pitchFamily="34" charset="0"/>
              </a:rPr>
              <a:t>() + </a:t>
            </a:r>
            <a:r>
              <a:rPr lang="en-US" sz="240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400">
                <a:latin typeface="Consolas" panose="020B0609020204030204" pitchFamily="49" charset="0"/>
                <a:cs typeface="Calibri" panose="020F0502020204030204" pitchFamily="34" charset="0"/>
              </a:rPr>
              <a:t>(8) + "ball"</a:t>
            </a:r>
            <a:endParaRPr lang="en-US" sz="2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294382-B51B-A689-8066-87AE6F21F72C}"/>
              </a:ext>
            </a:extLst>
          </p:cNvPr>
          <p:cNvSpPr txBox="1"/>
          <p:nvPr/>
        </p:nvSpPr>
        <p:spPr>
          <a:xfrm>
            <a:off x="838192" y="3732654"/>
            <a:ext cx="103497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latin typeface="Consolas" panose="020B0609020204030204" pitchFamily="49" charset="0"/>
                <a:cs typeface="Calibri" panose="020F0502020204030204" pitchFamily="34" charset="0"/>
              </a:rPr>
              <a:t>              "g".</a:t>
            </a:r>
            <a:r>
              <a:rPr lang="en-US" sz="2400" err="1">
                <a:latin typeface="Consolas" panose="020B0609020204030204" pitchFamily="49" charset="0"/>
                <a:cs typeface="Calibri" panose="020F0502020204030204" pitchFamily="34" charset="0"/>
              </a:rPr>
              <a:t>toUpperCase</a:t>
            </a:r>
            <a:r>
              <a:rPr lang="en-US" sz="2400">
                <a:latin typeface="Consolas" panose="020B0609020204030204" pitchFamily="49" charset="0"/>
                <a:cs typeface="Calibri" panose="020F0502020204030204" pitchFamily="34" charset="0"/>
              </a:rPr>
              <a:t>() + </a:t>
            </a:r>
            <a:r>
              <a:rPr lang="en-US" sz="240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400">
                <a:latin typeface="Consolas" panose="020B0609020204030204" pitchFamily="49" charset="0"/>
                <a:cs typeface="Calibri" panose="020F0502020204030204" pitchFamily="34" charset="0"/>
              </a:rPr>
              <a:t>(8) + "ball"</a:t>
            </a:r>
            <a:endParaRPr lang="en-US" sz="240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D15D57E-59DE-930E-D0FC-D31572626A60}"/>
              </a:ext>
            </a:extLst>
          </p:cNvPr>
          <p:cNvGraphicFramePr>
            <a:graphicFrameLocks noGrp="1"/>
          </p:cNvGraphicFramePr>
          <p:nvPr/>
        </p:nvGraphicFramePr>
        <p:xfrm>
          <a:off x="3369225" y="1543879"/>
          <a:ext cx="5453550" cy="10008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5355">
                  <a:extLst>
                    <a:ext uri="{9D8B030D-6E8A-4147-A177-3AD203B41FA5}">
                      <a16:colId xmlns:a16="http://schemas.microsoft.com/office/drawing/2014/main" val="3874129439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90377665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107311372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4208589544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47393315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04357698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731264172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2397371736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143654077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808435129"/>
                    </a:ext>
                  </a:extLst>
                </a:gridCol>
              </a:tblGrid>
              <a:tr h="544967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002060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276"/>
                  </a:ext>
                </a:extLst>
              </a:tr>
              <a:tr h="421685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5107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9AB1653-26F1-82DC-432D-4E4E79EAA787}"/>
              </a:ext>
            </a:extLst>
          </p:cNvPr>
          <p:cNvSpPr txBox="1"/>
          <p:nvPr/>
        </p:nvSpPr>
        <p:spPr>
          <a:xfrm>
            <a:off x="838192" y="4482937"/>
            <a:ext cx="103497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latin typeface="Consolas" panose="020B0609020204030204" pitchFamily="49" charset="0"/>
                <a:cs typeface="Calibri" panose="020F0502020204030204" pitchFamily="34" charset="0"/>
              </a:rPr>
              <a:t>                            "G" + </a:t>
            </a:r>
            <a:r>
              <a:rPr lang="en-US" sz="240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400">
                <a:latin typeface="Consolas" panose="020B0609020204030204" pitchFamily="49" charset="0"/>
                <a:cs typeface="Calibri" panose="020F0502020204030204" pitchFamily="34" charset="0"/>
              </a:rPr>
              <a:t>(8) + "ball"</a:t>
            </a:r>
            <a:endParaRPr lang="en-US" sz="2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589408-C0B1-AB7A-C654-E99D9651A22B}"/>
              </a:ext>
            </a:extLst>
          </p:cNvPr>
          <p:cNvSpPr txBox="1"/>
          <p:nvPr/>
        </p:nvSpPr>
        <p:spPr>
          <a:xfrm>
            <a:off x="838192" y="5233220"/>
            <a:ext cx="103497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latin typeface="Consolas" panose="020B0609020204030204" pitchFamily="49" charset="0"/>
                <a:cs typeface="Calibri" panose="020F0502020204030204" pitchFamily="34" charset="0"/>
              </a:rPr>
              <a:t>                            "G" +      "um"      + "ball"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91667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1D3B8-93AD-C9AB-90AC-6C8A811C3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PCM Review: for loops!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D0C69F-90E4-E09E-E501-DB717FA47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1"/>
            <a:ext cx="10515600" cy="1283918"/>
          </a:xfrm>
        </p:spPr>
        <p:txBody>
          <a:bodyPr/>
          <a:lstStyle/>
          <a:p>
            <a:pPr marL="114300" indent="0">
              <a:buNone/>
            </a:pPr>
            <a:r>
              <a:rPr lang="en-US"/>
              <a:t>For loops are our first </a:t>
            </a:r>
            <a:r>
              <a:rPr lang="en-US" b="1"/>
              <a:t>control structure</a:t>
            </a:r>
            <a:r>
              <a:rPr lang="en-US"/>
              <a:t>: a syntax </a:t>
            </a:r>
            <a:r>
              <a:rPr lang="en-US" i="1"/>
              <a:t>structure</a:t>
            </a:r>
            <a:r>
              <a:rPr lang="en-US"/>
              <a:t> that </a:t>
            </a:r>
            <a:r>
              <a:rPr lang="en-US" i="1"/>
              <a:t>controls</a:t>
            </a:r>
            <a:r>
              <a:rPr lang="en-US"/>
              <a:t> the execution of other statements.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729307-9E61-A838-FDC8-8DABE30061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2" descr="Text showing the syntax for a for-loop. The first line of the for-loop contains text that says &quot;for (initialization; test; update) {&quot;. The next line is indented by one tab and says &quot;body (statements to be repeated)&quot;. The third and last line just contains the closing curly brace &quot;{&quot;.">
            <a:extLst>
              <a:ext uri="{FF2B5EF4-FFF2-40B4-BE49-F238E27FC236}">
                <a16:creationId xmlns:a16="http://schemas.microsoft.com/office/drawing/2014/main" id="{D76418A1-DE2A-071E-38F0-0BA0769D6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932" y="3098110"/>
            <a:ext cx="8210135" cy="274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498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6E36EC-CE14-188D-8652-3F58962FA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19507-A100-51EF-2656-7EFFDFFBC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PCM Review: for loops (example)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BCED2D9-B92F-2FC5-5CC7-5214E9FA0B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474893"/>
            <a:ext cx="11582399" cy="1908215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14300" indent="0">
              <a:buNone/>
            </a:pPr>
            <a:r>
              <a:rPr lang="en-US" sz="320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320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320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>
                <a:solidFill>
                  <a:srgbClr val="001080"/>
                </a:solidFill>
                <a:latin typeface="Consolas" panose="020B0609020204030204" pitchFamily="49" charset="0"/>
              </a:rPr>
              <a:t>counter</a:t>
            </a:r>
            <a:r>
              <a:rPr lang="en-US" sz="320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320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3200">
                <a:solidFill>
                  <a:srgbClr val="000000"/>
                </a:solidFill>
                <a:latin typeface="Consolas" panose="020B0609020204030204" pitchFamily="49" charset="0"/>
              </a:rPr>
              <a:t>; counter &lt;= </a:t>
            </a:r>
            <a:r>
              <a:rPr lang="en-US" sz="3200">
                <a:solidFill>
                  <a:srgbClr val="098658"/>
                </a:solidFill>
                <a:latin typeface="Consolas" panose="020B0609020204030204" pitchFamily="49" charset="0"/>
              </a:rPr>
              <a:t>5</a:t>
            </a:r>
            <a:r>
              <a:rPr lang="en-US" sz="3200">
                <a:solidFill>
                  <a:srgbClr val="000000"/>
                </a:solidFill>
                <a:latin typeface="Consolas" panose="020B0609020204030204" pitchFamily="49" charset="0"/>
              </a:rPr>
              <a:t>; counter++) {</a:t>
            </a:r>
          </a:p>
          <a:p>
            <a:pPr marL="114300" indent="0">
              <a:buNone/>
            </a:pPr>
            <a:r>
              <a:rPr lang="en-US" sz="320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sz="320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sz="320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320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320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3200">
                <a:solidFill>
                  <a:srgbClr val="A31515"/>
                </a:solidFill>
                <a:latin typeface="Consolas" panose="020B0609020204030204" pitchFamily="49" charset="0"/>
              </a:rPr>
              <a:t>"I love CSE 121!"</a:t>
            </a:r>
            <a:r>
              <a:rPr lang="en-US" sz="320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114300" indent="0">
              <a:buNone/>
            </a:pPr>
            <a:r>
              <a:rPr lang="en-US" sz="320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FE774-08A0-F813-DCE8-7CA9BD2A98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30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24E480-4C4E-1C2B-2C71-47DE15C19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5FF13-278E-6965-EDA2-BD704AC03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PCM Review: for loops (a helpful flowchart)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50CF21-86F7-F825-5CB7-EC02B9A183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2" descr="Flow chart of for loop control flow. Starting point's text says &quot;Perform the initialization once at the beginning.&quot; Gray rectangle background with a blue &quot;1&quot; on the top right corner. This box points to another box with test that says &quot;Is the test true?&quot; with a red &quot;2&quot; at the top right corner. On the right side of the box is an arrow indicating &quot;YES&quot; to the question. This arrow points to a box that says &quot;Execute the statements inside the for loop body.&quot; with a dark green three at the top right corner. This box points to another box that says &quot;Perform the update.&quot; with an orange &quot;4&quot; at the top right of the box. This box points back to the box with the red &quot;2&quot; in the corner. On the left side of that box is an arrow that indicating &quot;NO&quot; to the question. This arrow points to a box that says &quot;Execute the statements that are immediately after the for loop body.&quot; with a green &quot;5&quot; at the top right of the box.">
            <a:extLst>
              <a:ext uri="{FF2B5EF4-FFF2-40B4-BE49-F238E27FC236}">
                <a16:creationId xmlns:a16="http://schemas.microsoft.com/office/drawing/2014/main" id="{F2FD606D-B0C3-974C-1621-7E11DDAFE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725" y="1392427"/>
            <a:ext cx="6968549" cy="500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95256"/>
      </p:ext>
    </p:extLst>
  </p:cSld>
  <p:clrMapOvr>
    <a:masterClrMapping/>
  </p:clrMapOvr>
</p:sld>
</file>

<file path=ppt/theme/theme1.xml><?xml version="1.0" encoding="utf-8"?>
<a:theme xmlns:a="http://schemas.openxmlformats.org/drawingml/2006/main" name="2_CSE 12X (adopted from CSE 373)">
  <a:themeElements>
    <a:clrScheme name="Custom 1">
      <a:dk1>
        <a:srgbClr val="222222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2699A9"/>
      </a:hlink>
      <a:folHlink>
        <a:srgbClr val="269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1149</TotalTime>
  <Words>1121</Words>
  <Application>Microsoft Office PowerPoint</Application>
  <PresentationFormat>Widescreen</PresentationFormat>
  <Paragraphs>259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Montserrat ExtraBold</vt:lpstr>
      <vt:lpstr>Calibri</vt:lpstr>
      <vt:lpstr>Montserrat SemiBold</vt:lpstr>
      <vt:lpstr>Consolas</vt:lpstr>
      <vt:lpstr>Montserrat</vt:lpstr>
      <vt:lpstr>2_CSE 12X (adopted from CSE 373)</vt:lpstr>
      <vt:lpstr>for Loops</vt:lpstr>
      <vt:lpstr>Announcements, Reminders</vt:lpstr>
      <vt:lpstr>Reminder: Resubmissions (or “resubs”)</vt:lpstr>
      <vt:lpstr>Resub Logistics</vt:lpstr>
      <vt:lpstr>Chaining methods in expressions</vt:lpstr>
      <vt:lpstr>Chaining methods in expressions</vt:lpstr>
      <vt:lpstr>PCM Review: for loops!</vt:lpstr>
      <vt:lpstr>PCM Review: for loops (example)</vt:lpstr>
      <vt:lpstr>PCM Review: for loops (a helpful flowchart)</vt:lpstr>
      <vt:lpstr>Thinking about for loops</vt:lpstr>
      <vt:lpstr>Think Pair Share: squared loops (Think)</vt:lpstr>
      <vt:lpstr>Think Pair Share: squared loops (Pair)</vt:lpstr>
      <vt:lpstr>PCM Review: String Traversals</vt:lpstr>
      <vt:lpstr>Go Huskies?</vt:lpstr>
      <vt:lpstr>The Fencepost Pattern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Hannah Swoffer</dc:creator>
  <cp:lastModifiedBy>Brett Wortzman</cp:lastModifiedBy>
  <cp:revision>7</cp:revision>
  <dcterms:modified xsi:type="dcterms:W3CDTF">2025-10-08T18:13:19Z</dcterms:modified>
</cp:coreProperties>
</file>