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7"/>
  </p:notesMasterIdLst>
  <p:handoutMasterIdLst>
    <p:handoutMasterId r:id="rId28"/>
  </p:handoutMasterIdLst>
  <p:sldIdLst>
    <p:sldId id="398" r:id="rId2"/>
    <p:sldId id="386" r:id="rId3"/>
    <p:sldId id="356" r:id="rId4"/>
    <p:sldId id="392" r:id="rId5"/>
    <p:sldId id="399" r:id="rId6"/>
    <p:sldId id="400" r:id="rId7"/>
    <p:sldId id="374" r:id="rId8"/>
    <p:sldId id="387" r:id="rId9"/>
    <p:sldId id="375" r:id="rId10"/>
    <p:sldId id="401" r:id="rId11"/>
    <p:sldId id="397" r:id="rId12"/>
    <p:sldId id="393" r:id="rId13"/>
    <p:sldId id="396" r:id="rId14"/>
    <p:sldId id="376" r:id="rId15"/>
    <p:sldId id="377" r:id="rId16"/>
    <p:sldId id="390" r:id="rId17"/>
    <p:sldId id="391" r:id="rId18"/>
    <p:sldId id="355" r:id="rId19"/>
    <p:sldId id="402" r:id="rId20"/>
    <p:sldId id="394" r:id="rId21"/>
    <p:sldId id="395" r:id="rId22"/>
    <p:sldId id="381" r:id="rId23"/>
    <p:sldId id="378" r:id="rId24"/>
    <p:sldId id="403" r:id="rId25"/>
    <p:sldId id="380" r:id="rId26"/>
  </p:sldIdLst>
  <p:sldSz cx="12192000" cy="6858000"/>
  <p:notesSz cx="6858000" cy="9144000"/>
  <p:embeddedFontLst>
    <p:embeddedFont>
      <p:font typeface="Consolas" panose="020B0609020204030204" pitchFamily="49" charset="0"/>
      <p:regular r:id="rId29"/>
      <p:bold r:id="rId30"/>
      <p:italic r:id="rId31"/>
      <p:boldItalic r:id="rId32"/>
    </p:embeddedFont>
    <p:embeddedFont>
      <p:font typeface="Montserrat" pitchFamily="2" charset="77"/>
      <p:regular r:id="rId33"/>
      <p:bold r:id="rId34"/>
      <p:italic r:id="rId35"/>
      <p:boldItalic r:id="rId36"/>
    </p:embeddedFont>
    <p:embeddedFont>
      <p:font typeface="Montserrat ExtraBold" panose="020F0502020204030204" pitchFamily="34" charset="0"/>
      <p:regular r:id="rId37"/>
      <p:bold r:id="rId38"/>
      <p:italic r:id="rId39"/>
      <p:boldItalic r:id="rId40"/>
    </p:embeddedFont>
    <p:embeddedFont>
      <p:font typeface="Montserrat SemiBold" panose="020F050202020403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i8dWrwCSJhu53tQRppDdHoobhi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D57E"/>
    <a:srgbClr val="7028C8"/>
    <a:srgbClr val="CF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85"/>
    <p:restoredTop sz="94762"/>
  </p:normalViewPr>
  <p:slideViewPr>
    <p:cSldViewPr snapToGrid="0">
      <p:cViewPr varScale="1">
        <p:scale>
          <a:sx n="67" d="100"/>
          <a:sy n="67" d="100"/>
        </p:scale>
        <p:origin x="184" y="1344"/>
      </p:cViewPr>
      <p:guideLst/>
    </p:cSldViewPr>
  </p:slideViewPr>
  <p:outlineViewPr>
    <p:cViewPr>
      <p:scale>
        <a:sx n="33" d="100"/>
        <a:sy n="33" d="100"/>
      </p:scale>
      <p:origin x="0" y="-7176"/>
    </p:cViewPr>
  </p:outlineViewPr>
  <p:notesTextViewPr>
    <p:cViewPr>
      <p:scale>
        <a:sx n="1" d="1"/>
        <a:sy n="1" d="1"/>
      </p:scale>
      <p:origin x="0" y="0"/>
    </p:cViewPr>
  </p:notesTextViewPr>
  <p:notesViewPr>
    <p:cSldViewPr snapToGrid="0">
      <p:cViewPr varScale="1">
        <p:scale>
          <a:sx n="75" d="100"/>
          <a:sy n="75" d="100"/>
        </p:scale>
        <p:origin x="2649"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65BF56-4A4D-4DEA-BF4B-8ED38A61B5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Calibri" panose="020F0502020204030204" pitchFamily="34" charset="0"/>
              <a:cs typeface="Calibri" panose="020F0502020204030204" pitchFamily="34" charset="0"/>
            </a:endParaRPr>
          </a:p>
        </p:txBody>
      </p:sp>
      <p:sp>
        <p:nvSpPr>
          <p:cNvPr id="3" name="Date Placeholder 2">
            <a:extLst>
              <a:ext uri="{FF2B5EF4-FFF2-40B4-BE49-F238E27FC236}">
                <a16:creationId xmlns:a16="http://schemas.microsoft.com/office/drawing/2014/main" id="{D6DE3BD0-CCFC-4760-AAF3-CF9B94D18C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E50203-2B6C-4376-BFEA-B4E212133564}" type="datetimeFigureOut">
              <a:rPr lang="en-US" smtClean="0">
                <a:latin typeface="Calibri" panose="020F0502020204030204" pitchFamily="34" charset="0"/>
                <a:cs typeface="Calibri" panose="020F0502020204030204" pitchFamily="34" charset="0"/>
              </a:rPr>
              <a:t>10/3/25</a:t>
            </a:fld>
            <a:endParaRPr lang="en-US"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99C70846-9548-41CC-857D-BF91CA71D9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B666BCD5-B21F-45B8-9F34-078703248D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182362-2E36-4DA0-BABD-FE59F686457C}" type="slidenum">
              <a:rPr lang="en-US" smtClean="0">
                <a:latin typeface="Calibri" panose="020F0502020204030204" pitchFamily="34" charset="0"/>
                <a:cs typeface="Calibri" panose="020F0502020204030204" pitchFamily="34" charset="0"/>
              </a:r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4614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904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7116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9"/>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6" name="Google Shape;16;p29" descr="University of Washington"/>
          <p:cNvPicPr preferRelativeResize="0"/>
          <p:nvPr/>
        </p:nvPicPr>
        <p:blipFill rotWithShape="1">
          <a:blip r:embed="rId3">
            <a:alphaModFix/>
          </a:blip>
          <a:srcRect/>
          <a:stretch/>
        </p:blipFill>
        <p:spPr>
          <a:xfrm>
            <a:off x="29762" y="29971"/>
            <a:ext cx="2150723" cy="169039"/>
          </a:xfrm>
          <a:prstGeom prst="rect">
            <a:avLst/>
          </a:prstGeom>
          <a:noFill/>
          <a:ln>
            <a:noFill/>
          </a:ln>
        </p:spPr>
      </p:pic>
      <p:sp>
        <p:nvSpPr>
          <p:cNvPr id="17" name="Google Shape;17;p29"/>
          <p:cNvSpPr txBox="1"/>
          <p:nvPr/>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Autumn 2025</a:t>
            </a:r>
            <a:endParaRPr b="0" i="0" dirty="0">
              <a:latin typeface="Calibri" panose="020F0502020204030204" pitchFamily="34" charset="0"/>
              <a:cs typeface="Calibri" panose="020F0502020204030204" pitchFamily="34" charset="0"/>
            </a:endParaRPr>
          </a:p>
        </p:txBody>
      </p:sp>
      <p:sp>
        <p:nvSpPr>
          <p:cNvPr id="20" name="Google Shape;20;p29"/>
          <p:cNvSpPr txBox="1"/>
          <p:nvPr/>
        </p:nvSpPr>
        <p:spPr>
          <a:xfrm>
            <a:off x="338697" y="1894816"/>
            <a:ext cx="3062976"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0F0F0"/>
              </a:buClr>
              <a:buSzPts val="3600"/>
              <a:buFont typeface="Montserrat ExtraBold"/>
              <a:buNone/>
            </a:pPr>
            <a:r>
              <a:rPr lang="en-US" sz="3600" b="1" i="0" u="none" strike="noStrike" cap="none" dirty="0">
                <a:solidFill>
                  <a:srgbClr val="F0F0F0"/>
                </a:solidFill>
                <a:latin typeface="Montserrat ExtraBold"/>
                <a:ea typeface="Montserrat ExtraBold"/>
                <a:cs typeface="Montserrat ExtraBold"/>
                <a:sym typeface="Montserrat ExtraBold"/>
              </a:rPr>
              <a:t>CSE 121</a:t>
            </a:r>
            <a:endParaRPr b="0" i="0" dirty="0">
              <a:latin typeface="Calibri" panose="020F0502020204030204" pitchFamily="34" charset="0"/>
              <a:cs typeface="Calibri" panose="020F0502020204030204" pitchFamily="34" charset="0"/>
            </a:endParaRPr>
          </a:p>
        </p:txBody>
      </p:sp>
      <p:sp>
        <p:nvSpPr>
          <p:cNvPr id="22" name="Google Shape;22;p29">
            <a:extLst>
              <a:ext uri="{C183D7F6-B498-43B3-948B-1728B52AA6E4}">
                <adec:decorative xmlns:adec="http://schemas.microsoft.com/office/drawing/2017/decorative" val="1"/>
              </a:ext>
            </a:extLst>
          </p:cNvPr>
          <p:cNvSpPr/>
          <p:nvPr/>
        </p:nvSpPr>
        <p:spPr>
          <a:xfrm>
            <a:off x="420127" y="1370208"/>
            <a:ext cx="878586" cy="420132"/>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dirty="0">
              <a:solidFill>
                <a:srgbClr val="FFFFFF"/>
              </a:solidFill>
              <a:latin typeface="Calibri"/>
              <a:ea typeface="Calibri"/>
              <a:cs typeface="Calibri"/>
              <a:sym typeface="Calibri"/>
            </a:endParaRPr>
          </a:p>
        </p:txBody>
      </p:sp>
      <p:sp>
        <p:nvSpPr>
          <p:cNvPr id="24" name="Google Shape;24;p29">
            <a:extLst>
              <a:ext uri="{C183D7F6-B498-43B3-948B-1728B52AA6E4}">
                <adec:decorative xmlns:adec="http://schemas.microsoft.com/office/drawing/2017/decorative" val="1"/>
              </a:ext>
            </a:extLst>
          </p:cNvPr>
          <p:cNvSpPr/>
          <p:nvPr/>
        </p:nvSpPr>
        <p:spPr>
          <a:xfrm>
            <a:off x="6634951" y="951503"/>
            <a:ext cx="5250244" cy="5153776"/>
          </a:xfrm>
          <a:prstGeom prst="roundRect">
            <a:avLst>
              <a:gd name="adj" fmla="val 1114"/>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5" name="Google Shape;25;p29">
            <a:extLst>
              <a:ext uri="{C183D7F6-B498-43B3-948B-1728B52AA6E4}">
                <adec:decorative xmlns:adec="http://schemas.microsoft.com/office/drawing/2017/decorative" val="1"/>
              </a:ext>
            </a:extLst>
          </p:cNvPr>
          <p:cNvCxnSpPr/>
          <p:nvPr/>
        </p:nvCxnSpPr>
        <p:spPr>
          <a:xfrm>
            <a:off x="7025920" y="4053518"/>
            <a:ext cx="4468306" cy="1"/>
          </a:xfrm>
          <a:prstGeom prst="straightConnector1">
            <a:avLst/>
          </a:prstGeom>
          <a:noFill/>
          <a:ln w="9525" cap="flat" cmpd="sng">
            <a:solidFill>
              <a:srgbClr val="BFBFBF"/>
            </a:solidFill>
            <a:prstDash val="solid"/>
            <a:miter lim="8000"/>
            <a:headEnd type="none" w="sm" len="sm"/>
            <a:tailEnd type="none" w="sm" len="sm"/>
          </a:ln>
        </p:spPr>
      </p:cxnSp>
      <p:sp>
        <p:nvSpPr>
          <p:cNvPr id="26" name="Google Shape;26;p29">
            <a:extLst>
              <a:ext uri="{C183D7F6-B498-43B3-948B-1728B52AA6E4}">
                <adec:decorative xmlns:adec="http://schemas.microsoft.com/office/drawing/2017/decorative" val="1"/>
              </a:ext>
            </a:extLst>
          </p:cNvPr>
          <p:cNvSpPr/>
          <p:nvPr/>
        </p:nvSpPr>
        <p:spPr>
          <a:xfrm>
            <a:off x="86443" y="5439308"/>
            <a:ext cx="3730182"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 name="Google Shape;28;p29"/>
          <p:cNvSpPr txBox="1"/>
          <p:nvPr/>
        </p:nvSpPr>
        <p:spPr>
          <a:xfrm>
            <a:off x="306805" y="5577374"/>
            <a:ext cx="2154864" cy="1138733"/>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200"/>
              <a:buFont typeface="Montserrat SemiBold"/>
              <a:buNone/>
              <a:tabLst/>
              <a:defRPr/>
            </a:pPr>
            <a:r>
              <a:rPr lang="en-US" sz="1200" b="1" i="0" u="none" strike="noStrike" cap="none" dirty="0">
                <a:solidFill>
                  <a:schemeClr val="tx1"/>
                </a:solidFill>
                <a:latin typeface="Montserrat" pitchFamily="2" charset="77"/>
                <a:ea typeface="Montserrat"/>
                <a:cs typeface="Montserrat"/>
                <a:sym typeface="Montserrat"/>
              </a:rPr>
              <a:t>Questions during Class?</a:t>
            </a:r>
            <a:endParaRPr lang="en-US" sz="1200" b="0" i="0" dirty="0">
              <a:solidFill>
                <a:schemeClr val="tx1"/>
              </a:solidFill>
              <a:latin typeface="Montserrat" pitchFamily="2" charset="77"/>
              <a:cs typeface="Calibri" panose="020F0502020204030204" pitchFamily="34" charset="0"/>
            </a:endParaRPr>
          </a:p>
          <a:p>
            <a:pPr marL="0" marR="0" lvl="0" indent="0" algn="l" rtl="0">
              <a:lnSpc>
                <a:spcPct val="100000"/>
              </a:lnSpc>
              <a:spcBef>
                <a:spcPts val="0"/>
              </a:spcBef>
              <a:spcAft>
                <a:spcPts val="0"/>
              </a:spcAft>
              <a:buClr>
                <a:srgbClr val="595959"/>
              </a:buClr>
              <a:buSzPts val="1200"/>
              <a:buFont typeface="Montserrat SemiBold"/>
              <a:buNone/>
            </a:pPr>
            <a:endParaRPr lang="en-US" sz="1200" b="1" i="0" u="none" strike="noStrike" cap="none" dirty="0">
              <a:solidFill>
                <a:schemeClr val="tx1"/>
              </a:solidFill>
              <a:latin typeface="Montserrat" pitchFamily="2" charset="77"/>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1200"/>
              <a:buFont typeface="Montserrat SemiBold"/>
              <a:buNone/>
            </a:pPr>
            <a:r>
              <a:rPr lang="en-US" sz="1200" b="1" i="0" u="none" strike="noStrike" cap="none" dirty="0">
                <a:solidFill>
                  <a:schemeClr val="tx1"/>
                </a:solidFill>
                <a:latin typeface="Montserrat" pitchFamily="2" charset="77"/>
                <a:ea typeface="Montserrat SemiBold"/>
                <a:cs typeface="Montserrat SemiBold"/>
                <a:sym typeface="Montserrat SemiBold"/>
              </a:rPr>
              <a:t>Raise hand or send here</a:t>
            </a:r>
            <a:endParaRPr b="0" i="0" dirty="0">
              <a:solidFill>
                <a:schemeClr val="tx1"/>
              </a:solidFill>
              <a:latin typeface="Montserrat" pitchFamily="2" charset="77"/>
              <a:cs typeface="Calibri" panose="020F0502020204030204" pitchFamily="34" charset="0"/>
            </a:endParaRPr>
          </a:p>
          <a:p>
            <a:pPr marL="0" marR="0" lvl="0" indent="0" algn="l" rtl="0">
              <a:lnSpc>
                <a:spcPct val="100000"/>
              </a:lnSpc>
              <a:spcBef>
                <a:spcPts val="0"/>
              </a:spcBef>
              <a:spcAft>
                <a:spcPts val="0"/>
              </a:spcAft>
              <a:buClr>
                <a:srgbClr val="595959"/>
              </a:buClr>
              <a:buSzPts val="1200"/>
              <a:buFont typeface="Montserrat SemiBold"/>
              <a:buNone/>
            </a:pPr>
            <a:endParaRPr sz="1200" b="1" i="0" u="none" strike="noStrike" cap="none" dirty="0">
              <a:solidFill>
                <a:schemeClr val="tx1"/>
              </a:solidFill>
              <a:latin typeface="Montserrat" pitchFamily="2" charset="77"/>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2000"/>
              <a:buFont typeface="Montserrat SemiBold"/>
              <a:buNone/>
            </a:pPr>
            <a:r>
              <a:rPr lang="en-US" sz="2000" b="1" i="0" u="none" strike="noStrike" cap="none" dirty="0" err="1">
                <a:solidFill>
                  <a:schemeClr val="tx1"/>
                </a:solidFill>
                <a:latin typeface="Montserrat" pitchFamily="2" charset="77"/>
                <a:ea typeface="Montserrat SemiBold"/>
                <a:cs typeface="Montserrat SemiBold"/>
                <a:sym typeface="Montserrat SemiBold"/>
              </a:rPr>
              <a:t>sli.do</a:t>
            </a:r>
            <a:r>
              <a:rPr lang="en-US" sz="2000" b="1" i="0" u="none" strike="noStrike" cap="none" dirty="0">
                <a:solidFill>
                  <a:schemeClr val="tx1"/>
                </a:solidFill>
                <a:latin typeface="Montserrat" pitchFamily="2" charset="77"/>
                <a:ea typeface="Montserrat SemiBold"/>
                <a:cs typeface="Montserrat SemiBold"/>
                <a:sym typeface="Montserrat SemiBold"/>
              </a:rPr>
              <a:t>    #cse121 </a:t>
            </a:r>
            <a:endParaRPr b="1" i="0" dirty="0">
              <a:solidFill>
                <a:schemeClr val="tx1"/>
              </a:solidFill>
              <a:latin typeface="Montserrat" pitchFamily="2" charset="77"/>
              <a:cs typeface="Calibri" panose="020F0502020204030204" pitchFamily="34" charset="0"/>
            </a:endParaRPr>
          </a:p>
        </p:txBody>
      </p:sp>
      <p:sp>
        <p:nvSpPr>
          <p:cNvPr id="2" name="Google Shape;9;p28">
            <a:extLst>
              <a:ext uri="{FF2B5EF4-FFF2-40B4-BE49-F238E27FC236}">
                <a16:creationId xmlns:a16="http://schemas.microsoft.com/office/drawing/2014/main" id="{9FFA0CF3-43D0-FD61-8EE2-351FCF2682D4}"/>
              </a:ext>
            </a:extLst>
          </p:cNvPr>
          <p:cNvSpPr txBox="1"/>
          <p:nvPr userDrawn="1"/>
        </p:nvSpPr>
        <p:spPr>
          <a:xfrm>
            <a:off x="3046095" y="-8015"/>
            <a:ext cx="6099810"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03: </a:t>
            </a:r>
            <a:r>
              <a:rPr lang="en-US" sz="900" b="0" dirty="0">
                <a:solidFill>
                  <a:srgbClr val="F0F0F0"/>
                </a:solidFill>
                <a:latin typeface="Montserrat SemiBold"/>
                <a:ea typeface="Montserrat SemiBold"/>
                <a:cs typeface="Montserrat SemiBold"/>
                <a:sym typeface="Montserrat SemiBold"/>
              </a:rPr>
              <a:t>Revisiting Strings and Variables</a:t>
            </a:r>
            <a:endParaRPr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3255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reserve="1">
  <p:cSld name="Title and Content">
    <p:spTree>
      <p:nvGrpSpPr>
        <p:cNvPr id="1" name="Shape 32"/>
        <p:cNvGrpSpPr/>
        <p:nvPr/>
      </p:nvGrpSpPr>
      <p:grpSpPr>
        <a:xfrm>
          <a:off x="0" y="0"/>
          <a:ext cx="0" cy="0"/>
          <a:chOff x="0" y="0"/>
          <a:chExt cx="0" cy="0"/>
        </a:xfrm>
      </p:grpSpPr>
      <p:sp>
        <p:nvSpPr>
          <p:cNvPr id="33" name="Google Shape;33;p30"/>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 name="Google Shape;37;p30"/>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sp>
        <p:nvSpPr>
          <p:cNvPr id="38" name="Google Shape;38;p3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ct val="1000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dirty="0"/>
          </a:p>
        </p:txBody>
      </p:sp>
      <p:sp>
        <p:nvSpPr>
          <p:cNvPr id="39" name="Google Shape;39;p30"/>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dirty="0"/>
          </a:p>
        </p:txBody>
      </p:sp>
      <p:pic>
        <p:nvPicPr>
          <p:cNvPr id="2" name="Google Shape;7;p28" descr="University of Washington">
            <a:extLst>
              <a:ext uri="{FF2B5EF4-FFF2-40B4-BE49-F238E27FC236}">
                <a16:creationId xmlns:a16="http://schemas.microsoft.com/office/drawing/2014/main" id="{BABC5B18-FB33-F6B8-4C29-4724707E45CD}"/>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43E64A9D-13F4-4F7A-870E-E779341A833A}"/>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Autumn 2025</a:t>
            </a:r>
            <a:endParaRPr b="0" i="0" dirty="0">
              <a:latin typeface="Calibri" panose="020F0502020204030204" pitchFamily="34" charset="0"/>
              <a:cs typeface="Calibri" panose="020F0502020204030204" pitchFamily="34" charset="0"/>
            </a:endParaRPr>
          </a:p>
        </p:txBody>
      </p:sp>
      <p:sp>
        <p:nvSpPr>
          <p:cNvPr id="5" name="Google Shape;9;p28">
            <a:extLst>
              <a:ext uri="{FF2B5EF4-FFF2-40B4-BE49-F238E27FC236}">
                <a16:creationId xmlns:a16="http://schemas.microsoft.com/office/drawing/2014/main" id="{1D74E88A-8125-5444-C765-196045FBA06B}"/>
              </a:ext>
            </a:extLst>
          </p:cNvPr>
          <p:cNvSpPr txBox="1"/>
          <p:nvPr userDrawn="1"/>
        </p:nvSpPr>
        <p:spPr>
          <a:xfrm>
            <a:off x="3046095" y="-8015"/>
            <a:ext cx="6099810"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03: </a:t>
            </a:r>
            <a:r>
              <a:rPr lang="en-US" sz="900" b="0" dirty="0">
                <a:solidFill>
                  <a:srgbClr val="F0F0F0"/>
                </a:solidFill>
                <a:latin typeface="Montserrat SemiBold"/>
                <a:ea typeface="Montserrat SemiBold"/>
                <a:cs typeface="Montserrat SemiBold"/>
                <a:sym typeface="Montserrat SemiBold"/>
              </a:rPr>
              <a:t>Revisiting Strings and Variables</a:t>
            </a:r>
            <a:endParaRPr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1688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racitce: Pair" preserve="1">
  <p:cSld name="Pracitce: Pair">
    <p:spTree>
      <p:nvGrpSpPr>
        <p:cNvPr id="1"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err="1">
                  <a:solidFill>
                    <a:srgbClr val="FFFFFF"/>
                  </a:solidFill>
                  <a:latin typeface="Calibri"/>
                  <a:ea typeface="Calibri"/>
                  <a:cs typeface="Calibri"/>
                  <a:sym typeface="Calibri"/>
                </a:rPr>
                <a:t>sli.do</a:t>
              </a:r>
              <a:r>
                <a:rPr lang="en-US" sz="2200" b="1" i="0" u="none" strike="noStrike" cap="none" dirty="0">
                  <a:solidFill>
                    <a:srgbClr val="FFFFFF"/>
                  </a:solidFill>
                  <a:latin typeface="Calibri"/>
                  <a:ea typeface="Calibri"/>
                  <a:cs typeface="Calibri"/>
                  <a:sym typeface="Calibri"/>
                </a:rPr>
                <a:t>      #cse121</a:t>
              </a:r>
              <a:endParaRPr b="0" i="0" dirty="0">
                <a:latin typeface="Calibri" panose="020F0502020204030204" pitchFamily="34" charset="0"/>
                <a:cs typeface="Calibri" panose="020F0502020204030204" pitchFamily="34" charset="0"/>
              </a:endParaRPr>
            </a:p>
          </p:txBody>
        </p:sp>
      </p:grpSp>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91418C3E-EEDB-2BC2-0254-CD00CD03A081}"/>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F2052282-8D29-4A38-1571-671D31224364}"/>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Autumn 2025</a:t>
            </a:r>
            <a:endParaRPr b="0" i="0" dirty="0">
              <a:latin typeface="Calibri" panose="020F0502020204030204" pitchFamily="34" charset="0"/>
              <a:cs typeface="Calibri" panose="020F0502020204030204" pitchFamily="34" charset="0"/>
            </a:endParaRPr>
          </a:p>
        </p:txBody>
      </p:sp>
      <p:sp>
        <p:nvSpPr>
          <p:cNvPr id="6" name="Google Shape;52;p32">
            <a:extLst>
              <a:ext uri="{FF2B5EF4-FFF2-40B4-BE49-F238E27FC236}">
                <a16:creationId xmlns:a16="http://schemas.microsoft.com/office/drawing/2014/main" id="{7CB162C5-D013-0E9F-304A-00EF111A719D}"/>
              </a:ext>
            </a:extLst>
          </p:cNvPr>
          <p:cNvSpPr txBox="1"/>
          <p:nvPr userDrawn="1"/>
        </p:nvSpPr>
        <p:spPr>
          <a:xfrm>
            <a:off x="1152635" y="300370"/>
            <a:ext cx="350605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Think</a:t>
            </a:r>
            <a:endParaRPr b="0" i="0" dirty="0">
              <a:latin typeface="Calibri" panose="020F0502020204030204" pitchFamily="34" charset="0"/>
              <a:cs typeface="Calibri" panose="020F0502020204030204" pitchFamily="34" charset="0"/>
            </a:endParaRPr>
          </a:p>
        </p:txBody>
      </p:sp>
      <p:pic>
        <p:nvPicPr>
          <p:cNvPr id="7" name="Google Shape;53;p32" descr="Graphic 12">
            <a:extLst>
              <a:ext uri="{FF2B5EF4-FFF2-40B4-BE49-F238E27FC236}">
                <a16:creationId xmlns:a16="http://schemas.microsoft.com/office/drawing/2014/main" id="{6639FEF2-EB20-D618-A4FD-015344F21E43}"/>
              </a:ext>
            </a:extLst>
          </p:cNvPr>
          <p:cNvPicPr preferRelativeResize="0"/>
          <p:nvPr userDrawn="1"/>
        </p:nvPicPr>
        <p:blipFill rotWithShape="1">
          <a:blip r:embed="rId3">
            <a:alphaModFix/>
          </a:blip>
          <a:srcRect/>
          <a:stretch/>
        </p:blipFill>
        <p:spPr>
          <a:xfrm flipH="1">
            <a:off x="154038" y="300371"/>
            <a:ext cx="684161" cy="781897"/>
          </a:xfrm>
          <a:prstGeom prst="rect">
            <a:avLst/>
          </a:prstGeom>
          <a:noFill/>
          <a:ln>
            <a:noFill/>
          </a:ln>
        </p:spPr>
      </p:pic>
      <p:sp>
        <p:nvSpPr>
          <p:cNvPr id="5" name="Google Shape;9;p28">
            <a:extLst>
              <a:ext uri="{FF2B5EF4-FFF2-40B4-BE49-F238E27FC236}">
                <a16:creationId xmlns:a16="http://schemas.microsoft.com/office/drawing/2014/main" id="{9FA5FA7A-410F-C463-0694-51E7628BD828}"/>
              </a:ext>
            </a:extLst>
          </p:cNvPr>
          <p:cNvSpPr txBox="1"/>
          <p:nvPr userDrawn="1"/>
        </p:nvSpPr>
        <p:spPr>
          <a:xfrm>
            <a:off x="3046095" y="-8015"/>
            <a:ext cx="6099810"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03: </a:t>
            </a:r>
            <a:r>
              <a:rPr lang="en-US" sz="900" b="0" dirty="0">
                <a:solidFill>
                  <a:srgbClr val="F0F0F0"/>
                </a:solidFill>
                <a:latin typeface="Montserrat SemiBold"/>
                <a:ea typeface="Montserrat SemiBold"/>
                <a:cs typeface="Montserrat SemiBold"/>
                <a:sym typeface="Montserrat SemiBold"/>
              </a:rPr>
              <a:t>Revisiting Strings and Variables</a:t>
            </a:r>
            <a:endParaRPr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7200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acitce: Pair" preserve="1">
  <p:cSld name="1_Pracitce: Pair">
    <p:spTree>
      <p:nvGrpSpPr>
        <p:cNvPr id="1"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err="1">
                  <a:solidFill>
                    <a:srgbClr val="FFFFFF"/>
                  </a:solidFill>
                  <a:latin typeface="Calibri"/>
                  <a:ea typeface="Calibri"/>
                  <a:cs typeface="Calibri"/>
                  <a:sym typeface="Calibri"/>
                </a:rPr>
                <a:t>sli.do</a:t>
              </a:r>
              <a:r>
                <a:rPr lang="en-US" sz="2200" b="1" i="0" u="none" strike="noStrike" cap="none" dirty="0">
                  <a:solidFill>
                    <a:srgbClr val="FFFFFF"/>
                  </a:solidFill>
                  <a:latin typeface="Calibri"/>
                  <a:ea typeface="Calibri"/>
                  <a:cs typeface="Calibri"/>
                  <a:sym typeface="Calibri"/>
                </a:rPr>
                <a:t>      #cse121</a:t>
              </a:r>
              <a:endParaRPr b="0" i="0" dirty="0">
                <a:latin typeface="Calibri" panose="020F0502020204030204" pitchFamily="34" charset="0"/>
                <a:cs typeface="Calibri" panose="020F0502020204030204" pitchFamily="34" charset="0"/>
              </a:endParaRPr>
            </a:p>
          </p:txBody>
        </p:sp>
      </p:grpSp>
      <p:sp>
        <p:nvSpPr>
          <p:cNvPr id="68" name="Google Shape;68;p33"/>
          <p:cNvSpPr txBox="1"/>
          <p:nvPr/>
        </p:nvSpPr>
        <p:spPr>
          <a:xfrm>
            <a:off x="1152635" y="300370"/>
            <a:ext cx="5271611"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Pair</a:t>
            </a:r>
            <a:endParaRPr b="0" i="0" dirty="0">
              <a:latin typeface="Calibri" panose="020F0502020204030204" pitchFamily="34" charset="0"/>
              <a:cs typeface="Calibri" panose="020F0502020204030204" pitchFamily="34" charset="0"/>
            </a:endParaRPr>
          </a:p>
        </p:txBody>
      </p:sp>
      <p:pic>
        <p:nvPicPr>
          <p:cNvPr id="69" name="Google Shape;69;p33" descr="Graphic 7"/>
          <p:cNvPicPr preferRelativeResize="0"/>
          <p:nvPr/>
        </p:nvPicPr>
        <p:blipFill rotWithShape="1">
          <a:blip r:embed="rId2">
            <a:alphaModFix/>
          </a:blip>
          <a:srcRect/>
          <a:stretch/>
        </p:blipFill>
        <p:spPr>
          <a:xfrm>
            <a:off x="154038" y="300371"/>
            <a:ext cx="961803" cy="769442"/>
          </a:xfrm>
          <a:prstGeom prst="rect">
            <a:avLst/>
          </a:prstGeom>
          <a:noFill/>
          <a:ln>
            <a:noFill/>
          </a:ln>
        </p:spPr>
      </p:pic>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91418C3E-EEDB-2BC2-0254-CD00CD03A081}"/>
              </a:ext>
            </a:extLst>
          </p:cNvPr>
          <p:cNvPicPr preferRelativeResize="0"/>
          <p:nvPr userDrawn="1"/>
        </p:nvPicPr>
        <p:blipFill rotWithShape="1">
          <a:blip r:embed="rId3">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F2052282-8D29-4A38-1571-671D31224364}"/>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Autumn 2025</a:t>
            </a:r>
            <a:endParaRPr b="0" i="0" dirty="0">
              <a:latin typeface="Calibri" panose="020F0502020204030204" pitchFamily="34" charset="0"/>
              <a:cs typeface="Calibri" panose="020F0502020204030204" pitchFamily="34" charset="0"/>
            </a:endParaRPr>
          </a:p>
        </p:txBody>
      </p:sp>
      <p:sp>
        <p:nvSpPr>
          <p:cNvPr id="5" name="Google Shape;9;p28">
            <a:extLst>
              <a:ext uri="{FF2B5EF4-FFF2-40B4-BE49-F238E27FC236}">
                <a16:creationId xmlns:a16="http://schemas.microsoft.com/office/drawing/2014/main" id="{66049B2D-7A39-6D87-BF12-798867A186CA}"/>
              </a:ext>
            </a:extLst>
          </p:cNvPr>
          <p:cNvSpPr txBox="1"/>
          <p:nvPr userDrawn="1"/>
        </p:nvSpPr>
        <p:spPr>
          <a:xfrm>
            <a:off x="3046095" y="-8015"/>
            <a:ext cx="6099810"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03: </a:t>
            </a:r>
            <a:r>
              <a:rPr lang="en-US" sz="900" b="0" dirty="0">
                <a:solidFill>
                  <a:srgbClr val="F0F0F0"/>
                </a:solidFill>
                <a:latin typeface="Montserrat SemiBold"/>
                <a:ea typeface="Montserrat SemiBold"/>
                <a:cs typeface="Montserrat SemiBold"/>
                <a:sym typeface="Montserrat SemiBold"/>
              </a:rPr>
              <a:t>Revisiting Strings and Variables</a:t>
            </a:r>
            <a:endParaRPr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79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preserve="1">
  <p:cSld name="Title Only">
    <p:spTree>
      <p:nvGrpSpPr>
        <p:cNvPr id="1" name="Shape 74"/>
        <p:cNvGrpSpPr/>
        <p:nvPr/>
      </p:nvGrpSpPr>
      <p:grpSpPr>
        <a:xfrm>
          <a:off x="0" y="0"/>
          <a:ext cx="0" cy="0"/>
          <a:chOff x="0" y="0"/>
          <a:chExt cx="0" cy="0"/>
        </a:xfrm>
      </p:grpSpPr>
      <p:sp>
        <p:nvSpPr>
          <p:cNvPr id="75" name="Google Shape;75;p34"/>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9" name="Google Shape;79;p34"/>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0" name="Google Shape;80;p34"/>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19B8A0CF-1C66-FBB7-F209-B458097B217D}"/>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C3A4268A-A3F9-0647-FFA6-0CD0547EA640}"/>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Autumn 2025</a:t>
            </a:r>
            <a:endParaRPr b="0" i="0" dirty="0">
              <a:latin typeface="Calibri" panose="020F0502020204030204" pitchFamily="34" charset="0"/>
              <a:cs typeface="Calibri" panose="020F0502020204030204" pitchFamily="34" charset="0"/>
            </a:endParaRPr>
          </a:p>
        </p:txBody>
      </p:sp>
      <p:sp>
        <p:nvSpPr>
          <p:cNvPr id="5" name="Google Shape;9;p28">
            <a:extLst>
              <a:ext uri="{FF2B5EF4-FFF2-40B4-BE49-F238E27FC236}">
                <a16:creationId xmlns:a16="http://schemas.microsoft.com/office/drawing/2014/main" id="{357827C2-636B-84C4-3537-9524368382D9}"/>
              </a:ext>
            </a:extLst>
          </p:cNvPr>
          <p:cNvSpPr txBox="1"/>
          <p:nvPr userDrawn="1"/>
        </p:nvSpPr>
        <p:spPr>
          <a:xfrm>
            <a:off x="3046095" y="-8015"/>
            <a:ext cx="6099810"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03: </a:t>
            </a:r>
            <a:r>
              <a:rPr lang="en-US" sz="900" b="0" dirty="0">
                <a:solidFill>
                  <a:srgbClr val="F0F0F0"/>
                </a:solidFill>
                <a:latin typeface="Montserrat SemiBold"/>
                <a:ea typeface="Montserrat SemiBold"/>
                <a:cs typeface="Montserrat SemiBold"/>
                <a:sym typeface="Montserrat SemiBold"/>
              </a:rPr>
              <a:t>Revisiting Strings and Variables</a:t>
            </a:r>
            <a:endParaRPr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554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preserve="1">
  <p:cSld name="Blank">
    <p:spTree>
      <p:nvGrpSpPr>
        <p:cNvPr id="1" name="Shape 81"/>
        <p:cNvGrpSpPr/>
        <p:nvPr/>
      </p:nvGrpSpPr>
      <p:grpSpPr>
        <a:xfrm>
          <a:off x="0" y="0"/>
          <a:ext cx="0" cy="0"/>
          <a:chOff x="0" y="0"/>
          <a:chExt cx="0" cy="0"/>
        </a:xfrm>
      </p:grpSpPr>
      <p:sp>
        <p:nvSpPr>
          <p:cNvPr id="82" name="Google Shape;82;p35"/>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 name="Google Shape;86;p35"/>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0E854BAB-9BC0-0566-D459-A9E2B29A12D0}"/>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3E5BA8AB-DA7F-8D72-2336-81B0A628B7E3}"/>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Autumn 2025</a:t>
            </a:r>
            <a:endParaRPr b="0" i="0" dirty="0">
              <a:latin typeface="Calibri" panose="020F0502020204030204" pitchFamily="34" charset="0"/>
              <a:cs typeface="Calibri" panose="020F0502020204030204" pitchFamily="34" charset="0"/>
            </a:endParaRPr>
          </a:p>
        </p:txBody>
      </p:sp>
      <p:sp>
        <p:nvSpPr>
          <p:cNvPr id="5" name="Google Shape;9;p28">
            <a:extLst>
              <a:ext uri="{FF2B5EF4-FFF2-40B4-BE49-F238E27FC236}">
                <a16:creationId xmlns:a16="http://schemas.microsoft.com/office/drawing/2014/main" id="{D9B41448-00BB-2935-E610-B1FF6E0D2F77}"/>
              </a:ext>
            </a:extLst>
          </p:cNvPr>
          <p:cNvSpPr txBox="1"/>
          <p:nvPr userDrawn="1"/>
        </p:nvSpPr>
        <p:spPr>
          <a:xfrm>
            <a:off x="3046095" y="-8015"/>
            <a:ext cx="6099810"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03: </a:t>
            </a:r>
            <a:r>
              <a:rPr lang="en-US" sz="900" b="0" dirty="0">
                <a:solidFill>
                  <a:srgbClr val="F0F0F0"/>
                </a:solidFill>
                <a:latin typeface="Montserrat SemiBold"/>
                <a:ea typeface="Montserrat SemiBold"/>
                <a:cs typeface="Montserrat SemiBold"/>
                <a:sym typeface="Montserrat SemiBold"/>
              </a:rPr>
              <a:t>Revisiting Strings and Variables</a:t>
            </a:r>
            <a:endParaRPr b="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322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Shape 5"/>
        <p:cNvGrpSpPr/>
        <p:nvPr/>
      </p:nvGrpSpPr>
      <p:grpSpPr>
        <a:xfrm>
          <a:off x="0" y="0"/>
          <a:ext cx="0" cy="0"/>
          <a:chOff x="0" y="0"/>
          <a:chExt cx="0" cy="0"/>
        </a:xfrm>
      </p:grpSpPr>
      <p:sp>
        <p:nvSpPr>
          <p:cNvPr id="11" name="Google Shape;11;p28"/>
          <p:cNvSpPr txBox="1">
            <a:spLocks noGrp="1"/>
          </p:cNvSpPr>
          <p:nvPr>
            <p:ph type="title"/>
          </p:nvPr>
        </p:nvSpPr>
        <p:spPr>
          <a:xfrm>
            <a:off x="609600" y="92074"/>
            <a:ext cx="10972800" cy="1508127"/>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9pPr>
          </a:lstStyle>
          <a:p>
            <a:endParaRPr dirty="0"/>
          </a:p>
        </p:txBody>
      </p:sp>
      <p:sp>
        <p:nvSpPr>
          <p:cNvPr id="6" name="Google Shape;6;p28"/>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Google Shape;7;p28" descr="University of Washington"/>
          <p:cNvPicPr preferRelativeResize="0"/>
          <p:nvPr/>
        </p:nvPicPr>
        <p:blipFill rotWithShape="1">
          <a:blip r:embed="rId8">
            <a:alphaModFix/>
          </a:blip>
          <a:srcRect/>
          <a:stretch/>
        </p:blipFill>
        <p:spPr>
          <a:xfrm>
            <a:off x="29762" y="29971"/>
            <a:ext cx="2150723" cy="169039"/>
          </a:xfrm>
          <a:prstGeom prst="rect">
            <a:avLst/>
          </a:prstGeom>
          <a:noFill/>
          <a:ln>
            <a:noFill/>
          </a:ln>
        </p:spPr>
      </p:pic>
      <p:sp>
        <p:nvSpPr>
          <p:cNvPr id="8" name="Google Shape;8;p28"/>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Autumn 2025</a:t>
            </a:r>
            <a:endParaRPr b="0" i="0" dirty="0">
              <a:latin typeface="Calibri" panose="020F0502020204030204" pitchFamily="34" charset="0"/>
              <a:cs typeface="Calibri" panose="020F0502020204030204" pitchFamily="34" charset="0"/>
            </a:endParaRPr>
          </a:p>
        </p:txBody>
      </p:sp>
      <p:sp>
        <p:nvSpPr>
          <p:cNvPr id="9" name="Google Shape;9;p28"/>
          <p:cNvSpPr txBox="1"/>
          <p:nvPr/>
        </p:nvSpPr>
        <p:spPr>
          <a:xfrm>
            <a:off x="3046095" y="-8015"/>
            <a:ext cx="6099810"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dirty="0">
                <a:solidFill>
                  <a:srgbClr val="F0F0F0"/>
                </a:solidFill>
                <a:latin typeface="Montserrat SemiBold"/>
                <a:ea typeface="Montserrat SemiBold"/>
                <a:cs typeface="Montserrat SemiBold"/>
                <a:sym typeface="Montserrat SemiBold"/>
              </a:rPr>
              <a:t>LEC 03:</a:t>
            </a:r>
            <a:r>
              <a:rPr lang="en-US" sz="900" b="0" dirty="0">
                <a:solidFill>
                  <a:srgbClr val="F0F0F0"/>
                </a:solidFill>
                <a:latin typeface="Montserrat SemiBold"/>
                <a:ea typeface="Montserrat SemiBold"/>
                <a:cs typeface="Montserrat SemiBold"/>
                <a:sym typeface="Montserrat SemiBold"/>
              </a:rPr>
              <a:t> Revisiting Strings and Variables</a:t>
            </a:r>
            <a:endParaRPr b="0" i="0" dirty="0">
              <a:latin typeface="Calibri" panose="020F0502020204030204" pitchFamily="34" charset="0"/>
              <a:cs typeface="Calibri" panose="020F0502020204030204" pitchFamily="34" charset="0"/>
            </a:endParaRPr>
          </a:p>
        </p:txBody>
      </p:sp>
      <p:sp>
        <p:nvSpPr>
          <p:cNvPr id="12" name="Google Shape;12;p28"/>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dirty="0"/>
          </a:p>
        </p:txBody>
      </p:sp>
      <p:sp>
        <p:nvSpPr>
          <p:cNvPr id="13" name="Google Shape;13;p28"/>
          <p:cNvSpPr txBox="1">
            <a:spLocks noGrp="1"/>
          </p:cNvSpPr>
          <p:nvPr>
            <p:ph type="sldNum" idx="12"/>
          </p:nvPr>
        </p:nvSpPr>
        <p:spPr>
          <a:xfrm>
            <a:off x="11793850" y="6296502"/>
            <a:ext cx="245751" cy="430847"/>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9pPr>
          </a:lstStyle>
          <a:p>
            <a:fld id="{00000000-1234-1234-1234-123412341234}" type="slidenum">
              <a:rPr lang="en-US" smtClean="0"/>
              <a:pPr/>
              <a:t>‹#›</a:t>
            </a:fld>
            <a:endParaRPr lang="en-US" sz="1400" b="0" dirty="0">
              <a:solidFill>
                <a:srgbClr val="000000"/>
              </a:solidFill>
              <a:latin typeface="Calibri" panose="020F0502020204030204" pitchFamily="34" charset="0"/>
              <a:ea typeface="Arial"/>
              <a:cs typeface="Calibri" panose="020F0502020204030204" pitchFamily="34" charset="0"/>
              <a:sym typeface="Arial"/>
            </a:endParaRPr>
          </a:p>
        </p:txBody>
      </p:sp>
    </p:spTree>
    <p:extLst>
      <p:ext uri="{BB962C8B-B14F-4D97-AF65-F5344CB8AC3E}">
        <p14:creationId xmlns:p14="http://schemas.microsoft.com/office/powerpoint/2010/main" val="2852734539"/>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spotify.com/playlist/7MXne5dSHETsBQukvAAxSi"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instagram.com/fluffy.gumball" TargetMode="Externa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reate.uw.edu/" TargetMode="External"/><Relationship Id="rId2" Type="http://schemas.openxmlformats.org/officeDocument/2006/relationships/hyperlink" Target="https://www.cs.washington.edu/493e" TargetMode="External"/><Relationship Id="rId1" Type="http://schemas.openxmlformats.org/officeDocument/2006/relationships/slideLayout" Target="../slideLayouts/slideLayout2.xml"/><Relationship Id="rId4" Type="http://schemas.openxmlformats.org/officeDocument/2006/relationships/hyperlink" Target="https://www.washington.edu/accesscomput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5" name="Google Shape;23;p29">
            <a:extLst>
              <a:ext uri="{FF2B5EF4-FFF2-40B4-BE49-F238E27FC236}">
                <a16:creationId xmlns:a16="http://schemas.microsoft.com/office/drawing/2014/main" id="{C5E7BACA-EC1A-F75A-8907-C34CAD2EE0F4}"/>
              </a:ext>
            </a:extLst>
          </p:cNvPr>
          <p:cNvSpPr txBox="1"/>
          <p:nvPr/>
        </p:nvSpPr>
        <p:spPr>
          <a:xfrm>
            <a:off x="420095" y="1419273"/>
            <a:ext cx="878619" cy="33851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Montserrat"/>
              <a:buNone/>
            </a:pPr>
            <a:r>
              <a:rPr lang="en-US" sz="1600" b="1" u="none" strike="noStrike" cap="none" dirty="0">
                <a:solidFill>
                  <a:srgbClr val="FFFFFF"/>
                </a:solidFill>
                <a:latin typeface="Montserrat ExtraBold" pitchFamily="2" charset="77"/>
                <a:ea typeface="Montserrat"/>
                <a:cs typeface="Montserrat"/>
                <a:sym typeface="Montserrat"/>
              </a:rPr>
              <a:t>LEC 03</a:t>
            </a:r>
            <a:endParaRPr b="1" dirty="0">
              <a:latin typeface="Montserrat ExtraBold" pitchFamily="2" charset="77"/>
              <a:cs typeface="Calibri" panose="020F0502020204030204" pitchFamily="34" charset="0"/>
            </a:endParaRPr>
          </a:p>
        </p:txBody>
      </p:sp>
      <p:sp>
        <p:nvSpPr>
          <p:cNvPr id="91" name="Google Shape;91;p1"/>
          <p:cNvSpPr txBox="1">
            <a:spLocks noGrp="1"/>
          </p:cNvSpPr>
          <p:nvPr>
            <p:ph type="title" idx="4294967295"/>
          </p:nvPr>
        </p:nvSpPr>
        <p:spPr>
          <a:xfrm>
            <a:off x="420095" y="3050999"/>
            <a:ext cx="5294905" cy="1038225"/>
          </a:xfrm>
          <a:prstGeom prst="rect">
            <a:avLst/>
          </a:prstGeom>
          <a:noFill/>
          <a:ln>
            <a:noFill/>
          </a:ln>
        </p:spPr>
        <p:txBody>
          <a:bodyPr spcFirstLastPara="1" wrap="square" lIns="45720" tIns="45700" rIns="45700" bIns="45700" anchor="t" anchorCtr="0">
            <a:normAutofit fontScale="90000"/>
          </a:bodyPr>
          <a:lstStyle/>
          <a:p>
            <a:pPr lvl="0">
              <a:buClr>
                <a:srgbClr val="F0F0F0"/>
              </a:buClr>
              <a:buSzPts val="6000"/>
            </a:pPr>
            <a:r>
              <a:rPr lang="en-US" b="0" dirty="0">
                <a:solidFill>
                  <a:srgbClr val="F0F0F0"/>
                </a:solidFill>
                <a:latin typeface="Montserrat SemiBold"/>
                <a:ea typeface="Montserrat SemiBold"/>
                <a:cs typeface="Montserrat SemiBold"/>
                <a:sym typeface="Montserrat SemiBold"/>
              </a:rPr>
              <a:t>Revisiting Strings and Variables</a:t>
            </a:r>
            <a:endParaRPr lang="en-US" dirty="0"/>
          </a:p>
        </p:txBody>
      </p:sp>
      <p:sp>
        <p:nvSpPr>
          <p:cNvPr id="94" name="Google Shape;94;p1"/>
          <p:cNvSpPr txBox="1"/>
          <p:nvPr/>
        </p:nvSpPr>
        <p:spPr>
          <a:xfrm>
            <a:off x="7009923" y="1112472"/>
            <a:ext cx="45399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6A6A6"/>
              </a:buClr>
              <a:buSzPts val="1600"/>
              <a:buFont typeface="Montserrat SemiBold"/>
              <a:buNone/>
            </a:pPr>
            <a:r>
              <a:rPr lang="en-US" sz="1600" b="1" i="0" u="none" strike="noStrike" cap="none" dirty="0">
                <a:solidFill>
                  <a:srgbClr val="A6A6A6"/>
                </a:solidFill>
                <a:latin typeface="Montserrat SemiBold"/>
                <a:ea typeface="Montserrat SemiBold"/>
                <a:cs typeface="Montserrat SemiBold"/>
                <a:sym typeface="Montserrat SemiBold"/>
              </a:rPr>
              <a:t>BEFORE WE START</a:t>
            </a:r>
            <a:endParaRPr dirty="0">
              <a:latin typeface="Calibri" panose="020F0502020204030204" pitchFamily="34" charset="0"/>
              <a:cs typeface="Calibri" panose="020F0502020204030204" pitchFamily="34" charset="0"/>
            </a:endParaRPr>
          </a:p>
        </p:txBody>
      </p:sp>
      <p:sp>
        <p:nvSpPr>
          <p:cNvPr id="92" name="Google Shape;92;p1"/>
          <p:cNvSpPr txBox="1"/>
          <p:nvPr/>
        </p:nvSpPr>
        <p:spPr>
          <a:xfrm>
            <a:off x="7087221" y="1451178"/>
            <a:ext cx="4385400" cy="1785064"/>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1" i="1" u="none" strike="noStrike" cap="none" dirty="0">
                <a:solidFill>
                  <a:srgbClr val="404040"/>
                </a:solidFill>
                <a:latin typeface="Calibri"/>
                <a:ea typeface="Calibri"/>
                <a:cs typeface="Calibri"/>
                <a:sym typeface="Calibri"/>
              </a:rPr>
              <a:t>Talk to your neighbors:</a:t>
            </a:r>
            <a:endParaRPr lang="en-US" sz="2200" i="1" dirty="0">
              <a:solidFill>
                <a:srgbClr val="404040"/>
              </a:solidFill>
              <a:latin typeface="Calibri"/>
              <a:ea typeface="Calibri"/>
              <a:cs typeface="Calibri"/>
              <a:sym typeface="Calibri"/>
            </a:endParaRPr>
          </a:p>
          <a:p>
            <a:pPr lvl="0" algn="ctr">
              <a:buClr>
                <a:srgbClr val="404040"/>
              </a:buClr>
              <a:buSzPts val="2200"/>
            </a:pPr>
            <a:endParaRPr lang="en-US" sz="2200" i="1" dirty="0">
              <a:solidFill>
                <a:srgbClr val="404040"/>
              </a:solidFill>
              <a:latin typeface="Calibri"/>
              <a:ea typeface="Calibri"/>
              <a:cs typeface="Calibri"/>
              <a:sym typeface="Calibri"/>
            </a:endParaRPr>
          </a:p>
          <a:p>
            <a:pPr lvl="0" algn="ctr">
              <a:buClr>
                <a:srgbClr val="404040"/>
              </a:buClr>
              <a:buSzPts val="2200"/>
            </a:pPr>
            <a:r>
              <a:rPr lang="en-US" sz="2200" i="1" dirty="0">
                <a:solidFill>
                  <a:srgbClr val="404040"/>
                </a:solidFill>
                <a:latin typeface="Calibri"/>
                <a:ea typeface="Calibri"/>
                <a:cs typeface="Calibri"/>
                <a:sym typeface="Calibri"/>
              </a:rPr>
              <a:t>What is your favorite emoji? </a:t>
            </a:r>
            <a:r>
              <a:rPr lang="en-US" sz="2200" dirty="0">
                <a:solidFill>
                  <a:srgbClr val="404040"/>
                </a:solidFill>
                <a:latin typeface="Calibri"/>
                <a:ea typeface="Calibri"/>
                <a:cs typeface="Calibri"/>
                <a:sym typeface="Calibri"/>
              </a:rPr>
              <a:t>😀</a:t>
            </a:r>
          </a:p>
          <a:p>
            <a:pPr lvl="0" algn="ctr">
              <a:buClr>
                <a:srgbClr val="404040"/>
              </a:buClr>
              <a:buSzPts val="2200"/>
            </a:pPr>
            <a:endParaRPr lang="en-US" sz="2200" dirty="0">
              <a:solidFill>
                <a:srgbClr val="404040"/>
              </a:solidFill>
              <a:latin typeface="Calibri"/>
              <a:cs typeface="Calibri"/>
              <a:sym typeface="Calibri"/>
            </a:endParaRPr>
          </a:p>
          <a:p>
            <a:pPr lvl="0" algn="ctr">
              <a:buClr>
                <a:srgbClr val="404040"/>
              </a:buClr>
              <a:buSzPts val="2200"/>
            </a:pPr>
            <a:r>
              <a:rPr lang="en-US" sz="2200" b="1" dirty="0">
                <a:solidFill>
                  <a:schemeClr val="accent6"/>
                </a:solidFill>
                <a:latin typeface="Calibri"/>
                <a:cs typeface="Calibri"/>
                <a:sym typeface="Calibri"/>
              </a:rPr>
              <a:t>Respond on </a:t>
            </a:r>
            <a:r>
              <a:rPr lang="en-US" sz="2200" b="1" dirty="0" err="1">
                <a:solidFill>
                  <a:schemeClr val="accent6"/>
                </a:solidFill>
                <a:latin typeface="Calibri"/>
                <a:cs typeface="Calibri"/>
                <a:sym typeface="Calibri"/>
              </a:rPr>
              <a:t>sli.do</a:t>
            </a:r>
            <a:r>
              <a:rPr lang="en-US" sz="2200" b="1" dirty="0">
                <a:solidFill>
                  <a:schemeClr val="accent6"/>
                </a:solidFill>
                <a:latin typeface="Calibri"/>
                <a:cs typeface="Calibri"/>
                <a:sym typeface="Calibri"/>
              </a:rPr>
              <a:t>!</a:t>
            </a:r>
            <a:endParaRPr lang="en-US" b="1" dirty="0">
              <a:solidFill>
                <a:schemeClr val="accent6"/>
              </a:solidFill>
              <a:latin typeface="Calibri" panose="020F0502020204030204" pitchFamily="34" charset="0"/>
              <a:cs typeface="Calibri" panose="020F0502020204030204" pitchFamily="34" charset="0"/>
            </a:endParaRPr>
          </a:p>
        </p:txBody>
      </p:sp>
      <p:sp>
        <p:nvSpPr>
          <p:cNvPr id="95" name="Google Shape;95;p1"/>
          <p:cNvSpPr txBox="1"/>
          <p:nvPr/>
        </p:nvSpPr>
        <p:spPr>
          <a:xfrm>
            <a:off x="7009923" y="3493967"/>
            <a:ext cx="4539900" cy="400069"/>
          </a:xfrm>
          <a:prstGeom prst="rect">
            <a:avLst/>
          </a:prstGeom>
          <a:noFill/>
          <a:ln>
            <a:noFill/>
          </a:ln>
        </p:spPr>
        <p:txBody>
          <a:bodyPr spcFirstLastPara="1" wrap="square" lIns="45700" tIns="45700" rIns="45700" bIns="45700" anchor="t" anchorCtr="0">
            <a:spAutoFit/>
          </a:bodyPr>
          <a:lstStyle/>
          <a:p>
            <a:pPr lvl="0" algn="ctr">
              <a:buClr>
                <a:srgbClr val="404040"/>
              </a:buClr>
              <a:buSzPts val="2200"/>
            </a:pPr>
            <a:r>
              <a:rPr lang="en-US" sz="2000" b="0" i="0" u="none" strike="noStrike" cap="none" dirty="0">
                <a:solidFill>
                  <a:srgbClr val="404040"/>
                </a:solidFill>
                <a:latin typeface="Calibri"/>
                <a:ea typeface="Calibri"/>
                <a:cs typeface="Calibri"/>
                <a:sym typeface="Calibri"/>
              </a:rPr>
              <a:t>Music:</a:t>
            </a:r>
            <a:r>
              <a:rPr lang="en-US" sz="2000" dirty="0">
                <a:solidFill>
                  <a:srgbClr val="404040"/>
                </a:solidFill>
                <a:latin typeface="Calibri"/>
                <a:ea typeface="Calibri"/>
                <a:cs typeface="Calibri"/>
                <a:sym typeface="Calibri"/>
              </a:rPr>
              <a:t> 🎷</a:t>
            </a:r>
            <a:r>
              <a:rPr lang="fr-FR" sz="2000" u="sng">
                <a:solidFill>
                  <a:srgbClr val="0563C1"/>
                </a:solidFill>
                <a:latin typeface="Calibri"/>
                <a:ea typeface="Calibri"/>
                <a:cs typeface="Calibri"/>
                <a:sym typeface="Calibri"/>
                <a:hlinkClick r:id="rId3"/>
              </a:rPr>
              <a:t>CSE </a:t>
            </a:r>
            <a:r>
              <a:rPr lang="fr-FR" sz="2000" u="sng" dirty="0">
                <a:solidFill>
                  <a:srgbClr val="0563C1"/>
                </a:solidFill>
                <a:latin typeface="Calibri"/>
                <a:ea typeface="Calibri"/>
                <a:cs typeface="Calibri"/>
                <a:sym typeface="Calibri"/>
                <a:hlinkClick r:id="rId3"/>
              </a:rPr>
              <a:t>121 25au Lecture Tunes</a:t>
            </a:r>
            <a:r>
              <a:rPr lang="fr-FR" sz="2000" dirty="0">
                <a:solidFill>
                  <a:srgbClr val="0563C1"/>
                </a:solidFill>
                <a:latin typeface="Calibri"/>
                <a:ea typeface="Calibri"/>
                <a:cs typeface="Calibri"/>
                <a:sym typeface="Calibri"/>
              </a:rPr>
              <a:t> </a:t>
            </a:r>
            <a:r>
              <a:rPr lang="en-US" sz="2000" dirty="0">
                <a:solidFill>
                  <a:srgbClr val="404040"/>
                </a:solidFill>
                <a:latin typeface="Calibri"/>
                <a:ea typeface="Calibri"/>
                <a:cs typeface="Calibri"/>
                <a:sym typeface="Calibri"/>
              </a:rPr>
              <a:t>🎵</a:t>
            </a:r>
            <a:endParaRPr lang="fr-FR" sz="1200" dirty="0">
              <a:solidFill>
                <a:srgbClr val="0563C1"/>
              </a:solidFill>
              <a:latin typeface="Calibri" panose="020F0502020204030204" pitchFamily="34" charset="0"/>
              <a:cs typeface="Calibri" panose="020F0502020204030204" pitchFamily="34" charset="0"/>
            </a:endParaRPr>
          </a:p>
        </p:txBody>
      </p:sp>
      <p:sp>
        <p:nvSpPr>
          <p:cNvPr id="96" name="Google Shape;96;p1"/>
          <p:cNvSpPr txBox="1"/>
          <p:nvPr/>
        </p:nvSpPr>
        <p:spPr>
          <a:xfrm>
            <a:off x="6935347" y="4072895"/>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2"/>
                </a:solidFill>
                <a:latin typeface="Montserrat ExtraBold"/>
                <a:ea typeface="Montserrat ExtraBold"/>
                <a:cs typeface="Montserrat ExtraBold"/>
                <a:sym typeface="Montserrat ExtraBold"/>
              </a:rPr>
              <a:t>Instructors:</a:t>
            </a:r>
            <a:endParaRPr sz="1200" dirty="0">
              <a:solidFill>
                <a:schemeClr val="lt2"/>
              </a:solidFill>
              <a:latin typeface="Montserrat ExtraBold"/>
              <a:ea typeface="Montserrat ExtraBold"/>
              <a:cs typeface="Montserrat ExtraBold"/>
              <a:sym typeface="Montserrat ExtraBold"/>
            </a:endParaRPr>
          </a:p>
        </p:txBody>
      </p:sp>
      <p:sp>
        <p:nvSpPr>
          <p:cNvPr id="98" name="Google Shape;98;p1"/>
          <p:cNvSpPr txBox="1"/>
          <p:nvPr/>
        </p:nvSpPr>
        <p:spPr>
          <a:xfrm>
            <a:off x="8088246" y="4072895"/>
            <a:ext cx="355600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lt2"/>
                </a:solidFill>
                <a:latin typeface="Montserrat SemiBold"/>
                <a:ea typeface="Montserrat SemiBold"/>
                <a:cs typeface="Montserrat SemiBold"/>
                <a:sym typeface="Montserrat SemiBold"/>
              </a:rPr>
              <a:t>Brett </a:t>
            </a:r>
            <a:r>
              <a:rPr lang="en-US" sz="1200" dirty="0" err="1">
                <a:solidFill>
                  <a:schemeClr val="lt2"/>
                </a:solidFill>
                <a:latin typeface="Montserrat SemiBold"/>
                <a:ea typeface="Montserrat SemiBold"/>
                <a:cs typeface="Montserrat SemiBold"/>
                <a:sym typeface="Montserrat SemiBold"/>
              </a:rPr>
              <a:t>Wortzman</a:t>
            </a:r>
            <a:r>
              <a:rPr lang="en-US" sz="1200" dirty="0">
                <a:solidFill>
                  <a:schemeClr val="lt2"/>
                </a:solidFill>
                <a:latin typeface="Montserrat SemiBold"/>
                <a:ea typeface="Montserrat SemiBold"/>
                <a:cs typeface="Montserrat SemiBold"/>
                <a:sym typeface="Montserrat SemiBold"/>
              </a:rPr>
              <a:t> &amp; James Weichert</a:t>
            </a:r>
            <a:endParaRPr sz="1200" dirty="0">
              <a:solidFill>
                <a:schemeClr val="lt2"/>
              </a:solidFill>
              <a:latin typeface="Montserrat SemiBold"/>
              <a:ea typeface="Montserrat SemiBold"/>
              <a:cs typeface="Montserrat SemiBold"/>
              <a:sym typeface="Montserrat SemiBold"/>
            </a:endParaRPr>
          </a:p>
        </p:txBody>
      </p:sp>
      <p:sp>
        <p:nvSpPr>
          <p:cNvPr id="97" name="Google Shape;97;p1"/>
          <p:cNvSpPr txBox="1"/>
          <p:nvPr/>
        </p:nvSpPr>
        <p:spPr>
          <a:xfrm>
            <a:off x="6935347" y="4333507"/>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2"/>
                </a:solidFill>
                <a:latin typeface="Montserrat ExtraBold"/>
                <a:ea typeface="Montserrat ExtraBold"/>
                <a:cs typeface="Montserrat ExtraBold"/>
                <a:sym typeface="Montserrat ExtraBold"/>
              </a:rPr>
              <a:t>TAs:</a:t>
            </a:r>
            <a:endParaRPr sz="1200" dirty="0">
              <a:solidFill>
                <a:schemeClr val="lt2"/>
              </a:solidFill>
              <a:latin typeface="Montserrat ExtraBold"/>
              <a:ea typeface="Montserrat ExtraBold"/>
              <a:cs typeface="Montserrat ExtraBold"/>
              <a:sym typeface="Montserrat ExtraBold"/>
            </a:endParaRPr>
          </a:p>
        </p:txBody>
      </p:sp>
      <p:sp>
        <p:nvSpPr>
          <p:cNvPr id="2" name="TextBox 1">
            <a:extLst>
              <a:ext uri="{FF2B5EF4-FFF2-40B4-BE49-F238E27FC236}">
                <a16:creationId xmlns:a16="http://schemas.microsoft.com/office/drawing/2014/main" id="{4F0C513E-D449-EF21-5B18-ED2C502E67BF}"/>
              </a:ext>
            </a:extLst>
          </p:cNvPr>
          <p:cNvSpPr txBox="1"/>
          <p:nvPr/>
        </p:nvSpPr>
        <p:spPr>
          <a:xfrm>
            <a:off x="8100278" y="4357971"/>
            <a:ext cx="3671627" cy="1682127"/>
          </a:xfrm>
          <a:prstGeom prst="rect">
            <a:avLst/>
          </a:prstGeom>
          <a:noFill/>
        </p:spPr>
        <p:txBody>
          <a:bodyPr wrap="square" numCol="5" rtlCol="0">
            <a:spAutoFit/>
          </a:bodyPr>
          <a:lstStyle/>
          <a:p>
            <a:pPr>
              <a:lnSpc>
                <a:spcPct val="150000"/>
              </a:lnSpc>
            </a:pPr>
            <a:r>
              <a:rPr lang="en-US" sz="1000" dirty="0">
                <a:latin typeface="Montserrat" pitchFamily="2" charset="77"/>
              </a:rPr>
              <a:t>Trey</a:t>
            </a:r>
          </a:p>
          <a:p>
            <a:pPr>
              <a:lnSpc>
                <a:spcPct val="150000"/>
              </a:lnSpc>
            </a:pPr>
            <a:r>
              <a:rPr lang="en-US" sz="1000" dirty="0">
                <a:latin typeface="Montserrat" pitchFamily="2" charset="77"/>
              </a:rPr>
              <a:t>Amogh</a:t>
            </a:r>
          </a:p>
          <a:p>
            <a:pPr>
              <a:lnSpc>
                <a:spcPct val="150000"/>
              </a:lnSpc>
            </a:pPr>
            <a:r>
              <a:rPr lang="en-US" sz="1000" dirty="0">
                <a:latin typeface="Montserrat" pitchFamily="2" charset="77"/>
              </a:rPr>
              <a:t>Samrutha</a:t>
            </a:r>
          </a:p>
          <a:p>
            <a:pPr>
              <a:lnSpc>
                <a:spcPct val="150000"/>
              </a:lnSpc>
            </a:pPr>
            <a:r>
              <a:rPr lang="en-US" sz="1000" dirty="0">
                <a:latin typeface="Montserrat" pitchFamily="2" charset="77"/>
              </a:rPr>
              <a:t>Dalton</a:t>
            </a:r>
          </a:p>
          <a:p>
            <a:pPr>
              <a:lnSpc>
                <a:spcPct val="150000"/>
              </a:lnSpc>
            </a:pPr>
            <a:r>
              <a:rPr lang="en-US" sz="1000" dirty="0">
                <a:latin typeface="Montserrat" pitchFamily="2" charset="77"/>
              </a:rPr>
              <a:t>Ailsa</a:t>
            </a:r>
          </a:p>
          <a:p>
            <a:pPr>
              <a:lnSpc>
                <a:spcPct val="150000"/>
              </a:lnSpc>
            </a:pPr>
            <a:r>
              <a:rPr lang="en-US" sz="1000" dirty="0">
                <a:latin typeface="Montserrat" pitchFamily="2" charset="77"/>
              </a:rPr>
              <a:t>Ryan</a:t>
            </a:r>
          </a:p>
          <a:p>
            <a:pPr>
              <a:lnSpc>
                <a:spcPct val="150000"/>
              </a:lnSpc>
            </a:pPr>
            <a:r>
              <a:rPr lang="en-US" sz="1000" dirty="0">
                <a:latin typeface="Montserrat" pitchFamily="2" charset="77"/>
              </a:rPr>
              <a:t>Anant</a:t>
            </a:r>
          </a:p>
          <a:p>
            <a:pPr>
              <a:lnSpc>
                <a:spcPct val="150000"/>
              </a:lnSpc>
            </a:pPr>
            <a:r>
              <a:rPr lang="en-US" sz="1000" dirty="0">
                <a:latin typeface="Montserrat" pitchFamily="2" charset="77"/>
              </a:rPr>
              <a:t>Ava</a:t>
            </a:r>
          </a:p>
          <a:p>
            <a:pPr>
              <a:lnSpc>
                <a:spcPct val="150000"/>
              </a:lnSpc>
            </a:pPr>
            <a:r>
              <a:rPr lang="en-US" sz="1000" dirty="0">
                <a:latin typeface="Montserrat" pitchFamily="2" charset="77"/>
              </a:rPr>
              <a:t>Reese</a:t>
            </a:r>
          </a:p>
          <a:p>
            <a:pPr>
              <a:lnSpc>
                <a:spcPct val="150000"/>
              </a:lnSpc>
            </a:pPr>
            <a:r>
              <a:rPr lang="en-US" sz="1000" dirty="0">
                <a:latin typeface="Montserrat" pitchFamily="2" charset="77"/>
              </a:rPr>
              <a:t>Hayden</a:t>
            </a:r>
          </a:p>
          <a:p>
            <a:pPr>
              <a:lnSpc>
                <a:spcPct val="150000"/>
              </a:lnSpc>
            </a:pPr>
            <a:r>
              <a:rPr lang="en-US" sz="1000" dirty="0">
                <a:latin typeface="Montserrat" pitchFamily="2" charset="77"/>
              </a:rPr>
              <a:t>Aki</a:t>
            </a:r>
          </a:p>
          <a:p>
            <a:pPr>
              <a:lnSpc>
                <a:spcPct val="150000"/>
              </a:lnSpc>
            </a:pPr>
            <a:r>
              <a:rPr lang="en-US" sz="1000" dirty="0">
                <a:latin typeface="Montserrat" pitchFamily="2" charset="77"/>
              </a:rPr>
              <a:t>Spencer</a:t>
            </a:r>
          </a:p>
          <a:p>
            <a:pPr>
              <a:lnSpc>
                <a:spcPct val="150000"/>
              </a:lnSpc>
            </a:pPr>
            <a:r>
              <a:rPr lang="en-US" sz="1000" dirty="0">
                <a:latin typeface="Montserrat" pitchFamily="2" charset="77"/>
              </a:rPr>
              <a:t>Savannah</a:t>
            </a:r>
          </a:p>
          <a:p>
            <a:pPr>
              <a:lnSpc>
                <a:spcPct val="150000"/>
              </a:lnSpc>
            </a:pPr>
            <a:r>
              <a:rPr lang="en-US" sz="1000" dirty="0">
                <a:latin typeface="Montserrat" pitchFamily="2" charset="77"/>
              </a:rPr>
              <a:t>Tamsyn</a:t>
            </a:r>
          </a:p>
          <a:p>
            <a:pPr>
              <a:lnSpc>
                <a:spcPct val="150000"/>
              </a:lnSpc>
            </a:pPr>
            <a:r>
              <a:rPr lang="en-US" sz="1000" dirty="0">
                <a:latin typeface="Montserrat" pitchFamily="2" charset="77"/>
              </a:rPr>
              <a:t>Caleb</a:t>
            </a:r>
          </a:p>
          <a:p>
            <a:pPr>
              <a:lnSpc>
                <a:spcPct val="150000"/>
              </a:lnSpc>
            </a:pPr>
            <a:r>
              <a:rPr lang="en-US" sz="1000" dirty="0">
                <a:latin typeface="Montserrat" pitchFamily="2" charset="77"/>
              </a:rPr>
              <a:t>Anum</a:t>
            </a:r>
          </a:p>
          <a:p>
            <a:pPr>
              <a:lnSpc>
                <a:spcPct val="150000"/>
              </a:lnSpc>
            </a:pPr>
            <a:r>
              <a:rPr lang="en-US" sz="1000" dirty="0">
                <a:latin typeface="Montserrat" pitchFamily="2" charset="77"/>
              </a:rPr>
              <a:t>Abdul</a:t>
            </a:r>
          </a:p>
          <a:p>
            <a:pPr>
              <a:lnSpc>
                <a:spcPct val="150000"/>
              </a:lnSpc>
            </a:pPr>
            <a:r>
              <a:rPr lang="en-US" sz="1000" dirty="0">
                <a:latin typeface="Montserrat" pitchFamily="2" charset="77"/>
              </a:rPr>
              <a:t>Janvi</a:t>
            </a:r>
          </a:p>
          <a:p>
            <a:pPr>
              <a:lnSpc>
                <a:spcPct val="150000"/>
              </a:lnSpc>
            </a:pPr>
            <a:r>
              <a:rPr lang="en-US" sz="1000" dirty="0">
                <a:latin typeface="Montserrat" pitchFamily="2" charset="77"/>
              </a:rPr>
              <a:t>Navya</a:t>
            </a:r>
          </a:p>
          <a:p>
            <a:pPr>
              <a:lnSpc>
                <a:spcPct val="150000"/>
              </a:lnSpc>
            </a:pPr>
            <a:r>
              <a:rPr lang="en-US" sz="1000" dirty="0">
                <a:latin typeface="Montserrat" pitchFamily="2" charset="77"/>
              </a:rPr>
              <a:t>Sam Jessica</a:t>
            </a:r>
          </a:p>
          <a:p>
            <a:pPr>
              <a:lnSpc>
                <a:spcPct val="150000"/>
              </a:lnSpc>
            </a:pPr>
            <a:r>
              <a:rPr lang="en-US" sz="1000" dirty="0">
                <a:latin typeface="Montserrat" pitchFamily="2" charset="77"/>
              </a:rPr>
              <a:t>Elden</a:t>
            </a:r>
          </a:p>
          <a:p>
            <a:pPr>
              <a:lnSpc>
                <a:spcPct val="150000"/>
              </a:lnSpc>
            </a:pPr>
            <a:r>
              <a:rPr lang="en-US" sz="1000" dirty="0">
                <a:latin typeface="Montserrat" pitchFamily="2" charset="77"/>
              </a:rPr>
              <a:t>Suyash</a:t>
            </a:r>
          </a:p>
          <a:p>
            <a:pPr>
              <a:lnSpc>
                <a:spcPct val="150000"/>
              </a:lnSpc>
            </a:pPr>
            <a:r>
              <a:rPr lang="en-US" sz="1000" dirty="0" err="1">
                <a:latin typeface="Montserrat" pitchFamily="2" charset="77"/>
              </a:rPr>
              <a:t>Sthiti</a:t>
            </a:r>
            <a:endParaRPr lang="en-US" sz="1000" dirty="0">
              <a:latin typeface="Montserrat" pitchFamily="2" charset="77"/>
            </a:endParaRPr>
          </a:p>
          <a:p>
            <a:pPr>
              <a:lnSpc>
                <a:spcPct val="150000"/>
              </a:lnSpc>
            </a:pPr>
            <a:r>
              <a:rPr lang="en-US" sz="1000" dirty="0">
                <a:latin typeface="Montserrat" pitchFamily="2" charset="77"/>
              </a:rPr>
              <a:t>Paul</a:t>
            </a:r>
          </a:p>
          <a:p>
            <a:pPr>
              <a:lnSpc>
                <a:spcPct val="150000"/>
              </a:lnSpc>
            </a:pPr>
            <a:r>
              <a:rPr lang="en-US" sz="1000" dirty="0">
                <a:latin typeface="Montserrat" pitchFamily="2" charset="77"/>
              </a:rPr>
              <a:t>Shayna</a:t>
            </a:r>
          </a:p>
          <a:p>
            <a:pPr>
              <a:lnSpc>
                <a:spcPct val="150000"/>
              </a:lnSpc>
            </a:pPr>
            <a:r>
              <a:rPr lang="en-US" sz="1000" dirty="0">
                <a:latin typeface="Montserrat" pitchFamily="2" charset="77"/>
              </a:rPr>
              <a:t>Jesse</a:t>
            </a:r>
          </a:p>
          <a:p>
            <a:pPr>
              <a:lnSpc>
                <a:spcPct val="150000"/>
              </a:lnSpc>
            </a:pPr>
            <a:r>
              <a:rPr lang="en-US" sz="1000" dirty="0">
                <a:latin typeface="Montserrat" pitchFamily="2" charset="77"/>
              </a:rPr>
              <a:t>Nhan</a:t>
            </a:r>
          </a:p>
          <a:p>
            <a:pPr>
              <a:lnSpc>
                <a:spcPct val="150000"/>
              </a:lnSpc>
            </a:pPr>
            <a:r>
              <a:rPr lang="en-US" sz="1000" dirty="0">
                <a:latin typeface="Montserrat" pitchFamily="2" charset="77"/>
              </a:rPr>
              <a:t>Anya</a:t>
            </a:r>
          </a:p>
          <a:p>
            <a:pPr>
              <a:lnSpc>
                <a:spcPct val="150000"/>
              </a:lnSpc>
            </a:pPr>
            <a:r>
              <a:rPr lang="en-US" sz="1000" dirty="0">
                <a:latin typeface="Montserrat" pitchFamily="2" charset="77"/>
              </a:rPr>
              <a:t>Minh</a:t>
            </a:r>
          </a:p>
          <a:p>
            <a:pPr>
              <a:lnSpc>
                <a:spcPct val="150000"/>
              </a:lnSpc>
            </a:pPr>
            <a:r>
              <a:rPr lang="en-US" sz="1000" dirty="0">
                <a:latin typeface="Montserrat" pitchFamily="2" charset="77"/>
              </a:rPr>
              <a:t>TJ</a:t>
            </a:r>
          </a:p>
          <a:p>
            <a:pPr>
              <a:lnSpc>
                <a:spcPct val="150000"/>
              </a:lnSpc>
            </a:pPr>
            <a:r>
              <a:rPr lang="en-US" sz="1000" dirty="0">
                <a:latin typeface="Montserrat" pitchFamily="2" charset="77"/>
              </a:rPr>
              <a:t>Zach</a:t>
            </a:r>
          </a:p>
          <a:p>
            <a:pPr>
              <a:lnSpc>
                <a:spcPct val="150000"/>
              </a:lnSpc>
            </a:pPr>
            <a:r>
              <a:rPr lang="en-US" sz="1000" dirty="0">
                <a:latin typeface="Montserrat" pitchFamily="2" charset="77"/>
              </a:rPr>
              <a:t>Cayden</a:t>
            </a:r>
          </a:p>
          <a:p>
            <a:pPr>
              <a:lnSpc>
                <a:spcPct val="150000"/>
              </a:lnSpc>
            </a:pPr>
            <a:r>
              <a:rPr lang="en-US" sz="1000" dirty="0">
                <a:latin typeface="Montserrat" pitchFamily="2" charset="77"/>
              </a:rPr>
              <a:t>Johnathan</a:t>
            </a:r>
          </a:p>
        </p:txBody>
      </p:sp>
      <p:pic>
        <p:nvPicPr>
          <p:cNvPr id="1028" name="Picture 4" descr="Slido QR code">
            <a:extLst>
              <a:ext uri="{FF2B5EF4-FFF2-40B4-BE49-F238E27FC236}">
                <a16:creationId xmlns:a16="http://schemas.microsoft.com/office/drawing/2014/main" id="{ECB4EB5D-A903-11EE-8607-DC62F3B1DF06}"/>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644116"/>
            <a:ext cx="948070" cy="948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55777-66C6-6970-BAF5-CBCE50B06E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F6BEE8-0102-6366-9BCB-0993BB7CFA97}"/>
              </a:ext>
            </a:extLst>
          </p:cNvPr>
          <p:cNvSpPr>
            <a:spLocks noGrp="1"/>
          </p:cNvSpPr>
          <p:nvPr>
            <p:ph type="title"/>
          </p:nvPr>
        </p:nvSpPr>
        <p:spPr/>
        <p:txBody>
          <a:bodyPr>
            <a:normAutofit/>
          </a:bodyPr>
          <a:lstStyle/>
          <a:p>
            <a:r>
              <a:rPr lang="en-US" dirty="0"/>
              <a:t>Agenda</a:t>
            </a:r>
          </a:p>
        </p:txBody>
      </p:sp>
      <p:sp>
        <p:nvSpPr>
          <p:cNvPr id="3" name="Text Placeholder 2">
            <a:extLst>
              <a:ext uri="{FF2B5EF4-FFF2-40B4-BE49-F238E27FC236}">
                <a16:creationId xmlns:a16="http://schemas.microsoft.com/office/drawing/2014/main" id="{C7DADB65-1F49-1A06-FE4F-C955E43A650F}"/>
              </a:ext>
            </a:extLst>
          </p:cNvPr>
          <p:cNvSpPr>
            <a:spLocks noGrp="1"/>
          </p:cNvSpPr>
          <p:nvPr>
            <p:ph type="body" idx="1"/>
          </p:nvPr>
        </p:nvSpPr>
        <p:spPr/>
        <p:txBody>
          <a:bodyPr/>
          <a:lstStyle/>
          <a:p>
            <a:r>
              <a:rPr lang="en-US" dirty="0">
                <a:solidFill>
                  <a:schemeClr val="tx1"/>
                </a:solidFill>
              </a:rPr>
              <a:t>Announcements, Reminders</a:t>
            </a:r>
          </a:p>
          <a:p>
            <a:r>
              <a:rPr lang="en-US" dirty="0">
                <a:solidFill>
                  <a:schemeClr val="tx1"/>
                </a:solidFill>
              </a:rPr>
              <a:t>C0 Reflection Recap</a:t>
            </a:r>
          </a:p>
          <a:p>
            <a:r>
              <a:rPr lang="en-US" b="1" dirty="0">
                <a:solidFill>
                  <a:srgbClr val="7030A0"/>
                </a:solidFill>
              </a:rPr>
              <a:t>Typecasting</a:t>
            </a:r>
          </a:p>
          <a:p>
            <a:r>
              <a:rPr lang="en-US" dirty="0"/>
              <a:t>More Variables and Operators! </a:t>
            </a:r>
          </a:p>
          <a:p>
            <a:r>
              <a:rPr lang="en-US" dirty="0"/>
              <a:t>Strings and Characters Review</a:t>
            </a:r>
          </a:p>
          <a:p>
            <a:pPr lvl="1"/>
            <a:r>
              <a:rPr lang="en-US" dirty="0"/>
              <a:t>code example! </a:t>
            </a:r>
          </a:p>
          <a:p>
            <a:endParaRPr lang="en-US" dirty="0"/>
          </a:p>
        </p:txBody>
      </p:sp>
      <p:sp>
        <p:nvSpPr>
          <p:cNvPr id="4" name="Slide Number Placeholder 3">
            <a:extLst>
              <a:ext uri="{FF2B5EF4-FFF2-40B4-BE49-F238E27FC236}">
                <a16:creationId xmlns:a16="http://schemas.microsoft.com/office/drawing/2014/main" id="{F3A8FDED-B7A2-2083-ED31-456C44B512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dirty="0"/>
          </a:p>
        </p:txBody>
      </p:sp>
    </p:spTree>
    <p:extLst>
      <p:ext uri="{BB962C8B-B14F-4D97-AF65-F5344CB8AC3E}">
        <p14:creationId xmlns:p14="http://schemas.microsoft.com/office/powerpoint/2010/main" val="3948771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1545-A46F-417F-9F86-855DCDA4FFE9}"/>
              </a:ext>
            </a:extLst>
          </p:cNvPr>
          <p:cNvSpPr>
            <a:spLocks noGrp="1"/>
          </p:cNvSpPr>
          <p:nvPr>
            <p:ph type="title"/>
          </p:nvPr>
        </p:nvSpPr>
        <p:spPr/>
        <p:txBody>
          <a:bodyPr/>
          <a:lstStyle/>
          <a:p>
            <a:r>
              <a:rPr lang="en-US" dirty="0">
                <a:solidFill>
                  <a:schemeClr val="accent3">
                    <a:lumMod val="75000"/>
                  </a:schemeClr>
                </a:solidFill>
              </a:rPr>
              <a:t>PCM: </a:t>
            </a:r>
            <a:r>
              <a:rPr lang="en-US" dirty="0"/>
              <a:t>Casting</a:t>
            </a:r>
          </a:p>
        </p:txBody>
      </p:sp>
      <p:sp>
        <p:nvSpPr>
          <p:cNvPr id="3" name="Text Placeholder 2">
            <a:extLst>
              <a:ext uri="{FF2B5EF4-FFF2-40B4-BE49-F238E27FC236}">
                <a16:creationId xmlns:a16="http://schemas.microsoft.com/office/drawing/2014/main" id="{46BBFA88-27A3-49BB-93D6-16F0CD548835}"/>
              </a:ext>
            </a:extLst>
          </p:cNvPr>
          <p:cNvSpPr>
            <a:spLocks noGrp="1"/>
          </p:cNvSpPr>
          <p:nvPr>
            <p:ph type="body" idx="1"/>
          </p:nvPr>
        </p:nvSpPr>
        <p:spPr/>
        <p:txBody>
          <a:bodyPr/>
          <a:lstStyle/>
          <a:p>
            <a:r>
              <a:rPr lang="en-US" dirty="0"/>
              <a:t>Java will do some type conversions for us </a:t>
            </a:r>
          </a:p>
          <a:p>
            <a:pPr lvl="1"/>
            <a:r>
              <a:rPr lang="en-US" dirty="0"/>
              <a:t>E.g., </a:t>
            </a:r>
            <a:r>
              <a:rPr lang="en-US" dirty="0">
                <a:solidFill>
                  <a:srgbClr val="7030A0"/>
                </a:solidFill>
                <a:latin typeface="Consolas" panose="020B0609020204030204" pitchFamily="49" charset="0"/>
              </a:rPr>
              <a:t>int</a:t>
            </a:r>
            <a:r>
              <a:rPr lang="en-US" dirty="0"/>
              <a:t> to </a:t>
            </a:r>
            <a:r>
              <a:rPr lang="en-US" dirty="0">
                <a:solidFill>
                  <a:srgbClr val="7030A0"/>
                </a:solidFill>
                <a:latin typeface="Consolas" panose="020B0609020204030204" pitchFamily="49" charset="0"/>
              </a:rPr>
              <a:t>double</a:t>
            </a:r>
            <a:r>
              <a:rPr lang="en-US" dirty="0"/>
              <a:t>, </a:t>
            </a:r>
            <a:r>
              <a:rPr lang="en-US" dirty="0">
                <a:solidFill>
                  <a:srgbClr val="7030A0"/>
                </a:solidFill>
                <a:latin typeface="Consolas" panose="020B0609020204030204" pitchFamily="49" charset="0"/>
              </a:rPr>
              <a:t>double</a:t>
            </a:r>
            <a:r>
              <a:rPr lang="en-US" dirty="0"/>
              <a:t> to </a:t>
            </a:r>
            <a:r>
              <a:rPr lang="en-US" dirty="0">
                <a:solidFill>
                  <a:srgbClr val="C00000"/>
                </a:solidFill>
                <a:latin typeface="Consolas" panose="020B0609020204030204" pitchFamily="49" charset="0"/>
              </a:rPr>
              <a:t>String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solidFill>
                  <a:srgbClr val="7030A0"/>
                </a:solidFill>
                <a:latin typeface="Consolas" panose="020B0609020204030204" pitchFamily="49" charset="0"/>
              </a:rPr>
              <a:t>int</a:t>
            </a:r>
            <a:r>
              <a:rPr lang="en-US" dirty="0">
                <a:latin typeface="Calibri" panose="020F0502020204030204" pitchFamily="34" charset="0"/>
                <a:ea typeface="Calibri" panose="020F0502020204030204" pitchFamily="34" charset="0"/>
                <a:cs typeface="Calibri" panose="020F0502020204030204" pitchFamily="34" charset="0"/>
              </a:rPr>
              <a:t> to </a:t>
            </a:r>
            <a:r>
              <a:rPr lang="en-US" dirty="0">
                <a:solidFill>
                  <a:srgbClr val="C00000"/>
                </a:solidFill>
                <a:latin typeface="Consolas" panose="020B0609020204030204" pitchFamily="49" charset="0"/>
              </a:rPr>
              <a:t>String</a:t>
            </a:r>
          </a:p>
          <a:p>
            <a:pPr lvl="1"/>
            <a:endParaRPr lang="en-US" dirty="0">
              <a:latin typeface="Consolas" panose="020B0609020204030204" pitchFamily="49" charset="0"/>
            </a:endParaRPr>
          </a:p>
          <a:p>
            <a:r>
              <a:rPr lang="en-US" b="1" i="1" dirty="0">
                <a:latin typeface="Calibri" panose="020F0502020204030204" pitchFamily="34" charset="0"/>
                <a:ea typeface="Calibri" panose="020F0502020204030204" pitchFamily="34" charset="0"/>
                <a:cs typeface="Calibri" panose="020F0502020204030204" pitchFamily="34" charset="0"/>
              </a:rPr>
              <a:t>BUT</a:t>
            </a:r>
            <a:r>
              <a:rPr lang="en-US" dirty="0">
                <a:latin typeface="Calibri" panose="020F0502020204030204" pitchFamily="34" charset="0"/>
                <a:ea typeface="Calibri" panose="020F0502020204030204" pitchFamily="34" charset="0"/>
                <a:cs typeface="Calibri" panose="020F0502020204030204" pitchFamily="34" charset="0"/>
              </a:rPr>
              <a:t> some conversions Java won't do for us…</a:t>
            </a:r>
          </a:p>
          <a:p>
            <a:pPr lvl="1"/>
            <a:r>
              <a:rPr lang="en-US" dirty="0">
                <a:latin typeface="Calibri" panose="020F0502020204030204" pitchFamily="34" charset="0"/>
                <a:ea typeface="Calibri" panose="020F0502020204030204" pitchFamily="34" charset="0"/>
                <a:cs typeface="Calibri" panose="020F0502020204030204" pitchFamily="34" charset="0"/>
              </a:rPr>
              <a:t>Nonsensical conversions (e.g., </a:t>
            </a:r>
            <a:r>
              <a:rPr lang="en-US" dirty="0">
                <a:solidFill>
                  <a:srgbClr val="C00000"/>
                </a:solidFill>
                <a:latin typeface="Consolas" panose="020B0609020204030204" pitchFamily="49" charset="0"/>
                <a:ea typeface="Calibri" panose="020F0502020204030204" pitchFamily="34" charset="0"/>
                <a:cs typeface="Calibri" panose="020F0502020204030204" pitchFamily="34" charset="0"/>
              </a:rPr>
              <a:t>"Gumball"</a:t>
            </a:r>
            <a:r>
              <a:rPr lang="en-US"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to </a:t>
            </a:r>
            <a:r>
              <a:rPr lang="en-US" dirty="0">
                <a:solidFill>
                  <a:srgbClr val="7030A0"/>
                </a:solidFill>
                <a:latin typeface="Consolas" panose="020B0609020204030204" pitchFamily="49" charset="0"/>
                <a:ea typeface="Calibri" panose="020F0502020204030204" pitchFamily="34" charset="0"/>
                <a:cs typeface="Calibri" panose="020F0502020204030204" pitchFamily="34" charset="0"/>
              </a:rPr>
              <a:t>int</a:t>
            </a:r>
            <a:r>
              <a:rPr lang="en-US" dirty="0">
                <a:latin typeface="Calibri" panose="020F0502020204030204" pitchFamily="34" charset="0"/>
                <a:ea typeface="Calibri" panose="020F0502020204030204" pitchFamily="34" charset="0"/>
                <a:cs typeface="Calibri" panose="020F0502020204030204" pitchFamily="34" charset="0"/>
              </a:rPr>
              <a:t>)</a:t>
            </a:r>
          </a:p>
          <a:p>
            <a:pPr lvl="1"/>
            <a:r>
              <a:rPr lang="en-US" dirty="0">
                <a:latin typeface="Calibri" panose="020F0502020204030204" pitchFamily="34" charset="0"/>
                <a:ea typeface="Calibri" panose="020F0502020204030204" pitchFamily="34" charset="0"/>
                <a:cs typeface="Calibri" panose="020F0502020204030204" pitchFamily="34" charset="0"/>
              </a:rPr>
              <a:t>Conversions that are </a:t>
            </a:r>
            <a:r>
              <a:rPr lang="en-US" b="1" dirty="0">
                <a:solidFill>
                  <a:schemeClr val="accent6"/>
                </a:solidFill>
                <a:latin typeface="Calibri" panose="020F0502020204030204" pitchFamily="34" charset="0"/>
                <a:ea typeface="Calibri" panose="020F0502020204030204" pitchFamily="34" charset="0"/>
                <a:cs typeface="Calibri" panose="020F0502020204030204" pitchFamily="34" charset="0"/>
              </a:rPr>
              <a:t>"lossy" </a:t>
            </a:r>
            <a:r>
              <a:rPr lang="en-US" dirty="0">
                <a:latin typeface="Calibri" panose="020F0502020204030204" pitchFamily="34" charset="0"/>
                <a:ea typeface="Calibri" panose="020F0502020204030204" pitchFamily="34" charset="0"/>
                <a:cs typeface="Calibri" panose="020F0502020204030204" pitchFamily="34" charset="0"/>
              </a:rPr>
              <a:t>(e.g., </a:t>
            </a:r>
            <a:r>
              <a:rPr lang="en-US" dirty="0">
                <a:solidFill>
                  <a:srgbClr val="7030A0"/>
                </a:solidFill>
                <a:latin typeface="Consolas" panose="020B0609020204030204" pitchFamily="49" charset="0"/>
                <a:ea typeface="Calibri" panose="020F0502020204030204" pitchFamily="34" charset="0"/>
                <a:cs typeface="Calibri" panose="020F0502020204030204" pitchFamily="34" charset="0"/>
              </a:rPr>
              <a:t>double</a:t>
            </a:r>
            <a:r>
              <a:rPr lang="en-US" dirty="0">
                <a:latin typeface="Calibri" panose="020F0502020204030204" pitchFamily="34" charset="0"/>
                <a:ea typeface="Calibri" panose="020F0502020204030204" pitchFamily="34" charset="0"/>
                <a:cs typeface="Calibri" panose="020F0502020204030204" pitchFamily="34" charset="0"/>
              </a:rPr>
              <a:t> to </a:t>
            </a:r>
            <a:r>
              <a:rPr lang="en-US" dirty="0">
                <a:solidFill>
                  <a:srgbClr val="7030A0"/>
                </a:solidFill>
                <a:latin typeface="Consolas" panose="020B0609020204030204" pitchFamily="49" charset="0"/>
                <a:ea typeface="Calibri" panose="020F0502020204030204" pitchFamily="34" charset="0"/>
                <a:cs typeface="Calibri" panose="020F0502020204030204" pitchFamily="34" charset="0"/>
              </a:rPr>
              <a:t>int</a:t>
            </a:r>
            <a:r>
              <a:rPr lang="en-US" dirty="0">
                <a:latin typeface="Calibri" panose="020F0502020204030204" pitchFamily="34" charset="0"/>
                <a:ea typeface="Calibri" panose="020F0502020204030204" pitchFamily="34" charset="0"/>
                <a:cs typeface="Calibri" panose="020F0502020204030204" pitchFamily="34" charset="0"/>
              </a:rPr>
              <a:t>)</a:t>
            </a:r>
          </a:p>
          <a:p>
            <a:pPr lvl="2"/>
            <a:r>
              <a:rPr lang="en-US" dirty="0">
                <a:latin typeface="Calibri" panose="020F0502020204030204" pitchFamily="34" charset="0"/>
                <a:ea typeface="Calibri" panose="020F0502020204030204" pitchFamily="34" charset="0"/>
                <a:cs typeface="Calibri" panose="020F0502020204030204" pitchFamily="34" charset="0"/>
              </a:rPr>
              <a:t>We can ask Java to </a:t>
            </a:r>
            <a:r>
              <a:rPr lang="en-US" b="1" dirty="0">
                <a:latin typeface="Calibri" panose="020F0502020204030204" pitchFamily="34" charset="0"/>
                <a:ea typeface="Calibri" panose="020F0502020204030204" pitchFamily="34" charset="0"/>
                <a:cs typeface="Calibri" panose="020F0502020204030204" pitchFamily="34" charset="0"/>
              </a:rPr>
              <a:t>typecast</a:t>
            </a:r>
            <a:r>
              <a:rPr lang="en-US" dirty="0">
                <a:latin typeface="Calibri" panose="020F0502020204030204" pitchFamily="34" charset="0"/>
                <a:ea typeface="Calibri" panose="020F0502020204030204" pitchFamily="34" charset="0"/>
                <a:cs typeface="Calibri" panose="020F0502020204030204" pitchFamily="34" charset="0"/>
              </a:rPr>
              <a:t> for us</a:t>
            </a:r>
          </a:p>
        </p:txBody>
      </p:sp>
      <p:sp>
        <p:nvSpPr>
          <p:cNvPr id="4" name="Slide Number Placeholder 3">
            <a:extLst>
              <a:ext uri="{FF2B5EF4-FFF2-40B4-BE49-F238E27FC236}">
                <a16:creationId xmlns:a16="http://schemas.microsoft.com/office/drawing/2014/main" id="{634B7706-D0E7-4400-A6A8-453B3E1983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dirty="0"/>
          </a:p>
        </p:txBody>
      </p:sp>
      <p:sp>
        <p:nvSpPr>
          <p:cNvPr id="5" name="TextBox 4">
            <a:extLst>
              <a:ext uri="{FF2B5EF4-FFF2-40B4-BE49-F238E27FC236}">
                <a16:creationId xmlns:a16="http://schemas.microsoft.com/office/drawing/2014/main" id="{325D322E-822E-4769-B73D-493D46C2D652}"/>
              </a:ext>
            </a:extLst>
          </p:cNvPr>
          <p:cNvSpPr txBox="1"/>
          <p:nvPr/>
        </p:nvSpPr>
        <p:spPr>
          <a:xfrm>
            <a:off x="3788723" y="5345966"/>
            <a:ext cx="4614554"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latin typeface="Consolas" panose="020B0609020204030204" pitchFamily="49" charset="0"/>
              </a:rPr>
              <a:t>double x = 8.83;</a:t>
            </a:r>
          </a:p>
          <a:p>
            <a:r>
              <a:rPr lang="en-US" sz="2400" dirty="0">
                <a:latin typeface="Consolas" panose="020B0609020204030204" pitchFamily="49" charset="0"/>
              </a:rPr>
              <a:t>int </a:t>
            </a:r>
            <a:r>
              <a:rPr lang="en-US" sz="2400" dirty="0" err="1">
                <a:latin typeface="Consolas" panose="020B0609020204030204" pitchFamily="49" charset="0"/>
              </a:rPr>
              <a:t>xInt</a:t>
            </a:r>
            <a:r>
              <a:rPr lang="en-US" sz="2400" dirty="0">
                <a:latin typeface="Consolas" panose="020B0609020204030204" pitchFamily="49" charset="0"/>
              </a:rPr>
              <a:t> = (int) x;</a:t>
            </a:r>
          </a:p>
        </p:txBody>
      </p:sp>
    </p:spTree>
    <p:extLst>
      <p:ext uri="{BB962C8B-B14F-4D97-AF65-F5344CB8AC3E}">
        <p14:creationId xmlns:p14="http://schemas.microsoft.com/office/powerpoint/2010/main" val="293214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D4AB-3253-4651-BAB2-8D3C413FBBA0}"/>
              </a:ext>
            </a:extLst>
          </p:cNvPr>
          <p:cNvSpPr>
            <a:spLocks noGrp="1"/>
          </p:cNvSpPr>
          <p:nvPr>
            <p:ph type="title"/>
          </p:nvPr>
        </p:nvSpPr>
        <p:spPr/>
        <p:txBody>
          <a:bodyPr>
            <a:normAutofit/>
          </a:bodyPr>
          <a:lstStyle/>
          <a:p>
            <a:r>
              <a:rPr lang="en-US" dirty="0"/>
              <a:t>Agenda</a:t>
            </a:r>
          </a:p>
        </p:txBody>
      </p:sp>
      <p:sp>
        <p:nvSpPr>
          <p:cNvPr id="3" name="Text Placeholder 2">
            <a:extLst>
              <a:ext uri="{FF2B5EF4-FFF2-40B4-BE49-F238E27FC236}">
                <a16:creationId xmlns:a16="http://schemas.microsoft.com/office/drawing/2014/main" id="{883F9555-B9D5-4EDE-8EF2-3335E260AC2C}"/>
              </a:ext>
            </a:extLst>
          </p:cNvPr>
          <p:cNvSpPr>
            <a:spLocks noGrp="1"/>
          </p:cNvSpPr>
          <p:nvPr>
            <p:ph type="body" idx="1"/>
          </p:nvPr>
        </p:nvSpPr>
        <p:spPr/>
        <p:txBody>
          <a:bodyPr/>
          <a:lstStyle/>
          <a:p>
            <a:r>
              <a:rPr lang="en-US" dirty="0">
                <a:solidFill>
                  <a:schemeClr val="tx1"/>
                </a:solidFill>
              </a:rPr>
              <a:t>Announcements, Reminders</a:t>
            </a:r>
          </a:p>
          <a:p>
            <a:r>
              <a:rPr lang="en-US" dirty="0"/>
              <a:t>C0 Reflection Recap</a:t>
            </a:r>
          </a:p>
          <a:p>
            <a:r>
              <a:rPr lang="en-US" dirty="0"/>
              <a:t>Typecasting</a:t>
            </a:r>
          </a:p>
          <a:p>
            <a:r>
              <a:rPr lang="en-US" b="1" dirty="0">
                <a:solidFill>
                  <a:srgbClr val="7030A0"/>
                </a:solidFill>
              </a:rPr>
              <a:t>More Variables and Operators! </a:t>
            </a:r>
          </a:p>
          <a:p>
            <a:r>
              <a:rPr lang="en-US" dirty="0"/>
              <a:t>Strings and Characters Review</a:t>
            </a:r>
          </a:p>
          <a:p>
            <a:pPr lvl="1"/>
            <a:r>
              <a:rPr lang="en-US" dirty="0"/>
              <a:t>code example! </a:t>
            </a:r>
          </a:p>
          <a:p>
            <a:endParaRPr lang="en-US" dirty="0"/>
          </a:p>
        </p:txBody>
      </p:sp>
      <p:sp>
        <p:nvSpPr>
          <p:cNvPr id="4" name="Slide Number Placeholder 3">
            <a:extLst>
              <a:ext uri="{FF2B5EF4-FFF2-40B4-BE49-F238E27FC236}">
                <a16:creationId xmlns:a16="http://schemas.microsoft.com/office/drawing/2014/main" id="{E9ECE2E6-5043-4AF0-8171-A4B436DD59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dirty="0"/>
          </a:p>
        </p:txBody>
      </p:sp>
    </p:spTree>
    <p:extLst>
      <p:ext uri="{BB962C8B-B14F-4D97-AF65-F5344CB8AC3E}">
        <p14:creationId xmlns:p14="http://schemas.microsoft.com/office/powerpoint/2010/main" val="3340900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40F6-8D70-4458-B7B7-EFDCAA52200E}"/>
              </a:ext>
            </a:extLst>
          </p:cNvPr>
          <p:cNvSpPr>
            <a:spLocks noGrp="1"/>
          </p:cNvSpPr>
          <p:nvPr>
            <p:ph type="title"/>
          </p:nvPr>
        </p:nvSpPr>
        <p:spPr/>
        <p:txBody>
          <a:bodyPr/>
          <a:lstStyle/>
          <a:p>
            <a:r>
              <a:rPr lang="en-US" dirty="0">
                <a:solidFill>
                  <a:schemeClr val="accent3">
                    <a:lumMod val="75000"/>
                  </a:schemeClr>
                </a:solidFill>
              </a:rPr>
              <a:t>PCM: </a:t>
            </a:r>
            <a:r>
              <a:rPr lang="en-US" dirty="0"/>
              <a:t>Variables</a:t>
            </a:r>
          </a:p>
        </p:txBody>
      </p:sp>
      <p:sp>
        <p:nvSpPr>
          <p:cNvPr id="3" name="Text Placeholder 2">
            <a:extLst>
              <a:ext uri="{FF2B5EF4-FFF2-40B4-BE49-F238E27FC236}">
                <a16:creationId xmlns:a16="http://schemas.microsoft.com/office/drawing/2014/main" id="{1152D450-ED3A-41E8-9835-49E16C216CE7}"/>
              </a:ext>
            </a:extLst>
          </p:cNvPr>
          <p:cNvSpPr>
            <a:spLocks noGrp="1"/>
          </p:cNvSpPr>
          <p:nvPr>
            <p:ph type="body" idx="1"/>
          </p:nvPr>
        </p:nvSpPr>
        <p:spPr/>
        <p:txBody>
          <a:bodyPr/>
          <a:lstStyle/>
          <a:p>
            <a:r>
              <a:rPr lang="en-US" dirty="0"/>
              <a:t>Recall: Variables allow us to give a name to a specific value</a:t>
            </a:r>
          </a:p>
          <a:p>
            <a:pPr lvl="1"/>
            <a:r>
              <a:rPr lang="en-US" dirty="0"/>
              <a:t>3 parts: declaration, initialization, usage</a:t>
            </a:r>
          </a:p>
          <a:p>
            <a:pPr lvl="1"/>
            <a:r>
              <a:rPr lang="en-US" dirty="0"/>
              <a:t>Example:</a:t>
            </a:r>
          </a:p>
          <a:p>
            <a:endParaRPr lang="en-US" dirty="0"/>
          </a:p>
          <a:p>
            <a:r>
              <a:rPr lang="en-US" dirty="0"/>
              <a:t>Declaration: 		</a:t>
            </a:r>
            <a:r>
              <a:rPr lang="en-US" dirty="0">
                <a:solidFill>
                  <a:schemeClr val="accent5">
                    <a:lumMod val="50000"/>
                  </a:schemeClr>
                </a:solidFill>
                <a:latin typeface="Consolas" panose="020B0609020204030204" pitchFamily="49" charset="0"/>
              </a:rPr>
              <a:t>int x;</a:t>
            </a:r>
          </a:p>
          <a:p>
            <a:r>
              <a:rPr lang="en-US" dirty="0"/>
              <a:t>Initialization: 		</a:t>
            </a:r>
            <a:r>
              <a:rPr lang="en-US" dirty="0">
                <a:solidFill>
                  <a:schemeClr val="accent5">
                    <a:lumMod val="50000"/>
                  </a:schemeClr>
                </a:solidFill>
                <a:latin typeface="Consolas" panose="020B0609020204030204" pitchFamily="49" charset="0"/>
              </a:rPr>
              <a:t>x = 30;</a:t>
            </a:r>
          </a:p>
          <a:p>
            <a:r>
              <a:rPr lang="en-US" dirty="0"/>
              <a:t>Or all in one line:	</a:t>
            </a:r>
            <a:r>
              <a:rPr lang="en-US" dirty="0">
                <a:solidFill>
                  <a:schemeClr val="accent5">
                    <a:lumMod val="50000"/>
                  </a:schemeClr>
                </a:solidFill>
                <a:latin typeface="Consolas" panose="020B0609020204030204" pitchFamily="49" charset="0"/>
              </a:rPr>
              <a:t>int x = 30;</a:t>
            </a:r>
          </a:p>
        </p:txBody>
      </p:sp>
      <p:sp>
        <p:nvSpPr>
          <p:cNvPr id="4" name="Slide Number Placeholder 3">
            <a:extLst>
              <a:ext uri="{FF2B5EF4-FFF2-40B4-BE49-F238E27FC236}">
                <a16:creationId xmlns:a16="http://schemas.microsoft.com/office/drawing/2014/main" id="{B1E2AEF6-A624-43F4-8795-7DF1C53737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dirty="0"/>
          </a:p>
        </p:txBody>
      </p:sp>
      <p:sp>
        <p:nvSpPr>
          <p:cNvPr id="5" name="TextBox 4">
            <a:extLst>
              <a:ext uri="{FF2B5EF4-FFF2-40B4-BE49-F238E27FC236}">
                <a16:creationId xmlns:a16="http://schemas.microsoft.com/office/drawing/2014/main" id="{B868E159-A99B-432D-B0DB-BF94645A0CBD}"/>
              </a:ext>
            </a:extLst>
          </p:cNvPr>
          <p:cNvSpPr txBox="1"/>
          <p:nvPr/>
        </p:nvSpPr>
        <p:spPr>
          <a:xfrm>
            <a:off x="3903518" y="2614055"/>
            <a:ext cx="4603173"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latin typeface="Consolas" panose="020B0609020204030204" pitchFamily="49" charset="0"/>
              </a:rPr>
              <a:t>String </a:t>
            </a:r>
            <a:r>
              <a:rPr lang="en-US" sz="2000" dirty="0" err="1">
                <a:latin typeface="Consolas" panose="020B0609020204030204" pitchFamily="49" charset="0"/>
              </a:rPr>
              <a:t>theBestBoy</a:t>
            </a:r>
            <a:r>
              <a:rPr lang="en-US" sz="2000" dirty="0">
                <a:latin typeface="Consolas" panose="020B0609020204030204" pitchFamily="49" charset="0"/>
              </a:rPr>
              <a:t> = </a:t>
            </a:r>
            <a:r>
              <a:rPr lang="en-US" sz="2000" dirty="0">
                <a:solidFill>
                  <a:srgbClr val="C00000"/>
                </a:solidFill>
                <a:latin typeface="Consolas" panose="020B0609020204030204" pitchFamily="49" charset="0"/>
              </a:rPr>
              <a:t>"gumball"</a:t>
            </a:r>
            <a:r>
              <a:rPr lang="en-US" sz="2000" dirty="0">
                <a:latin typeface="Consolas" panose="020B0609020204030204" pitchFamily="49" charset="0"/>
              </a:rPr>
              <a:t>;</a:t>
            </a:r>
          </a:p>
          <a:p>
            <a:r>
              <a:rPr lang="en-US" sz="2000" dirty="0" err="1">
                <a:latin typeface="Consolas" panose="020B0609020204030204" pitchFamily="49" charset="0"/>
              </a:rPr>
              <a:t>System.out.println</a:t>
            </a:r>
            <a:r>
              <a:rPr lang="en-US" sz="2000" dirty="0">
                <a:latin typeface="Consolas" panose="020B0609020204030204" pitchFamily="49" charset="0"/>
              </a:rPr>
              <a:t>(</a:t>
            </a:r>
            <a:r>
              <a:rPr lang="en-US" sz="2000" dirty="0" err="1">
                <a:latin typeface="Consolas" panose="020B0609020204030204" pitchFamily="49" charset="0"/>
              </a:rPr>
              <a:t>theBestBoy</a:t>
            </a:r>
            <a:r>
              <a:rPr lang="en-US" sz="2000" dirty="0">
                <a:latin typeface="Consolas" panose="020B0609020204030204" pitchFamily="49" charset="0"/>
              </a:rPr>
              <a:t>);</a:t>
            </a:r>
          </a:p>
        </p:txBody>
      </p:sp>
    </p:spTree>
    <p:extLst>
      <p:ext uri="{BB962C8B-B14F-4D97-AF65-F5344CB8AC3E}">
        <p14:creationId xmlns:p14="http://schemas.microsoft.com/office/powerpoint/2010/main" val="293323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9C9-E759-17B4-B274-316B210BD560}"/>
              </a:ext>
            </a:extLst>
          </p:cNvPr>
          <p:cNvSpPr>
            <a:spLocks noGrp="1"/>
          </p:cNvSpPr>
          <p:nvPr>
            <p:ph type="title"/>
          </p:nvPr>
        </p:nvSpPr>
        <p:spPr/>
        <p:txBody>
          <a:bodyPr/>
          <a:lstStyle/>
          <a:p>
            <a:r>
              <a:rPr lang="en-US" dirty="0"/>
              <a:t>New: Manipulating Variables</a:t>
            </a:r>
          </a:p>
        </p:txBody>
      </p:sp>
      <p:sp>
        <p:nvSpPr>
          <p:cNvPr id="7" name="Google Shape;101;p22">
            <a:extLst>
              <a:ext uri="{FF2B5EF4-FFF2-40B4-BE49-F238E27FC236}">
                <a16:creationId xmlns:a16="http://schemas.microsoft.com/office/drawing/2014/main" id="{886B4FA2-5D40-8AAC-BC31-CECE71A967C1}"/>
              </a:ext>
            </a:extLst>
          </p:cNvPr>
          <p:cNvSpPr txBox="1">
            <a:spLocks noGrp="1"/>
          </p:cNvSpPr>
          <p:nvPr>
            <p:ph type="body" idx="1"/>
          </p:nvPr>
        </p:nvSpPr>
        <p:spPr>
          <a:xfrm>
            <a:off x="838200" y="1219201"/>
            <a:ext cx="9810750" cy="4891514"/>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US" sz="3200" dirty="0"/>
              <a:t>They’re made to be manipulated, modified, and re-used!</a:t>
            </a:r>
            <a:br>
              <a:rPr lang="en-US" sz="3200" dirty="0"/>
            </a:br>
            <a:br>
              <a:rPr lang="en-US" sz="3200" dirty="0"/>
            </a:br>
            <a:endParaRPr sz="3200" dirty="0"/>
          </a:p>
          <a:p>
            <a:pPr marL="571500" lvl="1" indent="0" algn="l" rtl="0">
              <a:lnSpc>
                <a:spcPct val="90000"/>
              </a:lnSpc>
              <a:spcBef>
                <a:spcPts val="500"/>
              </a:spcBef>
              <a:spcAft>
                <a:spcPts val="0"/>
              </a:spcAft>
              <a:buSzPts val="1800"/>
              <a:buNone/>
            </a:pPr>
            <a:r>
              <a:rPr lang="en-US" sz="2800" dirty="0">
                <a:solidFill>
                  <a:srgbClr val="46008D"/>
                </a:solidFill>
                <a:latin typeface="Consolas"/>
                <a:ea typeface="Consolas"/>
                <a:cs typeface="Consolas"/>
                <a:sym typeface="Consolas"/>
              </a:rPr>
              <a:t>int</a:t>
            </a:r>
            <a:r>
              <a:rPr lang="en-US" sz="2800" dirty="0">
                <a:latin typeface="Consolas"/>
                <a:ea typeface="Consolas"/>
                <a:cs typeface="Consolas"/>
                <a:sym typeface="Consolas"/>
              </a:rPr>
              <a:t> </a:t>
            </a:r>
            <a:r>
              <a:rPr lang="en-US" sz="2800" dirty="0" err="1">
                <a:latin typeface="Consolas"/>
                <a:ea typeface="Consolas"/>
                <a:cs typeface="Consolas"/>
                <a:sym typeface="Consolas"/>
              </a:rPr>
              <a:t>myFavoriteNumber</a:t>
            </a:r>
            <a:r>
              <a:rPr lang="en-US" sz="2800" dirty="0">
                <a:latin typeface="Consolas"/>
                <a:ea typeface="Consolas"/>
                <a:cs typeface="Consolas"/>
                <a:sym typeface="Consolas"/>
              </a:rPr>
              <a:t> = </a:t>
            </a:r>
            <a:r>
              <a:rPr lang="en-US" sz="2800" dirty="0">
                <a:solidFill>
                  <a:srgbClr val="FF9300"/>
                </a:solidFill>
                <a:latin typeface="Consolas"/>
                <a:ea typeface="Consolas"/>
                <a:cs typeface="Consolas"/>
                <a:sym typeface="Consolas"/>
              </a:rPr>
              <a:t>7</a:t>
            </a:r>
            <a:r>
              <a:rPr lang="en-US" sz="2800" dirty="0">
                <a:latin typeface="Consolas"/>
                <a:ea typeface="Consolas"/>
                <a:cs typeface="Consolas"/>
                <a:sym typeface="Consolas"/>
              </a:rPr>
              <a:t>;</a:t>
            </a:r>
            <a:endParaRPr dirty="0"/>
          </a:p>
          <a:p>
            <a:pPr marL="571500" lvl="1" indent="0" algn="l" rtl="0">
              <a:lnSpc>
                <a:spcPct val="90000"/>
              </a:lnSpc>
              <a:spcBef>
                <a:spcPts val="500"/>
              </a:spcBef>
              <a:spcAft>
                <a:spcPts val="0"/>
              </a:spcAft>
              <a:buSzPts val="1800"/>
              <a:buNone/>
            </a:pPr>
            <a:r>
              <a:rPr lang="en-US" sz="2800" dirty="0">
                <a:solidFill>
                  <a:srgbClr val="46008D"/>
                </a:solidFill>
                <a:latin typeface="Consolas"/>
                <a:ea typeface="Consolas"/>
                <a:cs typeface="Consolas"/>
                <a:sym typeface="Consolas"/>
              </a:rPr>
              <a:t>int</a:t>
            </a:r>
            <a:r>
              <a:rPr lang="en-US" sz="2800" dirty="0">
                <a:latin typeface="Consolas"/>
                <a:ea typeface="Consolas"/>
                <a:cs typeface="Consolas"/>
                <a:sym typeface="Consolas"/>
              </a:rPr>
              <a:t> </a:t>
            </a:r>
            <a:r>
              <a:rPr lang="en-US" dirty="0" err="1">
                <a:latin typeface="Consolas"/>
                <a:ea typeface="Consolas"/>
                <a:cs typeface="Consolas"/>
                <a:sym typeface="Consolas"/>
              </a:rPr>
              <a:t>triple</a:t>
            </a:r>
            <a:r>
              <a:rPr lang="en-US" sz="2800" dirty="0" err="1">
                <a:latin typeface="Consolas"/>
                <a:ea typeface="Consolas"/>
                <a:cs typeface="Consolas"/>
                <a:sym typeface="Consolas"/>
              </a:rPr>
              <a:t>FavNum</a:t>
            </a:r>
            <a:r>
              <a:rPr lang="en-US" sz="2800" dirty="0">
                <a:latin typeface="Consolas"/>
                <a:ea typeface="Consolas"/>
                <a:cs typeface="Consolas"/>
                <a:sym typeface="Consolas"/>
              </a:rPr>
              <a:t> = </a:t>
            </a:r>
            <a:r>
              <a:rPr lang="en-US" sz="2800" dirty="0" err="1">
                <a:latin typeface="Consolas"/>
                <a:ea typeface="Consolas"/>
                <a:cs typeface="Consolas"/>
                <a:sym typeface="Consolas"/>
              </a:rPr>
              <a:t>myFavoriteNumber</a:t>
            </a:r>
            <a:r>
              <a:rPr lang="en-US" sz="2800" dirty="0">
                <a:latin typeface="Consolas"/>
                <a:ea typeface="Consolas"/>
                <a:cs typeface="Consolas"/>
                <a:sym typeface="Consolas"/>
              </a:rPr>
              <a:t> * </a:t>
            </a:r>
            <a:r>
              <a:rPr lang="en-US" sz="2800" dirty="0">
                <a:solidFill>
                  <a:srgbClr val="FF9300"/>
                </a:solidFill>
                <a:latin typeface="Consolas"/>
                <a:ea typeface="Consolas"/>
                <a:cs typeface="Consolas"/>
                <a:sym typeface="Consolas"/>
              </a:rPr>
              <a:t>3</a:t>
            </a:r>
            <a:r>
              <a:rPr lang="en-US" sz="2800" dirty="0">
                <a:latin typeface="Consolas"/>
                <a:ea typeface="Consolas"/>
                <a:cs typeface="Consolas"/>
                <a:sym typeface="Consolas"/>
              </a:rPr>
              <a:t>; </a:t>
            </a:r>
            <a:endParaRPr dirty="0"/>
          </a:p>
          <a:p>
            <a:pPr marL="571500" lvl="1" indent="0" algn="l" rtl="0">
              <a:lnSpc>
                <a:spcPct val="90000"/>
              </a:lnSpc>
              <a:spcBef>
                <a:spcPts val="500"/>
              </a:spcBef>
              <a:spcAft>
                <a:spcPts val="0"/>
              </a:spcAft>
              <a:buSzPts val="1800"/>
              <a:buNone/>
            </a:pPr>
            <a:r>
              <a:rPr lang="en-US" sz="2800" dirty="0" err="1">
                <a:latin typeface="Consolas"/>
                <a:ea typeface="Consolas"/>
                <a:cs typeface="Consolas"/>
                <a:sym typeface="Consolas"/>
              </a:rPr>
              <a:t>myFavoriteNumber</a:t>
            </a:r>
            <a:r>
              <a:rPr lang="en-US" sz="2800" dirty="0">
                <a:latin typeface="Consolas"/>
                <a:ea typeface="Consolas"/>
                <a:cs typeface="Consolas"/>
                <a:sym typeface="Consolas"/>
              </a:rPr>
              <a:t> = </a:t>
            </a:r>
            <a:r>
              <a:rPr lang="en-US" sz="2800" dirty="0" err="1">
                <a:latin typeface="Consolas"/>
                <a:ea typeface="Consolas"/>
                <a:cs typeface="Consolas"/>
                <a:sym typeface="Consolas"/>
              </a:rPr>
              <a:t>myFavoriteNumber</a:t>
            </a:r>
            <a:r>
              <a:rPr lang="en-US" sz="2800" dirty="0">
                <a:latin typeface="Consolas"/>
                <a:ea typeface="Consolas"/>
                <a:cs typeface="Consolas"/>
                <a:sym typeface="Consolas"/>
              </a:rPr>
              <a:t> + </a:t>
            </a:r>
            <a:r>
              <a:rPr lang="en-US" sz="2800" dirty="0">
                <a:solidFill>
                  <a:srgbClr val="FF9300"/>
                </a:solidFill>
                <a:latin typeface="Consolas"/>
                <a:ea typeface="Consolas"/>
                <a:cs typeface="Consolas"/>
                <a:sym typeface="Consolas"/>
              </a:rPr>
              <a:t>3</a:t>
            </a:r>
            <a:r>
              <a:rPr lang="en-US" sz="2800" dirty="0">
                <a:latin typeface="Consolas"/>
                <a:ea typeface="Consolas"/>
                <a:cs typeface="Consolas"/>
                <a:sym typeface="Consolas"/>
              </a:rPr>
              <a:t>;</a:t>
            </a:r>
            <a:endParaRPr dirty="0"/>
          </a:p>
          <a:p>
            <a:pPr marL="114300" lvl="0" indent="0" algn="l" rtl="0">
              <a:lnSpc>
                <a:spcPct val="90000"/>
              </a:lnSpc>
              <a:spcBef>
                <a:spcPts val="1000"/>
              </a:spcBef>
              <a:spcAft>
                <a:spcPts val="0"/>
              </a:spcAft>
              <a:buSzPts val="1800"/>
              <a:buNone/>
            </a:pPr>
            <a:endParaRPr sz="3000" dirty="0"/>
          </a:p>
        </p:txBody>
      </p:sp>
      <p:sp>
        <p:nvSpPr>
          <p:cNvPr id="4" name="Slide Number Placeholder 3">
            <a:extLst>
              <a:ext uri="{FF2B5EF4-FFF2-40B4-BE49-F238E27FC236}">
                <a16:creationId xmlns:a16="http://schemas.microsoft.com/office/drawing/2014/main" id="{B493350E-71E1-A051-A943-E58507DBC0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dirty="0"/>
          </a:p>
        </p:txBody>
      </p:sp>
      <p:sp>
        <p:nvSpPr>
          <p:cNvPr id="6" name="TextBox 5">
            <a:extLst>
              <a:ext uri="{FF2B5EF4-FFF2-40B4-BE49-F238E27FC236}">
                <a16:creationId xmlns:a16="http://schemas.microsoft.com/office/drawing/2014/main" id="{FE551FBC-3D38-461E-5882-F391C3849F45}"/>
              </a:ext>
            </a:extLst>
          </p:cNvPr>
          <p:cNvSpPr txBox="1"/>
          <p:nvPr/>
        </p:nvSpPr>
        <p:spPr>
          <a:xfrm>
            <a:off x="4585303" y="4643930"/>
            <a:ext cx="5385381" cy="646331"/>
          </a:xfrm>
          <a:prstGeom prst="rect">
            <a:avLst/>
          </a:prstGeom>
          <a:noFill/>
        </p:spPr>
        <p:txBody>
          <a:bodyPr wrap="square" rtlCol="0">
            <a:spAutoFit/>
          </a:bodyPr>
          <a:lstStyle/>
          <a:p>
            <a:r>
              <a:rPr lang="en-US" sz="1800" b="1" dirty="0">
                <a:solidFill>
                  <a:schemeClr val="accent4"/>
                </a:solidFill>
                <a:latin typeface="Calibri" panose="020F0502020204030204" pitchFamily="34" charset="0"/>
                <a:cs typeface="Calibri" panose="020F0502020204030204" pitchFamily="34" charset="0"/>
              </a:rPr>
              <a:t>Note!</a:t>
            </a:r>
            <a:r>
              <a:rPr lang="en-US" sz="1800" dirty="0">
                <a:solidFill>
                  <a:schemeClr val="accent4"/>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This doesn’t really make any mathematical sense. That’s because in Java, = is </a:t>
            </a:r>
            <a:r>
              <a:rPr lang="en-US" sz="1800" i="1" dirty="0">
                <a:latin typeface="Calibri" panose="020F0502020204030204" pitchFamily="34" charset="0"/>
                <a:cs typeface="Calibri" panose="020F0502020204030204" pitchFamily="34" charset="0"/>
              </a:rPr>
              <a:t>assignment</a:t>
            </a:r>
            <a:r>
              <a:rPr lang="en-US" sz="1800" dirty="0">
                <a:latin typeface="Calibri" panose="020F0502020204030204" pitchFamily="34" charset="0"/>
                <a:cs typeface="Calibri" panose="020F0502020204030204" pitchFamily="34" charset="0"/>
              </a:rPr>
              <a:t>, not equality!</a:t>
            </a:r>
          </a:p>
        </p:txBody>
      </p:sp>
      <p:grpSp>
        <p:nvGrpSpPr>
          <p:cNvPr id="5" name="Group 4" descr="Yellow rectangular outline with a yellow arrow pointing up towards the line “myFavoriteNumber = myFavoriteNumber + 3”">
            <a:extLst>
              <a:ext uri="{FF2B5EF4-FFF2-40B4-BE49-F238E27FC236}">
                <a16:creationId xmlns:a16="http://schemas.microsoft.com/office/drawing/2014/main" id="{618ADB2D-ABF0-2EFB-AEC9-59AB0B5968C5}"/>
              </a:ext>
            </a:extLst>
          </p:cNvPr>
          <p:cNvGrpSpPr/>
          <p:nvPr/>
        </p:nvGrpSpPr>
        <p:grpSpPr>
          <a:xfrm>
            <a:off x="4465687" y="4165046"/>
            <a:ext cx="5624614" cy="1210556"/>
            <a:chOff x="4465687" y="4165046"/>
            <a:chExt cx="5624614" cy="1210556"/>
          </a:xfrm>
        </p:grpSpPr>
        <p:sp>
          <p:nvSpPr>
            <p:cNvPr id="3" name="Rounded Rectangle 2">
              <a:extLst>
                <a:ext uri="{FF2B5EF4-FFF2-40B4-BE49-F238E27FC236}">
                  <a16:creationId xmlns:a16="http://schemas.microsoft.com/office/drawing/2014/main" id="{0AB4DC07-31CC-CDE7-F256-022EE161F59F}"/>
                </a:ext>
              </a:extLst>
            </p:cNvPr>
            <p:cNvSpPr/>
            <p:nvPr/>
          </p:nvSpPr>
          <p:spPr>
            <a:xfrm>
              <a:off x="4465687" y="4558590"/>
              <a:ext cx="5624614" cy="817012"/>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a:extLst>
                <a:ext uri="{FF2B5EF4-FFF2-40B4-BE49-F238E27FC236}">
                  <a16:creationId xmlns:a16="http://schemas.microsoft.com/office/drawing/2014/main" id="{5FCAF6D5-8C1B-DFE7-9522-157DB66F8481}"/>
                </a:ext>
              </a:extLst>
            </p:cNvPr>
            <p:cNvSpPr/>
            <p:nvPr/>
          </p:nvSpPr>
          <p:spPr>
            <a:xfrm>
              <a:off x="7182300" y="4165046"/>
              <a:ext cx="191386" cy="233916"/>
            </a:xfrm>
            <a:prstGeom prst="up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2707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EAC9-8A3D-A8EC-D125-109E963331DB}"/>
              </a:ext>
            </a:extLst>
          </p:cNvPr>
          <p:cNvSpPr>
            <a:spLocks noGrp="1"/>
          </p:cNvSpPr>
          <p:nvPr>
            <p:ph type="title"/>
          </p:nvPr>
        </p:nvSpPr>
        <p:spPr/>
        <p:txBody>
          <a:bodyPr/>
          <a:lstStyle/>
          <a:p>
            <a:r>
              <a:rPr lang="en-US" dirty="0"/>
              <a:t>New Operator: </a:t>
            </a:r>
            <a:r>
              <a:rPr lang="en-US" dirty="0">
                <a:solidFill>
                  <a:schemeClr val="accent6"/>
                </a:solidFill>
                <a:latin typeface="Consolas" panose="020B0609020204030204" pitchFamily="49" charset="0"/>
                <a:cs typeface="Consolas" panose="020B0609020204030204" pitchFamily="49" charset="0"/>
              </a:rPr>
              <a:t>+=</a:t>
            </a:r>
          </a:p>
        </p:txBody>
      </p:sp>
      <p:sp>
        <p:nvSpPr>
          <p:cNvPr id="3" name="Text Placeholder 2">
            <a:extLst>
              <a:ext uri="{FF2B5EF4-FFF2-40B4-BE49-F238E27FC236}">
                <a16:creationId xmlns:a16="http://schemas.microsoft.com/office/drawing/2014/main" id="{47046329-A262-D6A2-F7BD-CD77029CBE2A}"/>
              </a:ext>
            </a:extLst>
          </p:cNvPr>
          <p:cNvSpPr>
            <a:spLocks noGrp="1"/>
          </p:cNvSpPr>
          <p:nvPr>
            <p:ph type="body" idx="1"/>
          </p:nvPr>
        </p:nvSpPr>
        <p:spPr/>
        <p:txBody>
          <a:bodyPr/>
          <a:lstStyle/>
          <a:p>
            <a:pPr marL="114300" indent="0">
              <a:buNone/>
            </a:pPr>
            <a:r>
              <a:rPr lang="en-US" dirty="0" err="1">
                <a:solidFill>
                  <a:srgbClr val="000000"/>
                </a:solidFill>
                <a:latin typeface="Consolas" panose="020B0609020204030204" pitchFamily="49" charset="0"/>
              </a:rPr>
              <a:t>myFavoriteNumber</a:t>
            </a:r>
            <a:r>
              <a:rPr lang="en-US" dirty="0">
                <a:solidFill>
                  <a:srgbClr val="000000"/>
                </a:solidFill>
                <a:latin typeface="Consolas" panose="020B0609020204030204" pitchFamily="49" charset="0"/>
              </a:rPr>
              <a:t> = </a:t>
            </a:r>
            <a:r>
              <a:rPr lang="en-US" dirty="0" err="1">
                <a:solidFill>
                  <a:srgbClr val="000000"/>
                </a:solidFill>
                <a:latin typeface="Consolas" panose="020B0609020204030204" pitchFamily="49" charset="0"/>
              </a:rPr>
              <a:t>myFavoriteNumber</a:t>
            </a:r>
            <a:r>
              <a:rPr lang="en-US" dirty="0">
                <a:solidFill>
                  <a:srgbClr val="000000"/>
                </a:solidFill>
                <a:latin typeface="Consolas" panose="020B0609020204030204" pitchFamily="49" charset="0"/>
              </a:rPr>
              <a:t> + </a:t>
            </a:r>
            <a:r>
              <a:rPr lang="en-US" dirty="0">
                <a:solidFill>
                  <a:srgbClr val="098658"/>
                </a:solidFill>
                <a:latin typeface="Consolas" panose="020B0609020204030204" pitchFamily="49" charset="0"/>
              </a:rPr>
              <a:t>3</a:t>
            </a:r>
            <a:r>
              <a:rPr lang="en-US" dirty="0">
                <a:solidFill>
                  <a:srgbClr val="000000"/>
                </a:solidFill>
                <a:latin typeface="Consolas" panose="020B0609020204030204" pitchFamily="49" charset="0"/>
              </a:rPr>
              <a:t>;</a:t>
            </a:r>
            <a:endParaRPr lang="en-US" dirty="0"/>
          </a:p>
          <a:p>
            <a:pPr marL="114300" indent="0">
              <a:buNone/>
            </a:pPr>
            <a:endParaRPr lang="en-US" dirty="0"/>
          </a:p>
          <a:p>
            <a:pPr marL="114300" indent="0">
              <a:buNone/>
            </a:pPr>
            <a:r>
              <a:rPr lang="en-US" dirty="0"/>
              <a:t>This pattern is so common, we have a shorthand for it!</a:t>
            </a:r>
          </a:p>
          <a:p>
            <a:pPr marL="114300" indent="0">
              <a:buNone/>
            </a:pPr>
            <a:endParaRPr lang="en-US" dirty="0"/>
          </a:p>
          <a:p>
            <a:pPr marL="114300" indent="0">
              <a:buNone/>
            </a:pPr>
            <a:r>
              <a:rPr lang="en-US" dirty="0" err="1">
                <a:solidFill>
                  <a:srgbClr val="000000"/>
                </a:solidFill>
                <a:latin typeface="Consolas" panose="020B0609020204030204" pitchFamily="49" charset="0"/>
              </a:rPr>
              <a:t>myFavoriteNumber</a:t>
            </a:r>
            <a:r>
              <a:rPr lang="en-US" dirty="0">
                <a:solidFill>
                  <a:srgbClr val="000000"/>
                </a:solidFill>
                <a:latin typeface="Consolas" panose="020B0609020204030204" pitchFamily="49" charset="0"/>
              </a:rPr>
              <a:t> += </a:t>
            </a:r>
            <a:r>
              <a:rPr lang="en-US" dirty="0">
                <a:solidFill>
                  <a:srgbClr val="098658"/>
                </a:solidFill>
                <a:latin typeface="Consolas" panose="020B0609020204030204" pitchFamily="49" charset="0"/>
              </a:rPr>
              <a:t>3</a:t>
            </a:r>
            <a:r>
              <a:rPr lang="en-US" dirty="0">
                <a:solidFill>
                  <a:srgbClr val="000000"/>
                </a:solidFill>
                <a:latin typeface="Consolas" panose="020B0609020204030204" pitchFamily="49" charset="0"/>
              </a:rPr>
              <a:t>;</a:t>
            </a:r>
          </a:p>
          <a:p>
            <a:pPr marL="114300" indent="0">
              <a:buNone/>
            </a:pPr>
            <a:endParaRPr lang="en-US" dirty="0">
              <a:solidFill>
                <a:srgbClr val="000000"/>
              </a:solidFill>
              <a:latin typeface="Consolas" panose="020B0609020204030204" pitchFamily="49" charset="0"/>
            </a:endParaRPr>
          </a:p>
          <a:p>
            <a:pPr marL="114300" indent="0">
              <a:buNone/>
            </a:pPr>
            <a:r>
              <a:rPr lang="en-US" dirty="0"/>
              <a:t>This works for both numeric addition and string concatenation!</a:t>
            </a:r>
          </a:p>
        </p:txBody>
      </p:sp>
      <p:sp>
        <p:nvSpPr>
          <p:cNvPr id="4" name="Slide Number Placeholder 3">
            <a:extLst>
              <a:ext uri="{FF2B5EF4-FFF2-40B4-BE49-F238E27FC236}">
                <a16:creationId xmlns:a16="http://schemas.microsoft.com/office/drawing/2014/main" id="{8FB80ED7-BD07-7E14-ACD8-DECC5DFA8B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dirty="0"/>
          </a:p>
        </p:txBody>
      </p:sp>
    </p:spTree>
    <p:extLst>
      <p:ext uri="{BB962C8B-B14F-4D97-AF65-F5344CB8AC3E}">
        <p14:creationId xmlns:p14="http://schemas.microsoft.com/office/powerpoint/2010/main" val="130496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EE7F9-8044-5F72-F4CF-9D455AF10C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E12F0C-C8BB-F068-751A-A576CF8BF844}"/>
              </a:ext>
            </a:extLst>
          </p:cNvPr>
          <p:cNvSpPr>
            <a:spLocks noGrp="1"/>
          </p:cNvSpPr>
          <p:nvPr>
            <p:ph type="title"/>
          </p:nvPr>
        </p:nvSpPr>
        <p:spPr/>
        <p:txBody>
          <a:bodyPr/>
          <a:lstStyle/>
          <a:p>
            <a:r>
              <a:rPr lang="en-US" dirty="0"/>
              <a:t>More Shorthand Operators</a:t>
            </a:r>
          </a:p>
        </p:txBody>
      </p:sp>
      <p:sp>
        <p:nvSpPr>
          <p:cNvPr id="3" name="Text Placeholder 2">
            <a:extLst>
              <a:ext uri="{FF2B5EF4-FFF2-40B4-BE49-F238E27FC236}">
                <a16:creationId xmlns:a16="http://schemas.microsoft.com/office/drawing/2014/main" id="{4CFA1417-FFC9-01EB-A619-26A41AD5CEBB}"/>
              </a:ext>
            </a:extLst>
          </p:cNvPr>
          <p:cNvSpPr>
            <a:spLocks noGrp="1"/>
          </p:cNvSpPr>
          <p:nvPr>
            <p:ph type="body" idx="1"/>
          </p:nvPr>
        </p:nvSpPr>
        <p:spPr/>
        <p:txBody>
          <a:bodyPr/>
          <a:lstStyle/>
          <a:p>
            <a:pPr marL="114300" indent="0">
              <a:buNone/>
            </a:pPr>
            <a:r>
              <a:rPr lang="en-US" dirty="0"/>
              <a:t>The </a:t>
            </a:r>
            <a:r>
              <a:rPr lang="en-US" dirty="0" err="1"/>
              <a:t>shorthands</a:t>
            </a:r>
            <a:r>
              <a:rPr lang="en-US" dirty="0"/>
              <a:t> </a:t>
            </a:r>
            <a:r>
              <a:rPr lang="en-US" dirty="0">
                <a:solidFill>
                  <a:srgbClr val="008080"/>
                </a:solidFill>
                <a:latin typeface="Consolas" panose="020B0609020204030204" pitchFamily="49" charset="0"/>
              </a:rPr>
              <a:t>-=</a:t>
            </a:r>
            <a:r>
              <a:rPr lang="en-US" dirty="0"/>
              <a:t>, </a:t>
            </a:r>
            <a:r>
              <a:rPr lang="en-US" dirty="0">
                <a:solidFill>
                  <a:srgbClr val="008080"/>
                </a:solidFill>
                <a:latin typeface="Consolas" panose="020B0609020204030204" pitchFamily="49" charset="0"/>
              </a:rPr>
              <a:t>*=</a:t>
            </a:r>
            <a:r>
              <a:rPr lang="en-US" dirty="0"/>
              <a:t>, </a:t>
            </a:r>
            <a:r>
              <a:rPr lang="en-US" dirty="0">
                <a:solidFill>
                  <a:srgbClr val="008080"/>
                </a:solidFill>
                <a:latin typeface="Consolas" panose="020B0609020204030204" pitchFamily="49" charset="0"/>
              </a:rPr>
              <a:t>/=</a:t>
            </a:r>
            <a:r>
              <a:rPr lang="en-US" dirty="0"/>
              <a:t>, and </a:t>
            </a:r>
            <a:r>
              <a:rPr lang="en-US" dirty="0">
                <a:solidFill>
                  <a:srgbClr val="008080"/>
                </a:solidFill>
                <a:latin typeface="Consolas" panose="020B0609020204030204" pitchFamily="49" charset="0"/>
              </a:rPr>
              <a:t>%= </a:t>
            </a:r>
            <a:r>
              <a:rPr lang="en-US" dirty="0"/>
              <a:t>exist too! </a:t>
            </a:r>
          </a:p>
          <a:p>
            <a:pPr marL="114300" indent="0">
              <a:buNone/>
            </a:pPr>
            <a:endParaRPr lang="en-US" dirty="0"/>
          </a:p>
          <a:p>
            <a:pPr marL="114300" indent="0">
              <a:buNone/>
            </a:pPr>
            <a:r>
              <a:rPr lang="en-US" dirty="0" err="1">
                <a:solidFill>
                  <a:srgbClr val="000000"/>
                </a:solidFill>
                <a:latin typeface="Consolas" panose="020B0609020204030204" pitchFamily="49" charset="0"/>
              </a:rPr>
              <a:t>myFavoriteNumber</a:t>
            </a:r>
            <a:r>
              <a:rPr lang="en-US" dirty="0">
                <a:solidFill>
                  <a:srgbClr val="000000"/>
                </a:solidFill>
                <a:latin typeface="Consolas" panose="020B0609020204030204" pitchFamily="49" charset="0"/>
              </a:rPr>
              <a:t> /= </a:t>
            </a:r>
            <a:r>
              <a:rPr lang="en-US" dirty="0">
                <a:solidFill>
                  <a:srgbClr val="098658"/>
                </a:solidFill>
                <a:latin typeface="Consolas" panose="020B0609020204030204" pitchFamily="49" charset="0"/>
              </a:rPr>
              <a:t>3</a:t>
            </a:r>
            <a:r>
              <a:rPr lang="en-US" dirty="0">
                <a:solidFill>
                  <a:srgbClr val="000000"/>
                </a:solidFill>
                <a:latin typeface="Consolas" panose="020B0609020204030204" pitchFamily="49" charset="0"/>
              </a:rPr>
              <a:t>;</a:t>
            </a:r>
          </a:p>
          <a:p>
            <a:pPr marL="114300" indent="0">
              <a:buNone/>
            </a:pPr>
            <a:endParaRPr lang="en-US" dirty="0">
              <a:solidFill>
                <a:schemeClr val="tx1"/>
              </a:solidFill>
              <a:latin typeface="Calibri" panose="020F0502020204030204" pitchFamily="34" charset="0"/>
              <a:cs typeface="Calibri" panose="020F0502020204030204" pitchFamily="34" charset="0"/>
            </a:endParaRPr>
          </a:p>
          <a:p>
            <a:pPr marL="114300" indent="0">
              <a:buNone/>
            </a:pPr>
            <a:r>
              <a:rPr lang="en-US" sz="2800" dirty="0"/>
              <a:t>Should this work for integers? Doubles? Strings?</a:t>
            </a:r>
            <a:endParaRPr lang="en-US" sz="2800" dirty="0">
              <a:solidFill>
                <a:schemeClr val="tx1"/>
              </a:solidFill>
              <a:latin typeface="Consolas" panose="020B0609020204030204" pitchFamily="49"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497CAA0-034D-7D17-1605-55F6985164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dirty="0"/>
          </a:p>
        </p:txBody>
      </p:sp>
    </p:spTree>
    <p:extLst>
      <p:ext uri="{BB962C8B-B14F-4D97-AF65-F5344CB8AC3E}">
        <p14:creationId xmlns:p14="http://schemas.microsoft.com/office/powerpoint/2010/main" val="1053063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5D8E1-3588-97B6-6CBD-2649B6813B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746DC4-CFEE-62B9-AC61-3C59F2C95EC4}"/>
              </a:ext>
            </a:extLst>
          </p:cNvPr>
          <p:cNvSpPr>
            <a:spLocks noGrp="1"/>
          </p:cNvSpPr>
          <p:nvPr>
            <p:ph type="title"/>
          </p:nvPr>
        </p:nvSpPr>
        <p:spPr/>
        <p:txBody>
          <a:bodyPr/>
          <a:lstStyle/>
          <a:p>
            <a:r>
              <a:rPr lang="en-US" dirty="0"/>
              <a:t>Even Shorter </a:t>
            </a:r>
            <a:r>
              <a:rPr lang="en-US" dirty="0" err="1"/>
              <a:t>Shorthands</a:t>
            </a:r>
            <a:endParaRPr lang="en-US" dirty="0"/>
          </a:p>
        </p:txBody>
      </p:sp>
      <p:sp>
        <p:nvSpPr>
          <p:cNvPr id="3" name="Text Placeholder 2">
            <a:extLst>
              <a:ext uri="{FF2B5EF4-FFF2-40B4-BE49-F238E27FC236}">
                <a16:creationId xmlns:a16="http://schemas.microsoft.com/office/drawing/2014/main" id="{CA2D1126-B4D0-1461-EBF3-D4F01C20A3A1}"/>
              </a:ext>
            </a:extLst>
          </p:cNvPr>
          <p:cNvSpPr>
            <a:spLocks noGrp="1"/>
          </p:cNvSpPr>
          <p:nvPr>
            <p:ph type="body" idx="1"/>
          </p:nvPr>
        </p:nvSpPr>
        <p:spPr/>
        <p:txBody>
          <a:bodyPr>
            <a:normAutofit/>
          </a:bodyPr>
          <a:lstStyle/>
          <a:p>
            <a:pPr marL="114300" indent="0">
              <a:buNone/>
            </a:pPr>
            <a:r>
              <a:rPr lang="en-US" sz="3600" dirty="0"/>
              <a:t>There are even </a:t>
            </a:r>
            <a:r>
              <a:rPr lang="en-US" sz="3600" dirty="0">
                <a:solidFill>
                  <a:schemeClr val="tx1"/>
                </a:solidFill>
                <a:latin typeface="Calibri" panose="020F0502020204030204" pitchFamily="34" charset="0"/>
                <a:cs typeface="Calibri" panose="020F0502020204030204" pitchFamily="34" charset="0"/>
              </a:rPr>
              <a:t>shorter operators for “incrementing” and “decrementing”!</a:t>
            </a:r>
          </a:p>
          <a:p>
            <a:pPr marL="114300" indent="0">
              <a:buNone/>
            </a:pPr>
            <a:endParaRPr lang="en-US" sz="2800" dirty="0">
              <a:solidFill>
                <a:schemeClr val="tx1"/>
              </a:solidFill>
              <a:latin typeface="Calibri" panose="020F0502020204030204" pitchFamily="34" charset="0"/>
              <a:cs typeface="Calibri" panose="020F0502020204030204" pitchFamily="34" charset="0"/>
            </a:endParaRPr>
          </a:p>
          <a:p>
            <a:pPr marL="114300" indent="0">
              <a:buNone/>
            </a:pPr>
            <a:r>
              <a:rPr lang="en-US" sz="2800" dirty="0" err="1">
                <a:solidFill>
                  <a:schemeClr val="tx1"/>
                </a:solidFill>
                <a:latin typeface="Consolas" panose="020B0609020204030204" pitchFamily="49" charset="0"/>
                <a:cs typeface="Calibri" panose="020F0502020204030204" pitchFamily="34" charset="0"/>
              </a:rPr>
              <a:t>myFavoriteNumber</a:t>
            </a:r>
            <a:r>
              <a:rPr lang="en-US" sz="2800" dirty="0">
                <a:solidFill>
                  <a:srgbClr val="008080"/>
                </a:solidFill>
                <a:latin typeface="Consolas" panose="020B0609020204030204" pitchFamily="49" charset="0"/>
                <a:cs typeface="Calibri" panose="020F0502020204030204" pitchFamily="34" charset="0"/>
              </a:rPr>
              <a:t>++</a:t>
            </a:r>
            <a:r>
              <a:rPr lang="en-US" sz="2800" dirty="0">
                <a:solidFill>
                  <a:schemeClr val="tx1"/>
                </a:solidFill>
                <a:latin typeface="Consolas" panose="020B0609020204030204" pitchFamily="49" charset="0"/>
                <a:cs typeface="Calibri" panose="020F0502020204030204" pitchFamily="34" charset="0"/>
              </a:rPr>
              <a:t>; // </a:t>
            </a:r>
            <a:r>
              <a:rPr lang="en-US" sz="2800" dirty="0" err="1">
                <a:solidFill>
                  <a:schemeClr val="tx1"/>
                </a:solidFill>
                <a:latin typeface="Consolas" panose="020B0609020204030204" pitchFamily="49" charset="0"/>
                <a:cs typeface="Calibri" panose="020F0502020204030204" pitchFamily="34" charset="0"/>
              </a:rPr>
              <a:t>myFavoriteNumber</a:t>
            </a:r>
            <a:r>
              <a:rPr lang="en-US" sz="2800" dirty="0">
                <a:solidFill>
                  <a:schemeClr val="tx1"/>
                </a:solidFill>
                <a:latin typeface="Consolas" panose="020B0609020204030204" pitchFamily="49" charset="0"/>
                <a:cs typeface="Calibri" panose="020F0502020204030204" pitchFamily="34" charset="0"/>
              </a:rPr>
              <a:t> += 1;</a:t>
            </a:r>
          </a:p>
          <a:p>
            <a:pPr marL="114300" indent="0">
              <a:buNone/>
            </a:pPr>
            <a:r>
              <a:rPr lang="en-US" sz="2800" dirty="0" err="1">
                <a:solidFill>
                  <a:schemeClr val="tx1"/>
                </a:solidFill>
                <a:latin typeface="Consolas" panose="020B0609020204030204" pitchFamily="49" charset="0"/>
                <a:cs typeface="Calibri" panose="020F0502020204030204" pitchFamily="34" charset="0"/>
              </a:rPr>
              <a:t>myFavoriteNumber</a:t>
            </a:r>
            <a:r>
              <a:rPr lang="en-US" sz="2800" dirty="0">
                <a:solidFill>
                  <a:srgbClr val="008080"/>
                </a:solidFill>
                <a:latin typeface="Consolas" panose="020B0609020204030204" pitchFamily="49" charset="0"/>
                <a:cs typeface="Calibri" panose="020F0502020204030204" pitchFamily="34" charset="0"/>
              </a:rPr>
              <a:t>--</a:t>
            </a:r>
            <a:r>
              <a:rPr lang="en-US" sz="2800" dirty="0">
                <a:solidFill>
                  <a:schemeClr val="tx1"/>
                </a:solidFill>
                <a:latin typeface="Consolas" panose="020B0609020204030204" pitchFamily="49" charset="0"/>
                <a:cs typeface="Calibri" panose="020F0502020204030204" pitchFamily="34" charset="0"/>
              </a:rPr>
              <a:t>; // </a:t>
            </a:r>
            <a:r>
              <a:rPr lang="en-US" sz="2800" dirty="0" err="1">
                <a:solidFill>
                  <a:schemeClr val="tx1"/>
                </a:solidFill>
                <a:latin typeface="Consolas" panose="020B0609020204030204" pitchFamily="49" charset="0"/>
                <a:cs typeface="Calibri" panose="020F0502020204030204" pitchFamily="34" charset="0"/>
              </a:rPr>
              <a:t>myFavoriteNumber</a:t>
            </a:r>
            <a:r>
              <a:rPr lang="en-US" sz="2800" dirty="0">
                <a:solidFill>
                  <a:schemeClr val="tx1"/>
                </a:solidFill>
                <a:latin typeface="Consolas" panose="020B0609020204030204" pitchFamily="49" charset="0"/>
                <a:cs typeface="Calibri" panose="020F0502020204030204" pitchFamily="34" charset="0"/>
              </a:rPr>
              <a:t> -= 1;</a:t>
            </a:r>
          </a:p>
          <a:p>
            <a:pPr marL="114300" indent="0">
              <a:buNone/>
            </a:pPr>
            <a:endParaRPr lang="en-US" sz="2800" dirty="0">
              <a:solidFill>
                <a:schemeClr val="tx1"/>
              </a:solidFill>
              <a:latin typeface="Consolas" panose="020B0609020204030204" pitchFamily="49" charset="0"/>
              <a:cs typeface="Calibri" panose="020F0502020204030204" pitchFamily="34" charset="0"/>
            </a:endParaRPr>
          </a:p>
          <a:p>
            <a:pPr marL="114300" indent="0">
              <a:buNone/>
            </a:pPr>
            <a:r>
              <a:rPr lang="en-US" sz="2800" dirty="0"/>
              <a:t>Should this work for integers? Doubles? Strings?</a:t>
            </a:r>
            <a:endParaRPr lang="en-US" sz="2800" dirty="0">
              <a:solidFill>
                <a:schemeClr val="tx1"/>
              </a:solidFill>
              <a:latin typeface="Consolas" panose="020B0609020204030204" pitchFamily="49"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FAAA5A1-A94D-AC6B-C41A-AF55D47A5D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dirty="0"/>
          </a:p>
        </p:txBody>
      </p:sp>
    </p:spTree>
    <p:extLst>
      <p:ext uri="{BB962C8B-B14F-4D97-AF65-F5344CB8AC3E}">
        <p14:creationId xmlns:p14="http://schemas.microsoft.com/office/powerpoint/2010/main" val="523313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A333F-B749-BF1B-8113-3628B1FEB01F}"/>
              </a:ext>
            </a:extLst>
          </p:cNvPr>
          <p:cNvSpPr>
            <a:spLocks noGrp="1"/>
          </p:cNvSpPr>
          <p:nvPr>
            <p:ph type="title"/>
          </p:nvPr>
        </p:nvSpPr>
        <p:spPr>
          <a:xfrm>
            <a:off x="980439" y="-826815"/>
            <a:ext cx="10515601" cy="762636"/>
          </a:xfrm>
        </p:spPr>
        <p:txBody>
          <a:bodyPr>
            <a:normAutofit/>
          </a:bodyPr>
          <a:lstStyle/>
          <a:p>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Think Pair Share: </a:t>
            </a:r>
            <a:r>
              <a:rPr lang="en-US" dirty="0"/>
              <a:t>A, B, C Variables</a:t>
            </a:r>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 (Think)</a:t>
            </a:r>
            <a:endParaRPr lang="en-US" dirty="0"/>
          </a:p>
        </p:txBody>
      </p:sp>
      <p:pic>
        <p:nvPicPr>
          <p:cNvPr id="2050" name="Picture 2" descr="Event QR code">
            <a:extLst>
              <a:ext uri="{FF2B5EF4-FFF2-40B4-BE49-F238E27FC236}">
                <a16:creationId xmlns:a16="http://schemas.microsoft.com/office/drawing/2014/main" id="{E3F540FF-A1CD-0876-97FA-B78E696CD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941" y="211784"/>
            <a:ext cx="762636" cy="7626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4835EC-40BF-1DBE-3F3E-75511C7710F6}"/>
              </a:ext>
            </a:extLst>
          </p:cNvPr>
          <p:cNvSpPr txBox="1"/>
          <p:nvPr/>
        </p:nvSpPr>
        <p:spPr>
          <a:xfrm>
            <a:off x="980439" y="1988589"/>
            <a:ext cx="6871855" cy="4524315"/>
          </a:xfrm>
          <a:prstGeom prst="rect">
            <a:avLst/>
          </a:prstGeom>
          <a:noFill/>
        </p:spPr>
        <p:txBody>
          <a:bodyPr wrap="square" rtlCol="0">
            <a:spAutoFit/>
          </a:bodyPr>
          <a:lstStyle/>
          <a:p>
            <a:r>
              <a:rPr lang="en-US" sz="3200" dirty="0">
                <a:solidFill>
                  <a:schemeClr val="tx1"/>
                </a:solidFill>
                <a:latin typeface="Calibri" panose="020F0502020204030204" pitchFamily="34" charset="0"/>
                <a:cs typeface="Calibri" panose="020F0502020204030204" pitchFamily="34" charset="0"/>
              </a:rPr>
              <a:t>What values do a, b, and c hold after this code is executed?</a:t>
            </a:r>
          </a:p>
          <a:p>
            <a:endParaRPr lang="en-US" sz="3200" dirty="0">
              <a:solidFill>
                <a:srgbClr val="267F99"/>
              </a:solidFill>
              <a:latin typeface="Consolas" panose="020B0609020204030204" pitchFamily="49" charset="0"/>
            </a:endParaRP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a</a:t>
            </a:r>
            <a:r>
              <a:rPr lang="en-US" sz="3200" dirty="0">
                <a:latin typeface="Consolas" panose="020B0609020204030204" pitchFamily="49" charset="0"/>
              </a:rPr>
              <a:t> = </a:t>
            </a:r>
            <a:r>
              <a:rPr lang="en-US" sz="3200" dirty="0">
                <a:solidFill>
                  <a:srgbClr val="098658"/>
                </a:solidFill>
                <a:latin typeface="Consolas" panose="020B0609020204030204" pitchFamily="49" charset="0"/>
              </a:rPr>
              <a:t>10</a:t>
            </a:r>
            <a:r>
              <a:rPr lang="en-US" sz="3200" dirty="0">
                <a:latin typeface="Consolas" panose="020B0609020204030204" pitchFamily="49" charset="0"/>
              </a:rPr>
              <a:t>;</a:t>
            </a: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b</a:t>
            </a:r>
            <a:r>
              <a:rPr lang="en-US" sz="3200" dirty="0">
                <a:latin typeface="Consolas" panose="020B0609020204030204" pitchFamily="49" charset="0"/>
              </a:rPr>
              <a:t> = </a:t>
            </a:r>
            <a:r>
              <a:rPr lang="en-US" sz="3200" dirty="0">
                <a:solidFill>
                  <a:srgbClr val="098658"/>
                </a:solidFill>
                <a:latin typeface="Consolas" panose="020B0609020204030204" pitchFamily="49" charset="0"/>
              </a:rPr>
              <a:t>30</a:t>
            </a:r>
            <a:r>
              <a:rPr lang="en-US" sz="3200" dirty="0">
                <a:latin typeface="Consolas" panose="020B0609020204030204" pitchFamily="49" charset="0"/>
              </a:rPr>
              <a:t>;</a:t>
            </a: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c</a:t>
            </a:r>
            <a:r>
              <a:rPr lang="en-US" sz="3200" dirty="0">
                <a:latin typeface="Consolas" panose="020B0609020204030204" pitchFamily="49" charset="0"/>
              </a:rPr>
              <a:t> = a + b;</a:t>
            </a:r>
          </a:p>
          <a:p>
            <a:r>
              <a:rPr lang="en-US" sz="3200" dirty="0">
                <a:latin typeface="Consolas" panose="020B0609020204030204" pitchFamily="49" charset="0"/>
              </a:rPr>
              <a:t>c -= </a:t>
            </a:r>
            <a:r>
              <a:rPr lang="en-US" sz="3200" dirty="0">
                <a:solidFill>
                  <a:srgbClr val="098658"/>
                </a:solidFill>
                <a:latin typeface="Consolas" panose="020B0609020204030204" pitchFamily="49" charset="0"/>
              </a:rPr>
              <a:t>10</a:t>
            </a:r>
            <a:r>
              <a:rPr lang="en-US" sz="3200" dirty="0">
                <a:latin typeface="Consolas" panose="020B0609020204030204" pitchFamily="49" charset="0"/>
              </a:rPr>
              <a:t>;</a:t>
            </a:r>
          </a:p>
          <a:p>
            <a:r>
              <a:rPr lang="en-US" sz="3200" dirty="0">
                <a:latin typeface="Consolas" panose="020B0609020204030204" pitchFamily="49" charset="0"/>
              </a:rPr>
              <a:t>a = b + </a:t>
            </a:r>
            <a:r>
              <a:rPr lang="en-US" sz="3200" dirty="0">
                <a:solidFill>
                  <a:srgbClr val="098658"/>
                </a:solidFill>
                <a:latin typeface="Consolas" panose="020B0609020204030204" pitchFamily="49" charset="0"/>
              </a:rPr>
              <a:t>5</a:t>
            </a:r>
            <a:r>
              <a:rPr lang="en-US" sz="3200" dirty="0">
                <a:latin typeface="Consolas" panose="020B0609020204030204" pitchFamily="49" charset="0"/>
              </a:rPr>
              <a:t>;</a:t>
            </a:r>
          </a:p>
          <a:p>
            <a:r>
              <a:rPr lang="en-US" sz="3200" dirty="0">
                <a:latin typeface="Consolas" panose="020B0609020204030204" pitchFamily="49" charset="0"/>
              </a:rPr>
              <a:t>b /= </a:t>
            </a:r>
            <a:r>
              <a:rPr lang="en-US" sz="3200" dirty="0">
                <a:solidFill>
                  <a:srgbClr val="098658"/>
                </a:solidFill>
                <a:latin typeface="Consolas" panose="020B0609020204030204" pitchFamily="49" charset="0"/>
              </a:rPr>
              <a:t>2</a:t>
            </a:r>
            <a:r>
              <a:rPr lang="en-US" sz="3200" dirty="0">
                <a:latin typeface="Consolas" panose="020B0609020204030204" pitchFamily="49" charset="0"/>
              </a:rPr>
              <a:t>;</a:t>
            </a:r>
          </a:p>
        </p:txBody>
      </p:sp>
      <p:sp>
        <p:nvSpPr>
          <p:cNvPr id="6" name="TextBox 5">
            <a:extLst>
              <a:ext uri="{FF2B5EF4-FFF2-40B4-BE49-F238E27FC236}">
                <a16:creationId xmlns:a16="http://schemas.microsoft.com/office/drawing/2014/main" id="{C55BDBB7-43F7-D740-7F52-67D6A8A3CDEC}"/>
              </a:ext>
            </a:extLst>
          </p:cNvPr>
          <p:cNvSpPr txBox="1"/>
          <p:nvPr/>
        </p:nvSpPr>
        <p:spPr>
          <a:xfrm>
            <a:off x="7954682" y="2660096"/>
            <a:ext cx="3065929" cy="2769989"/>
          </a:xfrm>
          <a:prstGeom prst="rect">
            <a:avLst/>
          </a:prstGeom>
          <a:noFill/>
        </p:spPr>
        <p:txBody>
          <a:bodyPr wrap="square" rtlCol="0">
            <a:spAutoFit/>
          </a:bodyPr>
          <a:lstStyle/>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10, 30, 40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35, 15, 30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35, 15.5, 30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20, 15, 30</a:t>
            </a:r>
          </a:p>
        </p:txBody>
      </p:sp>
      <p:sp>
        <p:nvSpPr>
          <p:cNvPr id="3" name="Slide Number Placeholder 2">
            <a:extLst>
              <a:ext uri="{FF2B5EF4-FFF2-40B4-BE49-F238E27FC236}">
                <a16:creationId xmlns:a16="http://schemas.microsoft.com/office/drawing/2014/main" id="{B7E8C28F-6846-DB66-71A2-2C2B2C4AAD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Tree>
    <p:extLst>
      <p:ext uri="{BB962C8B-B14F-4D97-AF65-F5344CB8AC3E}">
        <p14:creationId xmlns:p14="http://schemas.microsoft.com/office/powerpoint/2010/main" val="3952387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87FF5D-828F-796D-BF49-96A9EAE111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
        <p:nvSpPr>
          <p:cNvPr id="4" name="Title 1">
            <a:extLst>
              <a:ext uri="{FF2B5EF4-FFF2-40B4-BE49-F238E27FC236}">
                <a16:creationId xmlns:a16="http://schemas.microsoft.com/office/drawing/2014/main" id="{AE316EF9-DA4A-2B3C-2AEF-F3DE054B94FF}"/>
              </a:ext>
            </a:extLst>
          </p:cNvPr>
          <p:cNvSpPr txBox="1">
            <a:spLocks noGrp="1"/>
          </p:cNvSpPr>
          <p:nvPr>
            <p:ph type="title" idx="4294967295"/>
          </p:nvPr>
        </p:nvSpPr>
        <p:spPr>
          <a:xfrm>
            <a:off x="980439" y="-826815"/>
            <a:ext cx="10515601" cy="762636"/>
          </a:xfrm>
          <a:prstGeom prst="rect">
            <a:avLst/>
          </a:prstGeom>
          <a:noFill/>
          <a:ln>
            <a:noFill/>
            <a:prstDash/>
          </a:ln>
          <a:effectLst/>
        </p:spPr>
        <p:txBody>
          <a:bodyPr rot="0" spcFirstLastPara="1" vertOverflow="overflow" horzOverflow="overflow" vert="horz" wrap="square" lIns="45700" tIns="45700" rIns="45700" bIns="45700"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Think Pair Share: A, B, C Variables (Pair)</a:t>
            </a:r>
          </a:p>
        </p:txBody>
      </p:sp>
      <p:pic>
        <p:nvPicPr>
          <p:cNvPr id="5" name="Picture 2" descr="Event QR code">
            <a:extLst>
              <a:ext uri="{FF2B5EF4-FFF2-40B4-BE49-F238E27FC236}">
                <a16:creationId xmlns:a16="http://schemas.microsoft.com/office/drawing/2014/main" id="{D5F97426-3382-247D-8B1E-F761EEB4E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941" y="211784"/>
            <a:ext cx="762636" cy="7626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047DDF-5267-088B-F4CC-8133A09B8CCE}"/>
              </a:ext>
            </a:extLst>
          </p:cNvPr>
          <p:cNvSpPr txBox="1"/>
          <p:nvPr/>
        </p:nvSpPr>
        <p:spPr>
          <a:xfrm>
            <a:off x="980439" y="1988589"/>
            <a:ext cx="6871855" cy="4524315"/>
          </a:xfrm>
          <a:prstGeom prst="rect">
            <a:avLst/>
          </a:prstGeom>
          <a:noFill/>
        </p:spPr>
        <p:txBody>
          <a:bodyPr wrap="square" rtlCol="0">
            <a:spAutoFit/>
          </a:bodyPr>
          <a:lstStyle/>
          <a:p>
            <a:r>
              <a:rPr lang="en-US" sz="3200" dirty="0">
                <a:solidFill>
                  <a:schemeClr val="tx1"/>
                </a:solidFill>
                <a:latin typeface="Calibri" panose="020F0502020204030204" pitchFamily="34" charset="0"/>
                <a:cs typeface="Calibri" panose="020F0502020204030204" pitchFamily="34" charset="0"/>
              </a:rPr>
              <a:t>What values do a, b, and c hold after this code is executed?</a:t>
            </a:r>
          </a:p>
          <a:p>
            <a:endParaRPr lang="en-US" sz="3200" dirty="0">
              <a:solidFill>
                <a:srgbClr val="267F99"/>
              </a:solidFill>
              <a:latin typeface="Consolas" panose="020B0609020204030204" pitchFamily="49" charset="0"/>
            </a:endParaRP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a</a:t>
            </a:r>
            <a:r>
              <a:rPr lang="en-US" sz="3200" dirty="0">
                <a:latin typeface="Consolas" panose="020B0609020204030204" pitchFamily="49" charset="0"/>
              </a:rPr>
              <a:t> = </a:t>
            </a:r>
            <a:r>
              <a:rPr lang="en-US" sz="3200" dirty="0">
                <a:solidFill>
                  <a:srgbClr val="098658"/>
                </a:solidFill>
                <a:latin typeface="Consolas" panose="020B0609020204030204" pitchFamily="49" charset="0"/>
              </a:rPr>
              <a:t>10</a:t>
            </a:r>
            <a:r>
              <a:rPr lang="en-US" sz="3200" dirty="0">
                <a:latin typeface="Consolas" panose="020B0609020204030204" pitchFamily="49" charset="0"/>
              </a:rPr>
              <a:t>;</a:t>
            </a: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b</a:t>
            </a:r>
            <a:r>
              <a:rPr lang="en-US" sz="3200" dirty="0">
                <a:latin typeface="Consolas" panose="020B0609020204030204" pitchFamily="49" charset="0"/>
              </a:rPr>
              <a:t> = </a:t>
            </a:r>
            <a:r>
              <a:rPr lang="en-US" sz="3200" dirty="0">
                <a:solidFill>
                  <a:srgbClr val="098658"/>
                </a:solidFill>
                <a:latin typeface="Consolas" panose="020B0609020204030204" pitchFamily="49" charset="0"/>
              </a:rPr>
              <a:t>30</a:t>
            </a:r>
            <a:r>
              <a:rPr lang="en-US" sz="3200" dirty="0">
                <a:latin typeface="Consolas" panose="020B0609020204030204" pitchFamily="49" charset="0"/>
              </a:rPr>
              <a:t>;</a:t>
            </a:r>
          </a:p>
          <a:p>
            <a:r>
              <a:rPr lang="en-US" sz="3200" dirty="0">
                <a:solidFill>
                  <a:srgbClr val="267F99"/>
                </a:solidFill>
                <a:latin typeface="Consolas" panose="020B0609020204030204" pitchFamily="49" charset="0"/>
              </a:rPr>
              <a:t>int</a:t>
            </a:r>
            <a:r>
              <a:rPr lang="en-US" sz="3200" dirty="0">
                <a:latin typeface="Consolas" panose="020B0609020204030204" pitchFamily="49" charset="0"/>
              </a:rPr>
              <a:t> </a:t>
            </a:r>
            <a:r>
              <a:rPr lang="en-US" sz="3200" dirty="0">
                <a:solidFill>
                  <a:srgbClr val="001080"/>
                </a:solidFill>
                <a:latin typeface="Consolas" panose="020B0609020204030204" pitchFamily="49" charset="0"/>
              </a:rPr>
              <a:t>c</a:t>
            </a:r>
            <a:r>
              <a:rPr lang="en-US" sz="3200" dirty="0">
                <a:latin typeface="Consolas" panose="020B0609020204030204" pitchFamily="49" charset="0"/>
              </a:rPr>
              <a:t> = a + b;</a:t>
            </a:r>
          </a:p>
          <a:p>
            <a:r>
              <a:rPr lang="en-US" sz="3200" dirty="0">
                <a:latin typeface="Consolas" panose="020B0609020204030204" pitchFamily="49" charset="0"/>
              </a:rPr>
              <a:t>c -= </a:t>
            </a:r>
            <a:r>
              <a:rPr lang="en-US" sz="3200" dirty="0">
                <a:solidFill>
                  <a:srgbClr val="098658"/>
                </a:solidFill>
                <a:latin typeface="Consolas" panose="020B0609020204030204" pitchFamily="49" charset="0"/>
              </a:rPr>
              <a:t>10</a:t>
            </a:r>
            <a:r>
              <a:rPr lang="en-US" sz="3200" dirty="0">
                <a:latin typeface="Consolas" panose="020B0609020204030204" pitchFamily="49" charset="0"/>
              </a:rPr>
              <a:t>;</a:t>
            </a:r>
          </a:p>
          <a:p>
            <a:r>
              <a:rPr lang="en-US" sz="3200" dirty="0">
                <a:latin typeface="Consolas" panose="020B0609020204030204" pitchFamily="49" charset="0"/>
              </a:rPr>
              <a:t>a = b + </a:t>
            </a:r>
            <a:r>
              <a:rPr lang="en-US" sz="3200" dirty="0">
                <a:solidFill>
                  <a:srgbClr val="098658"/>
                </a:solidFill>
                <a:latin typeface="Consolas" panose="020B0609020204030204" pitchFamily="49" charset="0"/>
              </a:rPr>
              <a:t>5</a:t>
            </a:r>
            <a:r>
              <a:rPr lang="en-US" sz="3200" dirty="0">
                <a:latin typeface="Consolas" panose="020B0609020204030204" pitchFamily="49" charset="0"/>
              </a:rPr>
              <a:t>;</a:t>
            </a:r>
          </a:p>
          <a:p>
            <a:r>
              <a:rPr lang="en-US" sz="3200" dirty="0">
                <a:latin typeface="Consolas" panose="020B0609020204030204" pitchFamily="49" charset="0"/>
              </a:rPr>
              <a:t>b /= </a:t>
            </a:r>
            <a:r>
              <a:rPr lang="en-US" sz="3200" dirty="0">
                <a:solidFill>
                  <a:srgbClr val="098658"/>
                </a:solidFill>
                <a:latin typeface="Consolas" panose="020B0609020204030204" pitchFamily="49" charset="0"/>
              </a:rPr>
              <a:t>2</a:t>
            </a:r>
            <a:r>
              <a:rPr lang="en-US" sz="3200" dirty="0">
                <a:latin typeface="Consolas" panose="020B0609020204030204" pitchFamily="49" charset="0"/>
              </a:rPr>
              <a:t>;</a:t>
            </a:r>
          </a:p>
        </p:txBody>
      </p:sp>
      <p:sp>
        <p:nvSpPr>
          <p:cNvPr id="7" name="TextBox 6">
            <a:extLst>
              <a:ext uri="{FF2B5EF4-FFF2-40B4-BE49-F238E27FC236}">
                <a16:creationId xmlns:a16="http://schemas.microsoft.com/office/drawing/2014/main" id="{77D78F34-1E8F-8641-CA9F-61875DD4662F}"/>
              </a:ext>
            </a:extLst>
          </p:cNvPr>
          <p:cNvSpPr txBox="1"/>
          <p:nvPr/>
        </p:nvSpPr>
        <p:spPr>
          <a:xfrm>
            <a:off x="7954682" y="2660096"/>
            <a:ext cx="3065929" cy="2769989"/>
          </a:xfrm>
          <a:prstGeom prst="rect">
            <a:avLst/>
          </a:prstGeom>
          <a:noFill/>
        </p:spPr>
        <p:txBody>
          <a:bodyPr wrap="square" rtlCol="0">
            <a:spAutoFit/>
          </a:bodyPr>
          <a:lstStyle/>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10, 30, 40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35, 15, 30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35, 15.5, 30</a:t>
            </a:r>
          </a:p>
          <a:p>
            <a:pPr marL="342900" indent="-342900">
              <a:spcAft>
                <a:spcPts val="1200"/>
              </a:spcAft>
              <a:buClr>
                <a:srgbClr val="7030A0"/>
              </a:buClr>
              <a:buFont typeface="+mj-lt"/>
              <a:buAutoNum type="alphaUcPeriod"/>
            </a:pPr>
            <a:r>
              <a:rPr lang="en-US" sz="3600" dirty="0">
                <a:latin typeface="Calibri" panose="020F0502020204030204" pitchFamily="34" charset="0"/>
                <a:cs typeface="Calibri" panose="020F0502020204030204" pitchFamily="34" charset="0"/>
              </a:rPr>
              <a:t> 20, 15, 30</a:t>
            </a:r>
          </a:p>
        </p:txBody>
      </p:sp>
    </p:spTree>
    <p:extLst>
      <p:ext uri="{BB962C8B-B14F-4D97-AF65-F5344CB8AC3E}">
        <p14:creationId xmlns:p14="http://schemas.microsoft.com/office/powerpoint/2010/main" val="3851709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D4AB-3253-4651-BAB2-8D3C413FBBA0}"/>
              </a:ext>
            </a:extLst>
          </p:cNvPr>
          <p:cNvSpPr>
            <a:spLocks noGrp="1"/>
          </p:cNvSpPr>
          <p:nvPr>
            <p:ph type="title"/>
          </p:nvPr>
        </p:nvSpPr>
        <p:spPr/>
        <p:txBody>
          <a:bodyPr>
            <a:normAutofit/>
          </a:bodyPr>
          <a:lstStyle/>
          <a:p>
            <a:r>
              <a:rPr lang="en-US" dirty="0"/>
              <a:t>Agenda</a:t>
            </a:r>
          </a:p>
        </p:txBody>
      </p:sp>
      <p:sp>
        <p:nvSpPr>
          <p:cNvPr id="3" name="Text Placeholder 2">
            <a:extLst>
              <a:ext uri="{FF2B5EF4-FFF2-40B4-BE49-F238E27FC236}">
                <a16:creationId xmlns:a16="http://schemas.microsoft.com/office/drawing/2014/main" id="{883F9555-B9D5-4EDE-8EF2-3335E260AC2C}"/>
              </a:ext>
            </a:extLst>
          </p:cNvPr>
          <p:cNvSpPr>
            <a:spLocks noGrp="1"/>
          </p:cNvSpPr>
          <p:nvPr>
            <p:ph type="body" idx="1"/>
          </p:nvPr>
        </p:nvSpPr>
        <p:spPr/>
        <p:txBody>
          <a:bodyPr/>
          <a:lstStyle/>
          <a:p>
            <a:r>
              <a:rPr lang="en-US" b="1" dirty="0">
                <a:solidFill>
                  <a:srgbClr val="7030A0"/>
                </a:solidFill>
              </a:rPr>
              <a:t>Announcements, Reminders</a:t>
            </a:r>
          </a:p>
          <a:p>
            <a:r>
              <a:rPr lang="en-US" dirty="0"/>
              <a:t>C0 Reflection Recap</a:t>
            </a:r>
          </a:p>
          <a:p>
            <a:r>
              <a:rPr lang="en-US" dirty="0"/>
              <a:t>Typecasting</a:t>
            </a:r>
          </a:p>
          <a:p>
            <a:r>
              <a:rPr lang="en-US" dirty="0"/>
              <a:t>More Variables and Operators! </a:t>
            </a:r>
          </a:p>
          <a:p>
            <a:r>
              <a:rPr lang="en-US" dirty="0"/>
              <a:t>Strings and Characters Review</a:t>
            </a:r>
          </a:p>
          <a:p>
            <a:pPr lvl="1"/>
            <a:r>
              <a:rPr lang="en-US" dirty="0"/>
              <a:t>code example! </a:t>
            </a:r>
          </a:p>
          <a:p>
            <a:endParaRPr lang="en-US" dirty="0"/>
          </a:p>
        </p:txBody>
      </p:sp>
      <p:sp>
        <p:nvSpPr>
          <p:cNvPr id="4" name="Slide Number Placeholder 3">
            <a:extLst>
              <a:ext uri="{FF2B5EF4-FFF2-40B4-BE49-F238E27FC236}">
                <a16:creationId xmlns:a16="http://schemas.microsoft.com/office/drawing/2014/main" id="{E9ECE2E6-5043-4AF0-8171-A4B436DD59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dirty="0"/>
          </a:p>
        </p:txBody>
      </p:sp>
    </p:spTree>
    <p:extLst>
      <p:ext uri="{BB962C8B-B14F-4D97-AF65-F5344CB8AC3E}">
        <p14:creationId xmlns:p14="http://schemas.microsoft.com/office/powerpoint/2010/main" val="1196272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D4AB-3253-4651-BAB2-8D3C413FBBA0}"/>
              </a:ext>
            </a:extLst>
          </p:cNvPr>
          <p:cNvSpPr>
            <a:spLocks noGrp="1"/>
          </p:cNvSpPr>
          <p:nvPr>
            <p:ph type="title"/>
          </p:nvPr>
        </p:nvSpPr>
        <p:spPr/>
        <p:txBody>
          <a:bodyPr>
            <a:normAutofit/>
          </a:bodyPr>
          <a:lstStyle/>
          <a:p>
            <a:r>
              <a:rPr lang="en-US" dirty="0"/>
              <a:t>Agenda</a:t>
            </a:r>
          </a:p>
        </p:txBody>
      </p:sp>
      <p:sp>
        <p:nvSpPr>
          <p:cNvPr id="3" name="Text Placeholder 2">
            <a:extLst>
              <a:ext uri="{FF2B5EF4-FFF2-40B4-BE49-F238E27FC236}">
                <a16:creationId xmlns:a16="http://schemas.microsoft.com/office/drawing/2014/main" id="{883F9555-B9D5-4EDE-8EF2-3335E260AC2C}"/>
              </a:ext>
            </a:extLst>
          </p:cNvPr>
          <p:cNvSpPr>
            <a:spLocks noGrp="1"/>
          </p:cNvSpPr>
          <p:nvPr>
            <p:ph type="body" idx="1"/>
          </p:nvPr>
        </p:nvSpPr>
        <p:spPr/>
        <p:txBody>
          <a:bodyPr/>
          <a:lstStyle/>
          <a:p>
            <a:r>
              <a:rPr lang="en-US" dirty="0">
                <a:solidFill>
                  <a:schemeClr val="tx1"/>
                </a:solidFill>
              </a:rPr>
              <a:t>Announcements, Reminders</a:t>
            </a:r>
          </a:p>
          <a:p>
            <a:r>
              <a:rPr lang="en-US" dirty="0"/>
              <a:t>C0 Reflection Recap</a:t>
            </a:r>
          </a:p>
          <a:p>
            <a:r>
              <a:rPr lang="en-US" dirty="0"/>
              <a:t>Typecasting</a:t>
            </a:r>
          </a:p>
          <a:p>
            <a:r>
              <a:rPr lang="en-US" dirty="0"/>
              <a:t>More Variables and Operators! </a:t>
            </a:r>
          </a:p>
          <a:p>
            <a:r>
              <a:rPr lang="en-US" b="1" dirty="0">
                <a:solidFill>
                  <a:srgbClr val="7030A0"/>
                </a:solidFill>
              </a:rPr>
              <a:t>Strings and Characters Review</a:t>
            </a:r>
          </a:p>
          <a:p>
            <a:pPr lvl="1"/>
            <a:r>
              <a:rPr lang="en-US" dirty="0"/>
              <a:t>code example! </a:t>
            </a:r>
          </a:p>
          <a:p>
            <a:endParaRPr lang="en-US" dirty="0"/>
          </a:p>
        </p:txBody>
      </p:sp>
      <p:sp>
        <p:nvSpPr>
          <p:cNvPr id="4" name="Slide Number Placeholder 3">
            <a:extLst>
              <a:ext uri="{FF2B5EF4-FFF2-40B4-BE49-F238E27FC236}">
                <a16:creationId xmlns:a16="http://schemas.microsoft.com/office/drawing/2014/main" id="{E9ECE2E6-5043-4AF0-8171-A4B436DD59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dirty="0"/>
          </a:p>
        </p:txBody>
      </p:sp>
    </p:spTree>
    <p:extLst>
      <p:ext uri="{BB962C8B-B14F-4D97-AF65-F5344CB8AC3E}">
        <p14:creationId xmlns:p14="http://schemas.microsoft.com/office/powerpoint/2010/main" val="1298948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0363-E667-4D38-BC39-CB590D93A8A1}"/>
              </a:ext>
            </a:extLst>
          </p:cNvPr>
          <p:cNvSpPr>
            <a:spLocks noGrp="1"/>
          </p:cNvSpPr>
          <p:nvPr>
            <p:ph type="title"/>
          </p:nvPr>
        </p:nvSpPr>
        <p:spPr/>
        <p:txBody>
          <a:bodyPr/>
          <a:lstStyle/>
          <a:p>
            <a:r>
              <a:rPr lang="en-US" dirty="0">
                <a:solidFill>
                  <a:schemeClr val="accent6">
                    <a:lumMod val="75000"/>
                  </a:schemeClr>
                </a:solidFill>
              </a:rPr>
              <a:t>PCM: </a:t>
            </a:r>
            <a:r>
              <a:rPr lang="en-US" dirty="0"/>
              <a:t>Strings &amp; </a:t>
            </a:r>
            <a:r>
              <a:rPr lang="en-US" dirty="0">
                <a:solidFill>
                  <a:schemeClr val="accent6"/>
                </a:solidFill>
                <a:latin typeface="Consolas" panose="020B0609020204030204" pitchFamily="49" charset="0"/>
              </a:rPr>
              <a:t>chars</a:t>
            </a:r>
            <a:endParaRPr lang="en-US" dirty="0">
              <a:solidFill>
                <a:schemeClr val="accent6"/>
              </a:solidFill>
            </a:endParaRPr>
          </a:p>
        </p:txBody>
      </p:sp>
      <p:sp>
        <p:nvSpPr>
          <p:cNvPr id="3" name="Text Placeholder 2">
            <a:extLst>
              <a:ext uri="{FF2B5EF4-FFF2-40B4-BE49-F238E27FC236}">
                <a16:creationId xmlns:a16="http://schemas.microsoft.com/office/drawing/2014/main" id="{30E6FEC1-5697-4575-AA36-5BE72E012A23}"/>
              </a:ext>
            </a:extLst>
          </p:cNvPr>
          <p:cNvSpPr>
            <a:spLocks noGrp="1"/>
          </p:cNvSpPr>
          <p:nvPr>
            <p:ph type="body" idx="1"/>
          </p:nvPr>
        </p:nvSpPr>
        <p:spPr/>
        <p:txBody>
          <a:bodyPr/>
          <a:lstStyle/>
          <a:p>
            <a:r>
              <a:rPr lang="en-US" dirty="0"/>
              <a:t>Recall: String literals are a sequence of characters that are </a:t>
            </a:r>
            <a:r>
              <a:rPr lang="en-US" i="1" dirty="0"/>
              <a:t>strung </a:t>
            </a:r>
            <a:r>
              <a:rPr lang="en-US" dirty="0"/>
              <a:t>together, begin and end with </a:t>
            </a:r>
            <a:r>
              <a:rPr lang="en-US" dirty="0">
                <a:solidFill>
                  <a:srgbClr val="C00000"/>
                </a:solidFill>
              </a:rPr>
              <a:t>""</a:t>
            </a:r>
          </a:p>
          <a:p>
            <a:pPr lvl="1"/>
            <a:r>
              <a:rPr lang="en-US" dirty="0"/>
              <a:t>Use zero-based indexing</a:t>
            </a:r>
          </a:p>
          <a:p>
            <a:r>
              <a:rPr lang="en-US" dirty="0"/>
              <a:t>A </a:t>
            </a:r>
            <a:r>
              <a:rPr lang="en-US" dirty="0">
                <a:solidFill>
                  <a:srgbClr val="7030A0"/>
                </a:solidFill>
                <a:latin typeface="Consolas" panose="020B0609020204030204" pitchFamily="49" charset="0"/>
              </a:rPr>
              <a:t>char</a:t>
            </a:r>
            <a:r>
              <a:rPr lang="en-US" dirty="0"/>
              <a:t> represents a single character </a:t>
            </a:r>
          </a:p>
          <a:p>
            <a:pPr lvl="1"/>
            <a:r>
              <a:rPr lang="en-US" dirty="0"/>
              <a:t>Begin and end with single quotes ( ' )</a:t>
            </a:r>
          </a:p>
          <a:p>
            <a:pPr lvl="1"/>
            <a:r>
              <a:rPr lang="en-US" dirty="0"/>
              <a:t>Strings are made up of </a:t>
            </a:r>
            <a:r>
              <a:rPr lang="en-US" dirty="0">
                <a:latin typeface="Consolas" panose="020B0609020204030204" pitchFamily="49" charset="0"/>
              </a:rPr>
              <a:t>char</a:t>
            </a:r>
            <a:r>
              <a:rPr lang="en-US" dirty="0"/>
              <a:t>s! </a:t>
            </a:r>
          </a:p>
          <a:p>
            <a:pPr marL="571500" lvl="1" indent="0">
              <a:buNone/>
            </a:pPr>
            <a:endParaRPr lang="en-US" dirty="0"/>
          </a:p>
        </p:txBody>
      </p:sp>
      <p:sp>
        <p:nvSpPr>
          <p:cNvPr id="4" name="Slide Number Placeholder 3">
            <a:extLst>
              <a:ext uri="{FF2B5EF4-FFF2-40B4-BE49-F238E27FC236}">
                <a16:creationId xmlns:a16="http://schemas.microsoft.com/office/drawing/2014/main" id="{1547D44D-7538-42CD-8CE0-AAA23D4960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dirty="0"/>
          </a:p>
        </p:txBody>
      </p:sp>
      <p:graphicFrame>
        <p:nvGraphicFramePr>
          <p:cNvPr id="7" name="Table 6">
            <a:extLst>
              <a:ext uri="{FF2B5EF4-FFF2-40B4-BE49-F238E27FC236}">
                <a16:creationId xmlns:a16="http://schemas.microsoft.com/office/drawing/2014/main" id="{F18F2289-4E55-4AF6-8E22-832E2BF05FF1}"/>
              </a:ext>
            </a:extLst>
          </p:cNvPr>
          <p:cNvGraphicFramePr>
            <a:graphicFrameLocks noGrp="1"/>
          </p:cNvGraphicFramePr>
          <p:nvPr>
            <p:extLst>
              <p:ext uri="{D42A27DB-BD31-4B8C-83A1-F6EECF244321}">
                <p14:modId xmlns:p14="http://schemas.microsoft.com/office/powerpoint/2010/main" val="3387547865"/>
              </p:ext>
            </p:extLst>
          </p:nvPr>
        </p:nvGraphicFramePr>
        <p:xfrm>
          <a:off x="7615918" y="2377641"/>
          <a:ext cx="3817485" cy="1000805"/>
        </p:xfrm>
        <a:graphic>
          <a:graphicData uri="http://schemas.openxmlformats.org/drawingml/2006/table">
            <a:tbl>
              <a:tblPr firstRow="1" bandRow="1">
                <a:tableStyleId>{5940675A-B579-460E-94D1-54222C63F5DA}</a:tableStyleId>
              </a:tblPr>
              <a:tblGrid>
                <a:gridCol w="545355">
                  <a:extLst>
                    <a:ext uri="{9D8B030D-6E8A-4147-A177-3AD203B41FA5}">
                      <a16:colId xmlns:a16="http://schemas.microsoft.com/office/drawing/2014/main" val="3874129439"/>
                    </a:ext>
                  </a:extLst>
                </a:gridCol>
                <a:gridCol w="545355">
                  <a:extLst>
                    <a:ext uri="{9D8B030D-6E8A-4147-A177-3AD203B41FA5}">
                      <a16:colId xmlns:a16="http://schemas.microsoft.com/office/drawing/2014/main" val="903776653"/>
                    </a:ext>
                  </a:extLst>
                </a:gridCol>
                <a:gridCol w="545355">
                  <a:extLst>
                    <a:ext uri="{9D8B030D-6E8A-4147-A177-3AD203B41FA5}">
                      <a16:colId xmlns:a16="http://schemas.microsoft.com/office/drawing/2014/main" val="3107311372"/>
                    </a:ext>
                  </a:extLst>
                </a:gridCol>
                <a:gridCol w="545355">
                  <a:extLst>
                    <a:ext uri="{9D8B030D-6E8A-4147-A177-3AD203B41FA5}">
                      <a16:colId xmlns:a16="http://schemas.microsoft.com/office/drawing/2014/main" val="4208589544"/>
                    </a:ext>
                  </a:extLst>
                </a:gridCol>
                <a:gridCol w="545355">
                  <a:extLst>
                    <a:ext uri="{9D8B030D-6E8A-4147-A177-3AD203B41FA5}">
                      <a16:colId xmlns:a16="http://schemas.microsoft.com/office/drawing/2014/main" val="473933153"/>
                    </a:ext>
                  </a:extLst>
                </a:gridCol>
                <a:gridCol w="545355">
                  <a:extLst>
                    <a:ext uri="{9D8B030D-6E8A-4147-A177-3AD203B41FA5}">
                      <a16:colId xmlns:a16="http://schemas.microsoft.com/office/drawing/2014/main" val="3043576983"/>
                    </a:ext>
                  </a:extLst>
                </a:gridCol>
                <a:gridCol w="545355">
                  <a:extLst>
                    <a:ext uri="{9D8B030D-6E8A-4147-A177-3AD203B41FA5}">
                      <a16:colId xmlns:a16="http://schemas.microsoft.com/office/drawing/2014/main" val="731264172"/>
                    </a:ext>
                  </a:extLst>
                </a:gridCol>
              </a:tblGrid>
              <a:tr h="544967">
                <a:tc>
                  <a:txBody>
                    <a:bodyPr/>
                    <a:lstStyle/>
                    <a:p>
                      <a:pPr algn="ctr"/>
                      <a:r>
                        <a:rPr lang="en-US" sz="3200" dirty="0">
                          <a:solidFill>
                            <a:srgbClr val="002060"/>
                          </a:solidFill>
                          <a:latin typeface="Consolas" panose="020B0609020204030204" pitchFamily="49"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202240276"/>
                  </a:ext>
                </a:extLst>
              </a:tr>
              <a:tr h="421685">
                <a:tc>
                  <a:txBody>
                    <a:bodyPr/>
                    <a:lstStyle/>
                    <a:p>
                      <a:pPr algn="ctr"/>
                      <a:r>
                        <a:rPr lang="en-US" sz="1800" dirty="0">
                          <a:solidFill>
                            <a:srgbClr val="990033"/>
                          </a:solidFill>
                          <a:latin typeface="Consolas" panose="020B0609020204030204" pitchFamily="49"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7851079"/>
                  </a:ext>
                </a:extLst>
              </a:tr>
            </a:tbl>
          </a:graphicData>
        </a:graphic>
      </p:graphicFrame>
      <p:sp>
        <p:nvSpPr>
          <p:cNvPr id="8" name="TextBox 7">
            <a:extLst>
              <a:ext uri="{FF2B5EF4-FFF2-40B4-BE49-F238E27FC236}">
                <a16:creationId xmlns:a16="http://schemas.microsoft.com/office/drawing/2014/main" id="{1745A610-DED0-43BE-BA45-1D5A523A57EC}"/>
              </a:ext>
            </a:extLst>
          </p:cNvPr>
          <p:cNvSpPr txBox="1"/>
          <p:nvPr/>
        </p:nvSpPr>
        <p:spPr>
          <a:xfrm>
            <a:off x="7157358" y="4536887"/>
            <a:ext cx="4407892"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a:solidFill>
                  <a:srgbClr val="7030A0"/>
                </a:solidFill>
                <a:latin typeface="Consolas" panose="020B0609020204030204" pitchFamily="49" charset="0"/>
              </a:rPr>
              <a:t>char</a:t>
            </a:r>
            <a:r>
              <a:rPr lang="en-US" sz="2400" dirty="0">
                <a:latin typeface="Consolas" panose="020B0609020204030204" pitchFamily="49" charset="0"/>
              </a:rPr>
              <a:t> letter = </a:t>
            </a:r>
            <a:r>
              <a:rPr lang="en-US" sz="2400" dirty="0">
                <a:solidFill>
                  <a:srgbClr val="C00000"/>
                </a:solidFill>
                <a:latin typeface="Consolas" panose="020B0609020204030204" pitchFamily="49" charset="0"/>
              </a:rPr>
              <a:t>'g'</a:t>
            </a:r>
            <a:r>
              <a:rPr lang="en-US" sz="2400" dirty="0">
                <a:latin typeface="Consolas" panose="020B0609020204030204" pitchFamily="49" charset="0"/>
              </a:rPr>
              <a:t>;</a:t>
            </a:r>
          </a:p>
          <a:p>
            <a:r>
              <a:rPr lang="en-US" sz="2400" dirty="0">
                <a:solidFill>
                  <a:srgbClr val="7030A0"/>
                </a:solidFill>
                <a:latin typeface="Consolas" panose="020B0609020204030204" pitchFamily="49" charset="0"/>
              </a:rPr>
              <a:t>char</a:t>
            </a:r>
            <a:r>
              <a:rPr lang="en-US" sz="2400" dirty="0">
                <a:latin typeface="Consolas" panose="020B0609020204030204" pitchFamily="49" charset="0"/>
              </a:rPr>
              <a:t> </a:t>
            </a:r>
            <a:r>
              <a:rPr lang="en-US" sz="2400" dirty="0" err="1">
                <a:latin typeface="Consolas" panose="020B0609020204030204" pitchFamily="49" charset="0"/>
              </a:rPr>
              <a:t>anotherLetter</a:t>
            </a:r>
            <a:r>
              <a:rPr lang="en-US" sz="2400" dirty="0">
                <a:latin typeface="Consolas" panose="020B0609020204030204" pitchFamily="49" charset="0"/>
              </a:rPr>
              <a:t> = </a:t>
            </a:r>
            <a:r>
              <a:rPr lang="en-US" sz="2400" dirty="0">
                <a:solidFill>
                  <a:srgbClr val="C00000"/>
                </a:solidFill>
                <a:latin typeface="Consolas" panose="020B0609020204030204" pitchFamily="49" charset="0"/>
              </a:rPr>
              <a:t>'b'</a:t>
            </a:r>
            <a:r>
              <a:rPr lang="en-US" sz="2400" dirty="0">
                <a:latin typeface="Consolas" panose="020B0609020204030204" pitchFamily="49" charset="0"/>
              </a:rPr>
              <a:t>;</a:t>
            </a:r>
          </a:p>
        </p:txBody>
      </p:sp>
    </p:spTree>
    <p:extLst>
      <p:ext uri="{BB962C8B-B14F-4D97-AF65-F5344CB8AC3E}">
        <p14:creationId xmlns:p14="http://schemas.microsoft.com/office/powerpoint/2010/main" val="81942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39664-AA7E-0C50-6D41-DDAF4653A9F0}"/>
              </a:ext>
            </a:extLst>
          </p:cNvPr>
          <p:cNvSpPr>
            <a:spLocks noGrp="1"/>
          </p:cNvSpPr>
          <p:nvPr>
            <p:ph type="title"/>
          </p:nvPr>
        </p:nvSpPr>
        <p:spPr/>
        <p:txBody>
          <a:bodyPr/>
          <a:lstStyle/>
          <a:p>
            <a:r>
              <a:rPr lang="en-US" dirty="0">
                <a:solidFill>
                  <a:schemeClr val="accent6">
                    <a:lumMod val="75000"/>
                  </a:schemeClr>
                </a:solidFill>
              </a:rPr>
              <a:t>PCM: </a:t>
            </a:r>
            <a:r>
              <a:rPr lang="en-US" dirty="0"/>
              <a:t>String Methods</a:t>
            </a:r>
          </a:p>
        </p:txBody>
      </p:sp>
      <p:sp>
        <p:nvSpPr>
          <p:cNvPr id="3" name="TextBox 2">
            <a:extLst>
              <a:ext uri="{FF2B5EF4-FFF2-40B4-BE49-F238E27FC236}">
                <a16:creationId xmlns:a16="http://schemas.microsoft.com/office/drawing/2014/main" id="{3DF444FB-B3E7-49AD-94E3-9816C33EC184}"/>
              </a:ext>
            </a:extLst>
          </p:cNvPr>
          <p:cNvSpPr txBox="1"/>
          <p:nvPr/>
        </p:nvSpPr>
        <p:spPr>
          <a:xfrm>
            <a:off x="6547758" y="650932"/>
            <a:ext cx="5170714" cy="400110"/>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Usage: </a:t>
            </a:r>
            <a:r>
              <a:rPr lang="en-US" sz="2000" dirty="0">
                <a:solidFill>
                  <a:schemeClr val="accent2">
                    <a:lumMod val="75000"/>
                  </a:schemeClr>
                </a:solidFill>
                <a:latin typeface="Consolas" panose="020B0609020204030204" pitchFamily="49" charset="0"/>
              </a:rPr>
              <a:t>&lt;</a:t>
            </a:r>
            <a:r>
              <a:rPr lang="en-US" sz="2000" dirty="0" err="1">
                <a:solidFill>
                  <a:schemeClr val="accent2">
                    <a:lumMod val="75000"/>
                  </a:schemeClr>
                </a:solidFill>
                <a:latin typeface="Consolas" panose="020B0609020204030204" pitchFamily="49" charset="0"/>
              </a:rPr>
              <a:t>string_variable</a:t>
            </a:r>
            <a:r>
              <a:rPr lang="en-US" sz="2000" dirty="0">
                <a:solidFill>
                  <a:schemeClr val="accent2">
                    <a:lumMod val="75000"/>
                  </a:schemeClr>
                </a:solidFill>
                <a:latin typeface="Consolas" panose="020B0609020204030204" pitchFamily="49" charset="0"/>
              </a:rPr>
              <a:t>&gt;</a:t>
            </a:r>
            <a:r>
              <a:rPr lang="en-US" sz="2000" dirty="0">
                <a:latin typeface="Consolas" panose="020B0609020204030204" pitchFamily="49" charset="0"/>
              </a:rPr>
              <a:t>.</a:t>
            </a:r>
            <a:r>
              <a:rPr lang="en-US" sz="2000" dirty="0">
                <a:solidFill>
                  <a:schemeClr val="accent3">
                    <a:lumMod val="75000"/>
                  </a:schemeClr>
                </a:solidFill>
                <a:latin typeface="Consolas" panose="020B0609020204030204" pitchFamily="49" charset="0"/>
              </a:rPr>
              <a:t>&lt;method&gt;</a:t>
            </a:r>
            <a:r>
              <a:rPr lang="en-US" sz="2000" dirty="0">
                <a:latin typeface="Consolas" panose="020B0609020204030204" pitchFamily="49" charset="0"/>
              </a:rPr>
              <a:t>(…)</a:t>
            </a:r>
          </a:p>
        </p:txBody>
      </p:sp>
      <p:graphicFrame>
        <p:nvGraphicFramePr>
          <p:cNvPr id="5" name="Table 4">
            <a:extLst>
              <a:ext uri="{FF2B5EF4-FFF2-40B4-BE49-F238E27FC236}">
                <a16:creationId xmlns:a16="http://schemas.microsoft.com/office/drawing/2014/main" id="{5DE2991B-4F98-6101-A1CC-92856BDAA067}"/>
              </a:ext>
            </a:extLst>
          </p:cNvPr>
          <p:cNvGraphicFramePr>
            <a:graphicFrameLocks noGrp="1"/>
          </p:cNvGraphicFramePr>
          <p:nvPr>
            <p:extLst>
              <p:ext uri="{D42A27DB-BD31-4B8C-83A1-F6EECF244321}">
                <p14:modId xmlns:p14="http://schemas.microsoft.com/office/powerpoint/2010/main" val="1575689999"/>
              </p:ext>
            </p:extLst>
          </p:nvPr>
        </p:nvGraphicFramePr>
        <p:xfrm>
          <a:off x="838200" y="1219200"/>
          <a:ext cx="10468452" cy="4787813"/>
        </p:xfrm>
        <a:graphic>
          <a:graphicData uri="http://schemas.openxmlformats.org/drawingml/2006/table">
            <a:tbl>
              <a:tblPr firstRow="1" bandRow="1">
                <a:tableStyleId>{5C22544A-7EE6-4342-B048-85BDC9FD1C3A}</a:tableStyleId>
              </a:tblPr>
              <a:tblGrid>
                <a:gridCol w="4040275">
                  <a:extLst>
                    <a:ext uri="{9D8B030D-6E8A-4147-A177-3AD203B41FA5}">
                      <a16:colId xmlns:a16="http://schemas.microsoft.com/office/drawing/2014/main" val="3368264241"/>
                    </a:ext>
                  </a:extLst>
                </a:gridCol>
                <a:gridCol w="6428177">
                  <a:extLst>
                    <a:ext uri="{9D8B030D-6E8A-4147-A177-3AD203B41FA5}">
                      <a16:colId xmlns:a16="http://schemas.microsoft.com/office/drawing/2014/main" val="3821759083"/>
                    </a:ext>
                  </a:extLst>
                </a:gridCol>
              </a:tblGrid>
              <a:tr h="435779">
                <a:tc>
                  <a:txBody>
                    <a:bodyPr/>
                    <a:lstStyle/>
                    <a:p>
                      <a:pPr algn="ctr"/>
                      <a:r>
                        <a:rPr lang="en-US" sz="2400" b="1" dirty="0">
                          <a:latin typeface="Calibri" panose="020F0502020204030204" pitchFamily="34" charset="0"/>
                          <a:cs typeface="Calibri" panose="020F0502020204030204" pitchFamily="34" charset="0"/>
                        </a:rPr>
                        <a:t>Method</a:t>
                      </a:r>
                    </a:p>
                  </a:txBody>
                  <a:tcPr/>
                </a:tc>
                <a:tc>
                  <a:txBody>
                    <a:bodyPr/>
                    <a:lstStyle/>
                    <a:p>
                      <a:pPr algn="ctr"/>
                      <a:r>
                        <a:rPr lang="en-US" sz="2400" b="1" dirty="0">
                          <a:latin typeface="Calibri" panose="020F0502020204030204" pitchFamily="34" charset="0"/>
                          <a:cs typeface="Calibri" panose="020F0502020204030204" pitchFamily="34" charset="0"/>
                        </a:rPr>
                        <a:t>Description</a:t>
                      </a:r>
                    </a:p>
                  </a:txBody>
                  <a:tcPr/>
                </a:tc>
                <a:extLst>
                  <a:ext uri="{0D108BD9-81ED-4DB2-BD59-A6C34878D82A}">
                    <a16:rowId xmlns:a16="http://schemas.microsoft.com/office/drawing/2014/main" val="2388165557"/>
                  </a:ext>
                </a:extLst>
              </a:tr>
              <a:tr h="435779">
                <a:tc>
                  <a:txBody>
                    <a:bodyPr/>
                    <a:lstStyle/>
                    <a:p>
                      <a:r>
                        <a:rPr lang="en-US" sz="1800" dirty="0">
                          <a:latin typeface="Consolas" panose="020B0609020204030204" pitchFamily="49" charset="0"/>
                        </a:rPr>
                        <a:t>length()</a:t>
                      </a:r>
                    </a:p>
                  </a:txBody>
                  <a:tcPr anchor="ctr"/>
                </a:tc>
                <a:tc>
                  <a:txBody>
                    <a:bodyPr/>
                    <a:lstStyle/>
                    <a:p>
                      <a:r>
                        <a:rPr lang="en-US" sz="1800" dirty="0">
                          <a:latin typeface="Calibri" panose="020F0502020204030204" pitchFamily="34" charset="0"/>
                          <a:cs typeface="Calibri" panose="020F0502020204030204" pitchFamily="34" charset="0"/>
                        </a:rPr>
                        <a:t>Returns the length of the string. </a:t>
                      </a:r>
                    </a:p>
                  </a:txBody>
                  <a:tcPr/>
                </a:tc>
                <a:extLst>
                  <a:ext uri="{0D108BD9-81ED-4DB2-BD59-A6C34878D82A}">
                    <a16:rowId xmlns:a16="http://schemas.microsoft.com/office/drawing/2014/main" val="2425982990"/>
                  </a:ext>
                </a:extLst>
              </a:tr>
              <a:tr h="435779">
                <a:tc>
                  <a:txBody>
                    <a:bodyPr/>
                    <a:lstStyle/>
                    <a:p>
                      <a:r>
                        <a:rPr lang="en-US" sz="1800" dirty="0">
                          <a:latin typeface="Consolas" panose="020B0609020204030204" pitchFamily="49" charset="0"/>
                        </a:rPr>
                        <a:t>charAt(</a:t>
                      </a:r>
                      <a:r>
                        <a:rPr lang="en-US" sz="1800" i="1" dirty="0">
                          <a:latin typeface="Consolas" panose="020B0609020204030204" pitchFamily="49" charset="0"/>
                        </a:rPr>
                        <a:t>i</a:t>
                      </a:r>
                      <a:r>
                        <a:rPr lang="en-US" sz="1800" i="0" dirty="0">
                          <a:latin typeface="Consolas" panose="020B0609020204030204" pitchFamily="49" charset="0"/>
                        </a:rPr>
                        <a:t>)</a:t>
                      </a:r>
                    </a:p>
                  </a:txBody>
                  <a:tcPr anchor="ctr"/>
                </a:tc>
                <a:tc>
                  <a:txBody>
                    <a:bodyPr/>
                    <a:lstStyle/>
                    <a:p>
                      <a:r>
                        <a:rPr lang="en-US" sz="1800" dirty="0">
                          <a:latin typeface="Calibri" panose="020F0502020204030204" pitchFamily="34" charset="0"/>
                          <a:cs typeface="Calibri" panose="020F0502020204030204" pitchFamily="34" charset="0"/>
                        </a:rPr>
                        <a:t>Returns the character at index </a:t>
                      </a:r>
                      <a:r>
                        <a:rPr lang="en-US" sz="1800" i="1" dirty="0">
                          <a:latin typeface="Calibri" panose="020F0502020204030204" pitchFamily="34" charset="0"/>
                          <a:cs typeface="Calibri" panose="020F0502020204030204" pitchFamily="34" charset="0"/>
                        </a:rPr>
                        <a:t>i</a:t>
                      </a:r>
                      <a:r>
                        <a:rPr lang="en-US" sz="1800" i="0" dirty="0">
                          <a:latin typeface="Calibri" panose="020F0502020204030204" pitchFamily="34" charset="0"/>
                          <a:cs typeface="Calibri" panose="020F0502020204030204" pitchFamily="34" charset="0"/>
                        </a:rPr>
                        <a:t> of the string</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95054932"/>
                  </a:ext>
                </a:extLst>
              </a:tr>
              <a:tr h="435779">
                <a:tc>
                  <a:txBody>
                    <a:bodyPr/>
                    <a:lstStyle/>
                    <a:p>
                      <a:r>
                        <a:rPr lang="en-US" sz="1800" dirty="0">
                          <a:latin typeface="Consolas" panose="020B0609020204030204" pitchFamily="49" charset="0"/>
                        </a:rPr>
                        <a:t>indexOf(</a:t>
                      </a:r>
                      <a:r>
                        <a:rPr lang="en-US" sz="1800" i="1" dirty="0">
                          <a:latin typeface="Consolas" panose="020B0609020204030204" pitchFamily="49" charset="0"/>
                        </a:rPr>
                        <a:t>s</a:t>
                      </a:r>
                      <a:r>
                        <a:rPr lang="en-US" sz="1800" i="0" dirty="0">
                          <a:latin typeface="Consolas" panose="020B0609020204030204" pitchFamily="49" charset="0"/>
                        </a:rPr>
                        <a:t>)</a:t>
                      </a:r>
                    </a:p>
                  </a:txBody>
                  <a:tcPr anchor="ctr"/>
                </a:tc>
                <a:tc>
                  <a:txBody>
                    <a:bodyPr/>
                    <a:lstStyle/>
                    <a:p>
                      <a:r>
                        <a:rPr lang="en-US" sz="1800" dirty="0">
                          <a:latin typeface="Calibri" panose="020F0502020204030204" pitchFamily="34" charset="0"/>
                          <a:cs typeface="Calibri" panose="020F0502020204030204" pitchFamily="34" charset="0"/>
                        </a:rPr>
                        <a:t>Returns the index of the first occurrence of </a:t>
                      </a:r>
                      <a:r>
                        <a:rPr lang="en-US" sz="1800" i="1" dirty="0">
                          <a:latin typeface="Calibri" panose="020F0502020204030204" pitchFamily="34" charset="0"/>
                          <a:cs typeface="Calibri" panose="020F0502020204030204" pitchFamily="34" charset="0"/>
                        </a:rPr>
                        <a:t>s</a:t>
                      </a:r>
                      <a:r>
                        <a:rPr lang="en-US" sz="1800" i="0" dirty="0">
                          <a:latin typeface="Calibri" panose="020F0502020204030204" pitchFamily="34" charset="0"/>
                          <a:cs typeface="Calibri" panose="020F0502020204030204" pitchFamily="34" charset="0"/>
                        </a:rPr>
                        <a:t> in the string; returns </a:t>
                      </a:r>
                      <a:br>
                        <a:rPr lang="en-US" sz="1800" i="0" dirty="0">
                          <a:latin typeface="Calibri" panose="020F0502020204030204" pitchFamily="34" charset="0"/>
                          <a:cs typeface="Calibri" panose="020F0502020204030204" pitchFamily="34" charset="0"/>
                        </a:rPr>
                      </a:br>
                      <a:r>
                        <a:rPr lang="en-US" sz="1800" i="0" dirty="0">
                          <a:latin typeface="Calibri" panose="020F0502020204030204" pitchFamily="34" charset="0"/>
                          <a:cs typeface="Calibri" panose="020F0502020204030204" pitchFamily="34" charset="0"/>
                        </a:rPr>
                        <a:t>-1 if </a:t>
                      </a:r>
                      <a:r>
                        <a:rPr lang="en-US" sz="1800" i="1" dirty="0">
                          <a:latin typeface="Calibri" panose="020F0502020204030204" pitchFamily="34" charset="0"/>
                          <a:cs typeface="Calibri" panose="020F0502020204030204" pitchFamily="34" charset="0"/>
                        </a:rPr>
                        <a:t>s</a:t>
                      </a:r>
                      <a:r>
                        <a:rPr lang="en-US" sz="1800" i="0" dirty="0">
                          <a:latin typeface="Calibri" panose="020F0502020204030204" pitchFamily="34" charset="0"/>
                          <a:cs typeface="Calibri" panose="020F0502020204030204" pitchFamily="34" charset="0"/>
                        </a:rPr>
                        <a:t> doesn't appear in the string</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84619916"/>
                  </a:ext>
                </a:extLst>
              </a:tr>
              <a:tr h="435779">
                <a:tc>
                  <a:txBody>
                    <a:bodyPr/>
                    <a:lstStyle/>
                    <a:p>
                      <a:r>
                        <a:rPr lang="en-US" sz="1800" dirty="0">
                          <a:latin typeface="Consolas" panose="020B0609020204030204" pitchFamily="49" charset="0"/>
                        </a:rPr>
                        <a:t>substring(</a:t>
                      </a:r>
                      <a:r>
                        <a:rPr lang="en-US" sz="1800" i="1" dirty="0">
                          <a:latin typeface="Consolas" panose="020B0609020204030204" pitchFamily="49" charset="0"/>
                        </a:rPr>
                        <a:t>i</a:t>
                      </a:r>
                      <a:r>
                        <a:rPr lang="en-US" sz="1800" i="0" dirty="0">
                          <a:latin typeface="Consolas" panose="020B0609020204030204" pitchFamily="49" charset="0"/>
                        </a:rPr>
                        <a:t>, </a:t>
                      </a:r>
                      <a:r>
                        <a:rPr lang="en-US" sz="1800" i="1" dirty="0">
                          <a:latin typeface="Consolas" panose="020B0609020204030204" pitchFamily="49" charset="0"/>
                        </a:rPr>
                        <a:t>j</a:t>
                      </a:r>
                      <a:r>
                        <a:rPr lang="en-US" sz="1800" i="0" dirty="0">
                          <a:latin typeface="Consolas" panose="020B0609020204030204" pitchFamily="49" charset="0"/>
                        </a:rPr>
                        <a:t>) </a:t>
                      </a:r>
                      <a:r>
                        <a:rPr lang="en-US" sz="1800" i="0" dirty="0">
                          <a:latin typeface="Calibri" panose="020F0502020204030204" pitchFamily="34" charset="0"/>
                          <a:cs typeface="Calibri" panose="020F0502020204030204" pitchFamily="34" charset="0"/>
                        </a:rPr>
                        <a:t>or</a:t>
                      </a:r>
                      <a:r>
                        <a:rPr lang="en-US" sz="1800" i="0" dirty="0">
                          <a:latin typeface="Consolas" panose="020B0609020204030204" pitchFamily="49" charset="0"/>
                        </a:rPr>
                        <a:t> substring(</a:t>
                      </a:r>
                      <a:r>
                        <a:rPr lang="en-US" sz="1800" i="1" dirty="0">
                          <a:latin typeface="Consolas" panose="020B0609020204030204" pitchFamily="49" charset="0"/>
                        </a:rPr>
                        <a:t>i</a:t>
                      </a:r>
                      <a:r>
                        <a:rPr lang="en-US" sz="1800" i="0" dirty="0">
                          <a:latin typeface="Consolas" panose="020B0609020204030204" pitchFamily="49" charset="0"/>
                        </a:rPr>
                        <a:t>)</a:t>
                      </a:r>
                      <a:endParaRPr lang="en-US" sz="1800" dirty="0">
                        <a:latin typeface="Consolas" panose="020B0609020204030204" pitchFamily="49" charset="0"/>
                      </a:endParaRPr>
                    </a:p>
                  </a:txBody>
                  <a:tcPr anchor="ctr"/>
                </a:tc>
                <a:tc>
                  <a:txBody>
                    <a:bodyPr/>
                    <a:lstStyle/>
                    <a:p>
                      <a:r>
                        <a:rPr lang="en-US" sz="1800" dirty="0">
                          <a:latin typeface="Calibri" panose="020F0502020204030204" pitchFamily="34" charset="0"/>
                          <a:cs typeface="Calibri" panose="020F0502020204030204" pitchFamily="34" charset="0"/>
                        </a:rPr>
                        <a:t>Returns the characters in this string from </a:t>
                      </a:r>
                      <a:r>
                        <a:rPr lang="en-US" sz="1800" i="1" dirty="0">
                          <a:latin typeface="Calibri" panose="020F0502020204030204" pitchFamily="34" charset="0"/>
                          <a:cs typeface="Calibri" panose="020F0502020204030204" pitchFamily="34" charset="0"/>
                        </a:rPr>
                        <a:t>i</a:t>
                      </a:r>
                      <a:r>
                        <a:rPr lang="en-US" sz="1800" i="0" dirty="0">
                          <a:latin typeface="Calibri" panose="020F0502020204030204" pitchFamily="34" charset="0"/>
                          <a:cs typeface="Calibri" panose="020F0502020204030204" pitchFamily="34" charset="0"/>
                        </a:rPr>
                        <a:t> (inclusive) to </a:t>
                      </a:r>
                      <a:r>
                        <a:rPr lang="en-US" sz="1800" i="1" dirty="0">
                          <a:latin typeface="Calibri" panose="020F0502020204030204" pitchFamily="34" charset="0"/>
                          <a:cs typeface="Calibri" panose="020F0502020204030204" pitchFamily="34" charset="0"/>
                        </a:rPr>
                        <a:t>j</a:t>
                      </a:r>
                      <a:r>
                        <a:rPr lang="en-US" sz="1800" i="0" dirty="0">
                          <a:latin typeface="Calibri" panose="020F0502020204030204" pitchFamily="34" charset="0"/>
                          <a:cs typeface="Calibri" panose="020F0502020204030204" pitchFamily="34" charset="0"/>
                        </a:rPr>
                        <a:t> (exclusive); if </a:t>
                      </a:r>
                      <a:r>
                        <a:rPr lang="en-US" sz="1800" i="1" dirty="0">
                          <a:latin typeface="Calibri" panose="020F0502020204030204" pitchFamily="34" charset="0"/>
                          <a:cs typeface="Calibri" panose="020F0502020204030204" pitchFamily="34" charset="0"/>
                        </a:rPr>
                        <a:t>j</a:t>
                      </a:r>
                      <a:r>
                        <a:rPr lang="en-US" sz="1800" i="0" dirty="0">
                          <a:latin typeface="Calibri" panose="020F0502020204030204" pitchFamily="34" charset="0"/>
                          <a:cs typeface="Calibri" panose="020F0502020204030204" pitchFamily="34" charset="0"/>
                        </a:rPr>
                        <a:t> is omitted, goes until the end of the string</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5250403"/>
                  </a:ext>
                </a:extLst>
              </a:tr>
              <a:tr h="435779">
                <a:tc>
                  <a:txBody>
                    <a:bodyPr/>
                    <a:lstStyle/>
                    <a:p>
                      <a:r>
                        <a:rPr lang="en-US" sz="1800" dirty="0">
                          <a:latin typeface="Consolas" panose="020B0609020204030204" pitchFamily="49" charset="0"/>
                        </a:rPr>
                        <a:t>contains(</a:t>
                      </a:r>
                      <a:r>
                        <a:rPr lang="en-US" sz="1800" i="1" dirty="0">
                          <a:latin typeface="Consolas" panose="020B0609020204030204" pitchFamily="49" charset="0"/>
                        </a:rPr>
                        <a:t>s</a:t>
                      </a:r>
                      <a:r>
                        <a:rPr lang="en-US" sz="1800" i="0" dirty="0">
                          <a:latin typeface="Consolas" panose="020B0609020204030204" pitchFamily="49" charset="0"/>
                        </a:rPr>
                        <a:t>)</a:t>
                      </a:r>
                      <a:endParaRPr lang="en-US" sz="1800" dirty="0">
                        <a:latin typeface="Consolas" panose="020B0609020204030204" pitchFamily="49" charset="0"/>
                      </a:endParaRPr>
                    </a:p>
                  </a:txBody>
                  <a:tcPr anchor="ctr"/>
                </a:tc>
                <a:tc>
                  <a:txBody>
                    <a:bodyPr/>
                    <a:lstStyle/>
                    <a:p>
                      <a:r>
                        <a:rPr lang="en-US" sz="1800" dirty="0">
                          <a:latin typeface="Calibri" panose="020F0502020204030204" pitchFamily="34" charset="0"/>
                          <a:cs typeface="Calibri" panose="020F0502020204030204" pitchFamily="34" charset="0"/>
                        </a:rPr>
                        <a:t>Returns whether or not the string contains </a:t>
                      </a:r>
                      <a:r>
                        <a:rPr lang="en-US" sz="1800" i="1" dirty="0">
                          <a:latin typeface="Calibri" panose="020F0502020204030204" pitchFamily="34" charset="0"/>
                          <a:cs typeface="Calibri" panose="020F0502020204030204" pitchFamily="34" charset="0"/>
                        </a:rPr>
                        <a:t>s</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2671709"/>
                  </a:ext>
                </a:extLst>
              </a:tr>
              <a:tr h="435779">
                <a:tc>
                  <a:txBody>
                    <a:bodyPr/>
                    <a:lstStyle/>
                    <a:p>
                      <a:r>
                        <a:rPr lang="en-US" sz="1800" dirty="0">
                          <a:latin typeface="Consolas" panose="020B0609020204030204" pitchFamily="49" charset="0"/>
                        </a:rPr>
                        <a:t>equals(</a:t>
                      </a:r>
                      <a:r>
                        <a:rPr lang="en-US" sz="1800" i="1" dirty="0">
                          <a:latin typeface="Consolas" panose="020B0609020204030204" pitchFamily="49" charset="0"/>
                        </a:rPr>
                        <a:t>s</a:t>
                      </a:r>
                      <a:r>
                        <a:rPr lang="en-US" sz="1800" i="0" dirty="0">
                          <a:latin typeface="Consolas" panose="020B0609020204030204" pitchFamily="49" charset="0"/>
                        </a:rPr>
                        <a:t>)</a:t>
                      </a:r>
                      <a:endParaRPr lang="en-US" sz="1800" dirty="0">
                        <a:latin typeface="Consolas" panose="020B0609020204030204" pitchFamily="49" charset="0"/>
                      </a:endParaRPr>
                    </a:p>
                  </a:txBody>
                  <a:tcPr anchor="ctr"/>
                </a:tc>
                <a:tc>
                  <a:txBody>
                    <a:bodyPr/>
                    <a:lstStyle/>
                    <a:p>
                      <a:r>
                        <a:rPr lang="en-US" sz="1800" dirty="0">
                          <a:latin typeface="Calibri" panose="020F0502020204030204" pitchFamily="34" charset="0"/>
                          <a:cs typeface="Calibri" panose="020F0502020204030204" pitchFamily="34" charset="0"/>
                        </a:rPr>
                        <a:t>Returns whether or not the string is equal to </a:t>
                      </a:r>
                      <a:r>
                        <a:rPr lang="en-US" sz="1800" i="1" dirty="0">
                          <a:latin typeface="Calibri" panose="020F0502020204030204" pitchFamily="34" charset="0"/>
                          <a:cs typeface="Calibri" panose="020F0502020204030204" pitchFamily="34" charset="0"/>
                        </a:rPr>
                        <a:t>s </a:t>
                      </a:r>
                      <a:r>
                        <a:rPr lang="en-US" sz="1800" i="0" dirty="0">
                          <a:latin typeface="Calibri" panose="020F0502020204030204" pitchFamily="34" charset="0"/>
                          <a:cs typeface="Calibri" panose="020F0502020204030204" pitchFamily="34" charset="0"/>
                        </a:rPr>
                        <a:t>(case-sensitive)</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13461892"/>
                  </a:ext>
                </a:extLst>
              </a:tr>
              <a:tr h="435779">
                <a:tc>
                  <a:txBody>
                    <a:bodyPr/>
                    <a:lstStyle/>
                    <a:p>
                      <a:r>
                        <a:rPr lang="en-US" sz="1800" dirty="0">
                          <a:latin typeface="Consolas" panose="020B0609020204030204" pitchFamily="49" charset="0"/>
                        </a:rPr>
                        <a:t>equalsIgnoreCase(</a:t>
                      </a:r>
                      <a:r>
                        <a:rPr lang="en-US" sz="1800" i="1" dirty="0">
                          <a:latin typeface="Consolas" panose="020B0609020204030204" pitchFamily="49" charset="0"/>
                        </a:rPr>
                        <a:t>s</a:t>
                      </a:r>
                      <a:r>
                        <a:rPr lang="en-US" sz="1800" i="0" dirty="0">
                          <a:latin typeface="Consolas" panose="020B0609020204030204" pitchFamily="49" charset="0"/>
                        </a:rPr>
                        <a:t>)</a:t>
                      </a:r>
                      <a:endParaRPr lang="en-US" sz="1800" dirty="0">
                        <a:latin typeface="Consolas" panose="020B0609020204030204" pitchFamily="49" charset="0"/>
                      </a:endParaRPr>
                    </a:p>
                  </a:txBody>
                  <a:tcPr anchor="ctr"/>
                </a:tc>
                <a:tc>
                  <a:txBody>
                    <a:bodyPr/>
                    <a:lstStyle/>
                    <a:p>
                      <a:r>
                        <a:rPr lang="en-US" sz="1800" dirty="0">
                          <a:latin typeface="Calibri" panose="020F0502020204030204" pitchFamily="34" charset="0"/>
                          <a:cs typeface="Calibri" panose="020F0502020204030204" pitchFamily="34" charset="0"/>
                        </a:rPr>
                        <a:t>Returns whether or not the string is equal to </a:t>
                      </a:r>
                      <a:r>
                        <a:rPr lang="en-US" sz="1800" i="1" dirty="0">
                          <a:latin typeface="Calibri" panose="020F0502020204030204" pitchFamily="34" charset="0"/>
                          <a:cs typeface="Calibri" panose="020F0502020204030204" pitchFamily="34" charset="0"/>
                        </a:rPr>
                        <a:t>s </a:t>
                      </a:r>
                      <a:r>
                        <a:rPr lang="en-US" sz="1800" i="0" dirty="0">
                          <a:latin typeface="Calibri" panose="020F0502020204030204" pitchFamily="34" charset="0"/>
                          <a:cs typeface="Calibri" panose="020F0502020204030204" pitchFamily="34" charset="0"/>
                        </a:rPr>
                        <a:t>ignoring case</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31784282"/>
                  </a:ext>
                </a:extLst>
              </a:tr>
              <a:tr h="435779">
                <a:tc>
                  <a:txBody>
                    <a:bodyPr/>
                    <a:lstStyle/>
                    <a:p>
                      <a:r>
                        <a:rPr lang="en-US" sz="1800" dirty="0">
                          <a:latin typeface="Consolas" panose="020B0609020204030204" pitchFamily="49" charset="0"/>
                        </a:rPr>
                        <a:t>toUpperCase()</a:t>
                      </a:r>
                    </a:p>
                  </a:txBody>
                  <a:tcPr anchor="ctr"/>
                </a:tc>
                <a:tc>
                  <a:txBody>
                    <a:bodyPr/>
                    <a:lstStyle/>
                    <a:p>
                      <a:r>
                        <a:rPr lang="en-US" sz="1800" dirty="0">
                          <a:latin typeface="Calibri" panose="020F0502020204030204" pitchFamily="34" charset="0"/>
                          <a:cs typeface="Calibri" panose="020F0502020204030204" pitchFamily="34" charset="0"/>
                        </a:rPr>
                        <a:t>Returns an uppercase version of the string</a:t>
                      </a:r>
                    </a:p>
                  </a:txBody>
                  <a:tcPr/>
                </a:tc>
                <a:extLst>
                  <a:ext uri="{0D108BD9-81ED-4DB2-BD59-A6C34878D82A}">
                    <a16:rowId xmlns:a16="http://schemas.microsoft.com/office/drawing/2014/main" val="3522425595"/>
                  </a:ext>
                </a:extLst>
              </a:tr>
              <a:tr h="435779">
                <a:tc>
                  <a:txBody>
                    <a:bodyPr/>
                    <a:lstStyle/>
                    <a:p>
                      <a:r>
                        <a:rPr lang="en-US" sz="1800" dirty="0">
                          <a:latin typeface="Consolas" panose="020B0609020204030204" pitchFamily="49" charset="0"/>
                        </a:rPr>
                        <a:t>toLowerCase()</a:t>
                      </a:r>
                    </a:p>
                  </a:txBody>
                  <a:tcPr anchor="ctr"/>
                </a:tc>
                <a:tc>
                  <a:txBody>
                    <a:bodyPr/>
                    <a:lstStyle/>
                    <a:p>
                      <a:r>
                        <a:rPr lang="en-US" sz="1800" dirty="0">
                          <a:latin typeface="Calibri" panose="020F0502020204030204" pitchFamily="34" charset="0"/>
                          <a:cs typeface="Calibri" panose="020F0502020204030204" pitchFamily="34" charset="0"/>
                        </a:rPr>
                        <a:t>Returns a lowercase version of the string</a:t>
                      </a:r>
                    </a:p>
                  </a:txBody>
                  <a:tcPr/>
                </a:tc>
                <a:extLst>
                  <a:ext uri="{0D108BD9-81ED-4DB2-BD59-A6C34878D82A}">
                    <a16:rowId xmlns:a16="http://schemas.microsoft.com/office/drawing/2014/main" val="3272948306"/>
                  </a:ext>
                </a:extLst>
              </a:tr>
            </a:tbl>
          </a:graphicData>
        </a:graphic>
      </p:graphicFrame>
      <p:sp>
        <p:nvSpPr>
          <p:cNvPr id="4" name="Slide Number Placeholder 3">
            <a:extLst>
              <a:ext uri="{FF2B5EF4-FFF2-40B4-BE49-F238E27FC236}">
                <a16:creationId xmlns:a16="http://schemas.microsoft.com/office/drawing/2014/main" id="{42BD9CC9-034B-1922-2049-BC4B62C902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dirty="0"/>
          </a:p>
        </p:txBody>
      </p:sp>
    </p:spTree>
    <p:extLst>
      <p:ext uri="{BB962C8B-B14F-4D97-AF65-F5344CB8AC3E}">
        <p14:creationId xmlns:p14="http://schemas.microsoft.com/office/powerpoint/2010/main" val="3998318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20494-5579-FC89-533B-ED93BA7DB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FA5E3-1471-D4AF-D21D-AB7DA0491102}"/>
              </a:ext>
            </a:extLst>
          </p:cNvPr>
          <p:cNvSpPr>
            <a:spLocks noGrp="1"/>
          </p:cNvSpPr>
          <p:nvPr>
            <p:ph type="title"/>
          </p:nvPr>
        </p:nvSpPr>
        <p:spPr>
          <a:xfrm>
            <a:off x="980439" y="-826815"/>
            <a:ext cx="10515601" cy="762636"/>
          </a:xfrm>
        </p:spPr>
        <p:txBody>
          <a:bodyPr>
            <a:normAutofit/>
          </a:bodyPr>
          <a:lstStyle/>
          <a:p>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Think Pair Share: </a:t>
            </a:r>
            <a:r>
              <a:rPr lang="en-US" dirty="0"/>
              <a:t>A, B, C Variables</a:t>
            </a:r>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 (Think)</a:t>
            </a:r>
            <a:endParaRPr lang="en-US" dirty="0"/>
          </a:p>
        </p:txBody>
      </p:sp>
      <p:pic>
        <p:nvPicPr>
          <p:cNvPr id="4" name="Picture 2" descr="Slido QR code">
            <a:extLst>
              <a:ext uri="{FF2B5EF4-FFF2-40B4-BE49-F238E27FC236}">
                <a16:creationId xmlns:a16="http://schemas.microsoft.com/office/drawing/2014/main" id="{974C152F-9093-AC0A-B333-D06A9DBE1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941" y="211784"/>
            <a:ext cx="762636" cy="7626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FCADA86-8081-038D-C0A3-7BB789F85737}"/>
              </a:ext>
            </a:extLst>
          </p:cNvPr>
          <p:cNvSpPr/>
          <p:nvPr/>
        </p:nvSpPr>
        <p:spPr>
          <a:xfrm>
            <a:off x="371475" y="1408133"/>
            <a:ext cx="11010900" cy="1292662"/>
          </a:xfrm>
          <a:prstGeom prst="rect">
            <a:avLst/>
          </a:prstGeom>
        </p:spPr>
        <p:txBody>
          <a:bodyPr wrap="square">
            <a:spAutoFit/>
          </a:bodyPr>
          <a:lstStyle/>
          <a:p>
            <a:r>
              <a:rPr lang="en-US" sz="2600" dirty="0">
                <a:solidFill>
                  <a:schemeClr val="tx1"/>
                </a:solidFill>
                <a:latin typeface="Calibri" panose="020F0502020204030204" pitchFamily="34" charset="0"/>
                <a:cs typeface="Calibri" panose="020F0502020204030204" pitchFamily="34" charset="0"/>
              </a:rPr>
              <a:t>Suppose </a:t>
            </a:r>
            <a:r>
              <a:rPr lang="en-US" sz="2600" dirty="0">
                <a:solidFill>
                  <a:schemeClr val="tx1"/>
                </a:solidFill>
                <a:latin typeface="Consolas" panose="020B0609020204030204" pitchFamily="49" charset="0"/>
                <a:cs typeface="Calibri" panose="020F0502020204030204" pitchFamily="34" charset="0"/>
              </a:rPr>
              <a:t>s</a:t>
            </a:r>
            <a:r>
              <a:rPr lang="en-US" sz="2600" dirty="0">
                <a:solidFill>
                  <a:schemeClr val="tx1"/>
                </a:solidFill>
                <a:latin typeface="Calibri" panose="020F0502020204030204" pitchFamily="34" charset="0"/>
                <a:cs typeface="Calibri" panose="020F0502020204030204" pitchFamily="34" charset="0"/>
              </a:rPr>
              <a:t> contains the String </a:t>
            </a:r>
            <a:r>
              <a:rPr lang="en-US" sz="2600" dirty="0">
                <a:solidFill>
                  <a:schemeClr val="tx1"/>
                </a:solidFill>
                <a:latin typeface="Consolas" panose="020B0609020204030204" pitchFamily="49" charset="0"/>
                <a:cs typeface="Calibri" panose="020F0502020204030204" pitchFamily="34" charset="0"/>
              </a:rPr>
              <a:t>"bubble gum"</a:t>
            </a:r>
            <a:r>
              <a:rPr lang="en-US" sz="2600" dirty="0">
                <a:solidFill>
                  <a:schemeClr val="tx1"/>
                </a:solidFill>
                <a:latin typeface="Calibri" panose="020F0502020204030204" pitchFamily="34" charset="0"/>
                <a:cs typeface="Calibri" panose="020F0502020204030204" pitchFamily="34" charset="0"/>
              </a:rPr>
              <a:t>. </a:t>
            </a:r>
            <a:br>
              <a:rPr lang="en-US" sz="2600" dirty="0">
                <a:solidFill>
                  <a:schemeClr val="tx1"/>
                </a:solidFill>
                <a:latin typeface="Calibri" panose="020F0502020204030204" pitchFamily="34" charset="0"/>
                <a:cs typeface="Calibri" panose="020F0502020204030204" pitchFamily="34" charset="0"/>
              </a:rPr>
            </a:br>
            <a:br>
              <a:rPr lang="en-US" sz="2600" dirty="0">
                <a:solidFill>
                  <a:schemeClr val="tx1"/>
                </a:solidFill>
                <a:latin typeface="Calibri" panose="020F0502020204030204" pitchFamily="34" charset="0"/>
                <a:cs typeface="Calibri" panose="020F0502020204030204" pitchFamily="34" charset="0"/>
              </a:rPr>
            </a:br>
            <a:r>
              <a:rPr lang="en-US" sz="2600" dirty="0">
                <a:solidFill>
                  <a:schemeClr val="tx1"/>
                </a:solidFill>
                <a:latin typeface="Calibri" panose="020F0502020204030204" pitchFamily="34" charset="0"/>
                <a:cs typeface="Calibri" panose="020F0502020204030204" pitchFamily="34" charset="0"/>
              </a:rPr>
              <a:t>Which statement would result in </a:t>
            </a:r>
            <a:r>
              <a:rPr lang="en-US" sz="2600" dirty="0">
                <a:solidFill>
                  <a:schemeClr val="tx1"/>
                </a:solidFill>
                <a:latin typeface="Consolas" panose="020B0609020204030204" pitchFamily="49" charset="0"/>
                <a:cs typeface="Calibri" panose="020F0502020204030204" pitchFamily="34" charset="0"/>
              </a:rPr>
              <a:t>s</a:t>
            </a:r>
            <a:r>
              <a:rPr lang="en-US" sz="2600" dirty="0">
                <a:solidFill>
                  <a:schemeClr val="tx1"/>
                </a:solidFill>
                <a:latin typeface="Calibri" panose="020F0502020204030204" pitchFamily="34" charset="0"/>
                <a:cs typeface="Calibri" panose="020F0502020204030204" pitchFamily="34" charset="0"/>
              </a:rPr>
              <a:t> containing </a:t>
            </a:r>
            <a:r>
              <a:rPr lang="en-US" sz="2600" dirty="0">
                <a:solidFill>
                  <a:schemeClr val="tx1"/>
                </a:solidFill>
                <a:latin typeface="Consolas" panose="020B0609020204030204" pitchFamily="49" charset="0"/>
                <a:cs typeface="Calibri" panose="020F0502020204030204" pitchFamily="34" charset="0"/>
              </a:rPr>
              <a:t>"Gumball"</a:t>
            </a:r>
            <a:r>
              <a:rPr lang="en-US" sz="2600" dirty="0">
                <a:solidFill>
                  <a:schemeClr val="tx1"/>
                </a:solidFill>
                <a:latin typeface="Calibri" panose="020F0502020204030204" pitchFamily="34" charset="0"/>
                <a:cs typeface="Calibri" panose="020F0502020204030204" pitchFamily="34" charset="0"/>
              </a:rPr>
              <a:t> instead? </a:t>
            </a:r>
          </a:p>
        </p:txBody>
      </p:sp>
      <p:graphicFrame>
        <p:nvGraphicFramePr>
          <p:cNvPr id="7" name="Table 6">
            <a:extLst>
              <a:ext uri="{FF2B5EF4-FFF2-40B4-BE49-F238E27FC236}">
                <a16:creationId xmlns:a16="http://schemas.microsoft.com/office/drawing/2014/main" id="{844CD7B3-0430-D760-CCA1-906088E3D999}"/>
              </a:ext>
            </a:extLst>
          </p:cNvPr>
          <p:cNvGraphicFramePr>
            <a:graphicFrameLocks noGrp="1"/>
          </p:cNvGraphicFramePr>
          <p:nvPr>
            <p:extLst>
              <p:ext uri="{D42A27DB-BD31-4B8C-83A1-F6EECF244321}">
                <p14:modId xmlns:p14="http://schemas.microsoft.com/office/powerpoint/2010/main" val="893993985"/>
              </p:ext>
            </p:extLst>
          </p:nvPr>
        </p:nvGraphicFramePr>
        <p:xfrm>
          <a:off x="371475" y="4005055"/>
          <a:ext cx="5453550" cy="1000805"/>
        </p:xfrm>
        <a:graphic>
          <a:graphicData uri="http://schemas.openxmlformats.org/drawingml/2006/table">
            <a:tbl>
              <a:tblPr firstRow="1" bandRow="1">
                <a:tableStyleId>{5940675A-B579-460E-94D1-54222C63F5DA}</a:tableStyleId>
              </a:tblPr>
              <a:tblGrid>
                <a:gridCol w="545355">
                  <a:extLst>
                    <a:ext uri="{9D8B030D-6E8A-4147-A177-3AD203B41FA5}">
                      <a16:colId xmlns:a16="http://schemas.microsoft.com/office/drawing/2014/main" val="3874129439"/>
                    </a:ext>
                  </a:extLst>
                </a:gridCol>
                <a:gridCol w="545355">
                  <a:extLst>
                    <a:ext uri="{9D8B030D-6E8A-4147-A177-3AD203B41FA5}">
                      <a16:colId xmlns:a16="http://schemas.microsoft.com/office/drawing/2014/main" val="903776653"/>
                    </a:ext>
                  </a:extLst>
                </a:gridCol>
                <a:gridCol w="545355">
                  <a:extLst>
                    <a:ext uri="{9D8B030D-6E8A-4147-A177-3AD203B41FA5}">
                      <a16:colId xmlns:a16="http://schemas.microsoft.com/office/drawing/2014/main" val="3107311372"/>
                    </a:ext>
                  </a:extLst>
                </a:gridCol>
                <a:gridCol w="545355">
                  <a:extLst>
                    <a:ext uri="{9D8B030D-6E8A-4147-A177-3AD203B41FA5}">
                      <a16:colId xmlns:a16="http://schemas.microsoft.com/office/drawing/2014/main" val="4208589544"/>
                    </a:ext>
                  </a:extLst>
                </a:gridCol>
                <a:gridCol w="545355">
                  <a:extLst>
                    <a:ext uri="{9D8B030D-6E8A-4147-A177-3AD203B41FA5}">
                      <a16:colId xmlns:a16="http://schemas.microsoft.com/office/drawing/2014/main" val="473933153"/>
                    </a:ext>
                  </a:extLst>
                </a:gridCol>
                <a:gridCol w="545355">
                  <a:extLst>
                    <a:ext uri="{9D8B030D-6E8A-4147-A177-3AD203B41FA5}">
                      <a16:colId xmlns:a16="http://schemas.microsoft.com/office/drawing/2014/main" val="3043576983"/>
                    </a:ext>
                  </a:extLst>
                </a:gridCol>
                <a:gridCol w="545355">
                  <a:extLst>
                    <a:ext uri="{9D8B030D-6E8A-4147-A177-3AD203B41FA5}">
                      <a16:colId xmlns:a16="http://schemas.microsoft.com/office/drawing/2014/main" val="731264172"/>
                    </a:ext>
                  </a:extLst>
                </a:gridCol>
                <a:gridCol w="545355">
                  <a:extLst>
                    <a:ext uri="{9D8B030D-6E8A-4147-A177-3AD203B41FA5}">
                      <a16:colId xmlns:a16="http://schemas.microsoft.com/office/drawing/2014/main" val="2397371736"/>
                    </a:ext>
                  </a:extLst>
                </a:gridCol>
                <a:gridCol w="545355">
                  <a:extLst>
                    <a:ext uri="{9D8B030D-6E8A-4147-A177-3AD203B41FA5}">
                      <a16:colId xmlns:a16="http://schemas.microsoft.com/office/drawing/2014/main" val="3143654077"/>
                    </a:ext>
                  </a:extLst>
                </a:gridCol>
                <a:gridCol w="545355">
                  <a:extLst>
                    <a:ext uri="{9D8B030D-6E8A-4147-A177-3AD203B41FA5}">
                      <a16:colId xmlns:a16="http://schemas.microsoft.com/office/drawing/2014/main" val="3808435129"/>
                    </a:ext>
                  </a:extLst>
                </a:gridCol>
              </a:tblGrid>
              <a:tr h="544967">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endParaRPr lang="en-US" sz="3200" dirty="0">
                        <a:solidFill>
                          <a:srgbClr val="002060"/>
                        </a:solidFill>
                        <a:latin typeface="Consolas" panose="020B0609020204030204"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202240276"/>
                  </a:ext>
                </a:extLst>
              </a:tr>
              <a:tr h="421685">
                <a:tc>
                  <a:txBody>
                    <a:bodyPr/>
                    <a:lstStyle/>
                    <a:p>
                      <a:pPr algn="ctr"/>
                      <a:r>
                        <a:rPr lang="en-US" sz="1800" dirty="0">
                          <a:solidFill>
                            <a:srgbClr val="990033"/>
                          </a:solidFill>
                          <a:latin typeface="Consolas" panose="020B0609020204030204" pitchFamily="49"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7851079"/>
                  </a:ext>
                </a:extLst>
              </a:tr>
            </a:tbl>
          </a:graphicData>
        </a:graphic>
      </p:graphicFrame>
      <p:sp>
        <p:nvSpPr>
          <p:cNvPr id="8" name="TextBox 7">
            <a:extLst>
              <a:ext uri="{FF2B5EF4-FFF2-40B4-BE49-F238E27FC236}">
                <a16:creationId xmlns:a16="http://schemas.microsoft.com/office/drawing/2014/main" id="{DBE924DC-D08D-D5A7-0379-6C92C5526C69}"/>
              </a:ext>
            </a:extLst>
          </p:cNvPr>
          <p:cNvSpPr txBox="1"/>
          <p:nvPr/>
        </p:nvSpPr>
        <p:spPr>
          <a:xfrm>
            <a:off x="5915026" y="3212797"/>
            <a:ext cx="6124576" cy="2585323"/>
          </a:xfrm>
          <a:prstGeom prst="rect">
            <a:avLst/>
          </a:prstGeom>
          <a:noFill/>
        </p:spPr>
        <p:txBody>
          <a:bodyPr wrap="square" rtlCol="0">
            <a:spAutoFit/>
          </a:bodyPr>
          <a:lstStyle/>
          <a:p>
            <a:pPr marL="342900" indent="-342900">
              <a:spcAft>
                <a:spcPts val="1200"/>
              </a:spcAft>
              <a:buClr>
                <a:srgbClr val="7030A0"/>
              </a:buClr>
              <a:buFont typeface="+mj-lt"/>
              <a:buAutoNum type="alphaUcPeriod"/>
            </a:pP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9)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s.charAt</a:t>
            </a:r>
            <a:r>
              <a:rPr lang="en-US" sz="2200" dirty="0">
                <a:latin typeface="Consolas" panose="020B0609020204030204" pitchFamily="49" charset="0"/>
                <a:cs typeface="Calibri" panose="020F0502020204030204" pitchFamily="34" charset="0"/>
              </a:rPr>
              <a:t>(7).</a:t>
            </a:r>
            <a:r>
              <a:rPr lang="en-US" sz="2200" dirty="0" err="1">
                <a:latin typeface="Consolas" panose="020B0609020204030204" pitchFamily="49" charset="0"/>
                <a:cs typeface="Calibri" panose="020F0502020204030204" pitchFamily="34" charset="0"/>
              </a:rPr>
              <a:t>toUpperCase</a:t>
            </a:r>
            <a:r>
              <a:rPr lang="en-US" sz="2200" dirty="0">
                <a:latin typeface="Consolas" panose="020B0609020204030204" pitchFamily="49" charset="0"/>
                <a:cs typeface="Calibri" panose="020F0502020204030204" pitchFamily="34" charset="0"/>
              </a:rPr>
              <a:t>()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8).</a:t>
            </a:r>
            <a:r>
              <a:rPr lang="en-US" sz="2200" dirty="0" err="1">
                <a:latin typeface="Consolas" panose="020B0609020204030204" pitchFamily="49" charset="0"/>
                <a:cs typeface="Calibri" panose="020F0502020204030204" pitchFamily="34" charset="0"/>
              </a:rPr>
              <a:t>toUpperCase</a:t>
            </a:r>
            <a:r>
              <a:rPr lang="en-US" sz="2200" dirty="0">
                <a:latin typeface="Consolas" panose="020B0609020204030204" pitchFamily="49" charset="0"/>
                <a:cs typeface="Calibri" panose="020F0502020204030204" pitchFamily="34" charset="0"/>
              </a:rPr>
              <a:t>()    </a:t>
            </a:r>
            <a:br>
              <a:rPr lang="en-US" sz="2200" dirty="0">
                <a:latin typeface="Consolas" panose="020B0609020204030204" pitchFamily="49" charset="0"/>
                <a:cs typeface="Calibri" panose="020F0502020204030204" pitchFamily="34" charset="0"/>
              </a:rPr>
            </a:br>
            <a:r>
              <a:rPr lang="en-US" sz="2200" dirty="0">
                <a:latin typeface="Consolas" panose="020B0609020204030204" pitchFamily="49" charset="0"/>
                <a:cs typeface="Calibri" panose="020F0502020204030204" pitchFamily="34" charset="0"/>
              </a:rPr>
              <a:t>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(8) + "ball";</a:t>
            </a:r>
          </a:p>
        </p:txBody>
      </p:sp>
      <p:sp>
        <p:nvSpPr>
          <p:cNvPr id="3" name="Slide Number Placeholder 2">
            <a:extLst>
              <a:ext uri="{FF2B5EF4-FFF2-40B4-BE49-F238E27FC236}">
                <a16:creationId xmlns:a16="http://schemas.microsoft.com/office/drawing/2014/main" id="{991ABAF1-DC9F-301C-EB84-9F3F3AF10E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Tree>
    <p:extLst>
      <p:ext uri="{BB962C8B-B14F-4D97-AF65-F5344CB8AC3E}">
        <p14:creationId xmlns:p14="http://schemas.microsoft.com/office/powerpoint/2010/main" val="3852077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3BCCF5-EDAC-32B9-3002-03CC58AA43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
        <p:nvSpPr>
          <p:cNvPr id="4" name="Rectangle 3">
            <a:extLst>
              <a:ext uri="{FF2B5EF4-FFF2-40B4-BE49-F238E27FC236}">
                <a16:creationId xmlns:a16="http://schemas.microsoft.com/office/drawing/2014/main" id="{DF128380-3EBE-58D5-8630-BB732F53B1BC}"/>
              </a:ext>
            </a:extLst>
          </p:cNvPr>
          <p:cNvSpPr/>
          <p:nvPr/>
        </p:nvSpPr>
        <p:spPr>
          <a:xfrm>
            <a:off x="371475" y="1408133"/>
            <a:ext cx="11010900" cy="1292662"/>
          </a:xfrm>
          <a:prstGeom prst="rect">
            <a:avLst/>
          </a:prstGeom>
        </p:spPr>
        <p:txBody>
          <a:bodyPr wrap="square">
            <a:spAutoFit/>
          </a:bodyPr>
          <a:lstStyle/>
          <a:p>
            <a:r>
              <a:rPr lang="en-US" sz="2600" dirty="0">
                <a:solidFill>
                  <a:schemeClr val="tx1"/>
                </a:solidFill>
                <a:latin typeface="Calibri" panose="020F0502020204030204" pitchFamily="34" charset="0"/>
                <a:cs typeface="Calibri" panose="020F0502020204030204" pitchFamily="34" charset="0"/>
              </a:rPr>
              <a:t>Suppose </a:t>
            </a:r>
            <a:r>
              <a:rPr lang="en-US" sz="2600" dirty="0">
                <a:solidFill>
                  <a:schemeClr val="tx1"/>
                </a:solidFill>
                <a:latin typeface="Consolas" panose="020B0609020204030204" pitchFamily="49" charset="0"/>
                <a:cs typeface="Calibri" panose="020F0502020204030204" pitchFamily="34" charset="0"/>
              </a:rPr>
              <a:t>s</a:t>
            </a:r>
            <a:r>
              <a:rPr lang="en-US" sz="2600" dirty="0">
                <a:solidFill>
                  <a:schemeClr val="tx1"/>
                </a:solidFill>
                <a:latin typeface="Calibri" panose="020F0502020204030204" pitchFamily="34" charset="0"/>
                <a:cs typeface="Calibri" panose="020F0502020204030204" pitchFamily="34" charset="0"/>
              </a:rPr>
              <a:t> contains the String </a:t>
            </a:r>
            <a:r>
              <a:rPr lang="en-US" sz="2600" dirty="0">
                <a:solidFill>
                  <a:schemeClr val="tx1"/>
                </a:solidFill>
                <a:latin typeface="Consolas" panose="020B0609020204030204" pitchFamily="49" charset="0"/>
                <a:cs typeface="Calibri" panose="020F0502020204030204" pitchFamily="34" charset="0"/>
              </a:rPr>
              <a:t>"bubble gum"</a:t>
            </a:r>
            <a:r>
              <a:rPr lang="en-US" sz="2600" dirty="0">
                <a:solidFill>
                  <a:schemeClr val="tx1"/>
                </a:solidFill>
                <a:latin typeface="Calibri" panose="020F0502020204030204" pitchFamily="34" charset="0"/>
                <a:cs typeface="Calibri" panose="020F0502020204030204" pitchFamily="34" charset="0"/>
              </a:rPr>
              <a:t>. </a:t>
            </a:r>
            <a:br>
              <a:rPr lang="en-US" sz="2600" dirty="0">
                <a:solidFill>
                  <a:schemeClr val="tx1"/>
                </a:solidFill>
                <a:latin typeface="Calibri" panose="020F0502020204030204" pitchFamily="34" charset="0"/>
                <a:cs typeface="Calibri" panose="020F0502020204030204" pitchFamily="34" charset="0"/>
              </a:rPr>
            </a:br>
            <a:br>
              <a:rPr lang="en-US" sz="2600" dirty="0">
                <a:solidFill>
                  <a:schemeClr val="tx1"/>
                </a:solidFill>
                <a:latin typeface="Calibri" panose="020F0502020204030204" pitchFamily="34" charset="0"/>
                <a:cs typeface="Calibri" panose="020F0502020204030204" pitchFamily="34" charset="0"/>
              </a:rPr>
            </a:br>
            <a:r>
              <a:rPr lang="en-US" sz="2600" dirty="0">
                <a:solidFill>
                  <a:schemeClr val="tx1"/>
                </a:solidFill>
                <a:latin typeface="Calibri" panose="020F0502020204030204" pitchFamily="34" charset="0"/>
                <a:cs typeface="Calibri" panose="020F0502020204030204" pitchFamily="34" charset="0"/>
              </a:rPr>
              <a:t>Which statement would result in </a:t>
            </a:r>
            <a:r>
              <a:rPr lang="en-US" sz="2600" dirty="0">
                <a:solidFill>
                  <a:schemeClr val="tx1"/>
                </a:solidFill>
                <a:latin typeface="Consolas" panose="020B0609020204030204" pitchFamily="49" charset="0"/>
                <a:cs typeface="Calibri" panose="020F0502020204030204" pitchFamily="34" charset="0"/>
              </a:rPr>
              <a:t>s</a:t>
            </a:r>
            <a:r>
              <a:rPr lang="en-US" sz="2600" dirty="0">
                <a:solidFill>
                  <a:schemeClr val="tx1"/>
                </a:solidFill>
                <a:latin typeface="Calibri" panose="020F0502020204030204" pitchFamily="34" charset="0"/>
                <a:cs typeface="Calibri" panose="020F0502020204030204" pitchFamily="34" charset="0"/>
              </a:rPr>
              <a:t> containing </a:t>
            </a:r>
            <a:r>
              <a:rPr lang="en-US" sz="2600" dirty="0">
                <a:solidFill>
                  <a:schemeClr val="tx1"/>
                </a:solidFill>
                <a:latin typeface="Consolas" panose="020B0609020204030204" pitchFamily="49" charset="0"/>
                <a:cs typeface="Calibri" panose="020F0502020204030204" pitchFamily="34" charset="0"/>
              </a:rPr>
              <a:t>"Gumball"</a:t>
            </a:r>
            <a:r>
              <a:rPr lang="en-US" sz="2600" dirty="0">
                <a:solidFill>
                  <a:schemeClr val="tx1"/>
                </a:solidFill>
                <a:latin typeface="Calibri" panose="020F0502020204030204" pitchFamily="34" charset="0"/>
                <a:cs typeface="Calibri" panose="020F0502020204030204" pitchFamily="34" charset="0"/>
              </a:rPr>
              <a:t> instead? </a:t>
            </a:r>
          </a:p>
        </p:txBody>
      </p:sp>
      <p:graphicFrame>
        <p:nvGraphicFramePr>
          <p:cNvPr id="5" name="Table 4">
            <a:extLst>
              <a:ext uri="{FF2B5EF4-FFF2-40B4-BE49-F238E27FC236}">
                <a16:creationId xmlns:a16="http://schemas.microsoft.com/office/drawing/2014/main" id="{9E40DDBE-2AA1-C8C1-9A1D-F822C9AFFBFE}"/>
              </a:ext>
            </a:extLst>
          </p:cNvPr>
          <p:cNvGraphicFramePr>
            <a:graphicFrameLocks noGrp="1"/>
          </p:cNvGraphicFramePr>
          <p:nvPr>
            <p:extLst>
              <p:ext uri="{D42A27DB-BD31-4B8C-83A1-F6EECF244321}">
                <p14:modId xmlns:p14="http://schemas.microsoft.com/office/powerpoint/2010/main" val="3098661054"/>
              </p:ext>
            </p:extLst>
          </p:nvPr>
        </p:nvGraphicFramePr>
        <p:xfrm>
          <a:off x="371475" y="4005055"/>
          <a:ext cx="5453550" cy="1000805"/>
        </p:xfrm>
        <a:graphic>
          <a:graphicData uri="http://schemas.openxmlformats.org/drawingml/2006/table">
            <a:tbl>
              <a:tblPr firstRow="1" bandRow="1">
                <a:tableStyleId>{5940675A-B579-460E-94D1-54222C63F5DA}</a:tableStyleId>
              </a:tblPr>
              <a:tblGrid>
                <a:gridCol w="545355">
                  <a:extLst>
                    <a:ext uri="{9D8B030D-6E8A-4147-A177-3AD203B41FA5}">
                      <a16:colId xmlns:a16="http://schemas.microsoft.com/office/drawing/2014/main" val="3874129439"/>
                    </a:ext>
                  </a:extLst>
                </a:gridCol>
                <a:gridCol w="545355">
                  <a:extLst>
                    <a:ext uri="{9D8B030D-6E8A-4147-A177-3AD203B41FA5}">
                      <a16:colId xmlns:a16="http://schemas.microsoft.com/office/drawing/2014/main" val="903776653"/>
                    </a:ext>
                  </a:extLst>
                </a:gridCol>
                <a:gridCol w="545355">
                  <a:extLst>
                    <a:ext uri="{9D8B030D-6E8A-4147-A177-3AD203B41FA5}">
                      <a16:colId xmlns:a16="http://schemas.microsoft.com/office/drawing/2014/main" val="3107311372"/>
                    </a:ext>
                  </a:extLst>
                </a:gridCol>
                <a:gridCol w="545355">
                  <a:extLst>
                    <a:ext uri="{9D8B030D-6E8A-4147-A177-3AD203B41FA5}">
                      <a16:colId xmlns:a16="http://schemas.microsoft.com/office/drawing/2014/main" val="4208589544"/>
                    </a:ext>
                  </a:extLst>
                </a:gridCol>
                <a:gridCol w="545355">
                  <a:extLst>
                    <a:ext uri="{9D8B030D-6E8A-4147-A177-3AD203B41FA5}">
                      <a16:colId xmlns:a16="http://schemas.microsoft.com/office/drawing/2014/main" val="473933153"/>
                    </a:ext>
                  </a:extLst>
                </a:gridCol>
                <a:gridCol w="545355">
                  <a:extLst>
                    <a:ext uri="{9D8B030D-6E8A-4147-A177-3AD203B41FA5}">
                      <a16:colId xmlns:a16="http://schemas.microsoft.com/office/drawing/2014/main" val="3043576983"/>
                    </a:ext>
                  </a:extLst>
                </a:gridCol>
                <a:gridCol w="545355">
                  <a:extLst>
                    <a:ext uri="{9D8B030D-6E8A-4147-A177-3AD203B41FA5}">
                      <a16:colId xmlns:a16="http://schemas.microsoft.com/office/drawing/2014/main" val="731264172"/>
                    </a:ext>
                  </a:extLst>
                </a:gridCol>
                <a:gridCol w="545355">
                  <a:extLst>
                    <a:ext uri="{9D8B030D-6E8A-4147-A177-3AD203B41FA5}">
                      <a16:colId xmlns:a16="http://schemas.microsoft.com/office/drawing/2014/main" val="2397371736"/>
                    </a:ext>
                  </a:extLst>
                </a:gridCol>
                <a:gridCol w="545355">
                  <a:extLst>
                    <a:ext uri="{9D8B030D-6E8A-4147-A177-3AD203B41FA5}">
                      <a16:colId xmlns:a16="http://schemas.microsoft.com/office/drawing/2014/main" val="3143654077"/>
                    </a:ext>
                  </a:extLst>
                </a:gridCol>
                <a:gridCol w="545355">
                  <a:extLst>
                    <a:ext uri="{9D8B030D-6E8A-4147-A177-3AD203B41FA5}">
                      <a16:colId xmlns:a16="http://schemas.microsoft.com/office/drawing/2014/main" val="3808435129"/>
                    </a:ext>
                  </a:extLst>
                </a:gridCol>
              </a:tblGrid>
              <a:tr h="544967">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endParaRPr lang="en-US" sz="3200" dirty="0">
                        <a:solidFill>
                          <a:srgbClr val="002060"/>
                        </a:solidFill>
                        <a:latin typeface="Consolas" panose="020B0609020204030204"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sz="3200" dirty="0">
                          <a:solidFill>
                            <a:srgbClr val="002060"/>
                          </a:solidFill>
                          <a:latin typeface="Consolas" panose="020B0609020204030204" pitchFamily="49"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202240276"/>
                  </a:ext>
                </a:extLst>
              </a:tr>
              <a:tr h="421685">
                <a:tc>
                  <a:txBody>
                    <a:bodyPr/>
                    <a:lstStyle/>
                    <a:p>
                      <a:pPr algn="ctr"/>
                      <a:r>
                        <a:rPr lang="en-US" sz="1800" dirty="0">
                          <a:solidFill>
                            <a:srgbClr val="990033"/>
                          </a:solidFill>
                          <a:latin typeface="Consolas" panose="020B0609020204030204" pitchFamily="49"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990033"/>
                          </a:solidFill>
                          <a:latin typeface="Consolas" panose="020B0609020204030204" pitchFamily="49" charset="0"/>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7851079"/>
                  </a:ext>
                </a:extLst>
              </a:tr>
            </a:tbl>
          </a:graphicData>
        </a:graphic>
      </p:graphicFrame>
      <p:sp>
        <p:nvSpPr>
          <p:cNvPr id="6" name="TextBox 5">
            <a:extLst>
              <a:ext uri="{FF2B5EF4-FFF2-40B4-BE49-F238E27FC236}">
                <a16:creationId xmlns:a16="http://schemas.microsoft.com/office/drawing/2014/main" id="{DEF56AD9-FB32-F915-25FB-8499339D5B42}"/>
              </a:ext>
            </a:extLst>
          </p:cNvPr>
          <p:cNvSpPr txBox="1"/>
          <p:nvPr/>
        </p:nvSpPr>
        <p:spPr>
          <a:xfrm>
            <a:off x="5915026" y="3212797"/>
            <a:ext cx="6124576" cy="2585323"/>
          </a:xfrm>
          <a:prstGeom prst="rect">
            <a:avLst/>
          </a:prstGeom>
          <a:noFill/>
        </p:spPr>
        <p:txBody>
          <a:bodyPr wrap="square" rtlCol="0">
            <a:spAutoFit/>
          </a:bodyPr>
          <a:lstStyle/>
          <a:p>
            <a:pPr marL="342900" indent="-342900">
              <a:spcAft>
                <a:spcPts val="1200"/>
              </a:spcAft>
              <a:buClr>
                <a:srgbClr val="7030A0"/>
              </a:buClr>
              <a:buFont typeface="+mj-lt"/>
              <a:buAutoNum type="alphaUcPeriod"/>
            </a:pP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9)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s.charAt</a:t>
            </a:r>
            <a:r>
              <a:rPr lang="en-US" sz="2200" dirty="0">
                <a:latin typeface="Consolas" panose="020B0609020204030204" pitchFamily="49" charset="0"/>
                <a:cs typeface="Calibri" panose="020F0502020204030204" pitchFamily="34" charset="0"/>
              </a:rPr>
              <a:t>(7).</a:t>
            </a:r>
            <a:r>
              <a:rPr lang="en-US" sz="2200" dirty="0" err="1">
                <a:latin typeface="Consolas" panose="020B0609020204030204" pitchFamily="49" charset="0"/>
                <a:cs typeface="Calibri" panose="020F0502020204030204" pitchFamily="34" charset="0"/>
              </a:rPr>
              <a:t>toUpperCase</a:t>
            </a:r>
            <a:r>
              <a:rPr lang="en-US" sz="2200" dirty="0">
                <a:latin typeface="Consolas" panose="020B0609020204030204" pitchFamily="49" charset="0"/>
                <a:cs typeface="Calibri" panose="020F0502020204030204" pitchFamily="34" charset="0"/>
              </a:rPr>
              <a:t>() + "ball";</a:t>
            </a:r>
          </a:p>
          <a:p>
            <a:pPr marL="342900" indent="-342900">
              <a:spcAft>
                <a:spcPts val="1200"/>
              </a:spcAft>
              <a:buClr>
                <a:srgbClr val="7030A0"/>
              </a:buClr>
              <a:buFont typeface="+mj-lt"/>
              <a:buAutoNum type="alphaUcPeriod"/>
            </a:pPr>
            <a:r>
              <a:rPr lang="en-US" sz="2200" dirty="0">
                <a:latin typeface="Consolas" panose="020B0609020204030204" pitchFamily="49" charset="0"/>
                <a:cs typeface="Calibri" panose="020F0502020204030204" pitchFamily="34" charset="0"/>
              </a:rPr>
              <a:t>s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(7, 8).</a:t>
            </a:r>
            <a:r>
              <a:rPr lang="en-US" sz="2200" dirty="0" err="1">
                <a:latin typeface="Consolas" panose="020B0609020204030204" pitchFamily="49" charset="0"/>
                <a:cs typeface="Calibri" panose="020F0502020204030204" pitchFamily="34" charset="0"/>
              </a:rPr>
              <a:t>toUpperCase</a:t>
            </a:r>
            <a:r>
              <a:rPr lang="en-US" sz="2200" dirty="0">
                <a:latin typeface="Consolas" panose="020B0609020204030204" pitchFamily="49" charset="0"/>
                <a:cs typeface="Calibri" panose="020F0502020204030204" pitchFamily="34" charset="0"/>
              </a:rPr>
              <a:t>()    </a:t>
            </a:r>
            <a:br>
              <a:rPr lang="en-US" sz="2200" dirty="0">
                <a:latin typeface="Consolas" panose="020B0609020204030204" pitchFamily="49" charset="0"/>
                <a:cs typeface="Calibri" panose="020F0502020204030204" pitchFamily="34" charset="0"/>
              </a:rPr>
            </a:br>
            <a:r>
              <a:rPr lang="en-US" sz="2200" dirty="0">
                <a:latin typeface="Consolas" panose="020B0609020204030204" pitchFamily="49" charset="0"/>
                <a:cs typeface="Calibri" panose="020F0502020204030204" pitchFamily="34" charset="0"/>
              </a:rPr>
              <a:t>    + </a:t>
            </a:r>
            <a:r>
              <a:rPr lang="en-US" sz="2200" dirty="0" err="1">
                <a:latin typeface="Consolas" panose="020B0609020204030204" pitchFamily="49" charset="0"/>
                <a:cs typeface="Calibri" panose="020F0502020204030204" pitchFamily="34" charset="0"/>
              </a:rPr>
              <a:t>s.substring</a:t>
            </a:r>
            <a:r>
              <a:rPr lang="en-US" sz="2200" dirty="0">
                <a:latin typeface="Consolas" panose="020B0609020204030204" pitchFamily="49" charset="0"/>
                <a:cs typeface="Calibri" panose="020F0502020204030204" pitchFamily="34" charset="0"/>
              </a:rPr>
              <a:t>(8) + "ball";</a:t>
            </a:r>
          </a:p>
        </p:txBody>
      </p:sp>
      <p:pic>
        <p:nvPicPr>
          <p:cNvPr id="7" name="Picture 2" descr="Event QR code">
            <a:extLst>
              <a:ext uri="{FF2B5EF4-FFF2-40B4-BE49-F238E27FC236}">
                <a16:creationId xmlns:a16="http://schemas.microsoft.com/office/drawing/2014/main" id="{FDBF6934-C1AF-8538-D748-3BAD8563B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941" y="211784"/>
            <a:ext cx="762636" cy="76263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9FDA9E0-10EE-BF96-58A0-A09CB243F93E}"/>
              </a:ext>
            </a:extLst>
          </p:cNvPr>
          <p:cNvSpPr>
            <a:spLocks noGrp="1"/>
          </p:cNvSpPr>
          <p:nvPr>
            <p:ph type="title"/>
          </p:nvPr>
        </p:nvSpPr>
        <p:spPr>
          <a:xfrm>
            <a:off x="980439" y="-826815"/>
            <a:ext cx="10515601" cy="762636"/>
          </a:xfrm>
        </p:spPr>
        <p:txBody>
          <a:bodyPr>
            <a:normAutofit/>
          </a:bodyPr>
          <a:lstStyle/>
          <a:p>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Think Pair Share: </a:t>
            </a:r>
            <a:r>
              <a:rPr lang="en-US" dirty="0"/>
              <a:t>A, B, C Variables</a:t>
            </a:r>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 (Pair)</a:t>
            </a:r>
            <a:endParaRPr lang="en-US" dirty="0"/>
          </a:p>
        </p:txBody>
      </p:sp>
    </p:spTree>
    <p:extLst>
      <p:ext uri="{BB962C8B-B14F-4D97-AF65-F5344CB8AC3E}">
        <p14:creationId xmlns:p14="http://schemas.microsoft.com/office/powerpoint/2010/main" val="4086610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E0CCE-4595-5A12-442C-15723227BA76}"/>
              </a:ext>
            </a:extLst>
          </p:cNvPr>
          <p:cNvSpPr>
            <a:spLocks noGrp="1"/>
          </p:cNvSpPr>
          <p:nvPr>
            <p:ph type="title"/>
          </p:nvPr>
        </p:nvSpPr>
        <p:spPr/>
        <p:txBody>
          <a:bodyPr/>
          <a:lstStyle/>
          <a:p>
            <a:r>
              <a:rPr lang="en-US" dirty="0"/>
              <a:t>Aside: </a:t>
            </a:r>
            <a:r>
              <a:rPr lang="en-US" dirty="0">
                <a:solidFill>
                  <a:schemeClr val="accent2">
                    <a:lumMod val="75000"/>
                  </a:schemeClr>
                </a:solidFill>
                <a:hlinkClick r:id="rId2">
                  <a:extLst>
                    <a:ext uri="{A12FA001-AC4F-418D-AE19-62706E023703}">
                      <ahyp:hlinkClr xmlns:ahyp="http://schemas.microsoft.com/office/drawing/2018/hyperlinkcolor" val="tx"/>
                    </a:ext>
                  </a:extLst>
                </a:hlinkClick>
              </a:rPr>
              <a:t>Gumball</a:t>
            </a:r>
            <a:endParaRPr lang="en-US" dirty="0">
              <a:solidFill>
                <a:schemeClr val="accent2">
                  <a:lumMod val="75000"/>
                </a:schemeClr>
              </a:solidFill>
            </a:endParaRPr>
          </a:p>
        </p:txBody>
      </p:sp>
      <p:pic>
        <p:nvPicPr>
          <p:cNvPr id="5" name="Picture 2" descr="Miya's corgi, Gumball, lying down belly-up on a soft-looking rug">
            <a:extLst>
              <a:ext uri="{FF2B5EF4-FFF2-40B4-BE49-F238E27FC236}">
                <a16:creationId xmlns:a16="http://schemas.microsoft.com/office/drawing/2014/main" id="{EC0C2099-4CC9-F020-9807-E2F2E29D4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034" y="4210596"/>
            <a:ext cx="3827929" cy="1931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iya's corgi, Gumball, looking a little tired/grumpy">
            <a:extLst>
              <a:ext uri="{FF2B5EF4-FFF2-40B4-BE49-F238E27FC236}">
                <a16:creationId xmlns:a16="http://schemas.microsoft.com/office/drawing/2014/main" id="{AE860638-606E-B75A-C49E-146A0424D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2035" y="1339649"/>
            <a:ext cx="3827929" cy="28709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iya's gorgeous corgi, Gumball, with a rainbow scarf on a tennis court; his tongue is sticking out and he's smiling!">
            <a:extLst>
              <a:ext uri="{FF2B5EF4-FFF2-40B4-BE49-F238E27FC236}">
                <a16:creationId xmlns:a16="http://schemas.microsoft.com/office/drawing/2014/main" id="{7068294D-B76B-A4B2-3687-70F44B0974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894" y="1339650"/>
            <a:ext cx="3602141" cy="48028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Miya's corgi, Gumball, smiling with a Pumpkin scarf">
            <a:extLst>
              <a:ext uri="{FF2B5EF4-FFF2-40B4-BE49-F238E27FC236}">
                <a16:creationId xmlns:a16="http://schemas.microsoft.com/office/drawing/2014/main" id="{F62124C3-9AEF-54A7-C69C-ED677FEAAF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5682" y="1339649"/>
            <a:ext cx="3602141" cy="480285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8318301-9506-DEBE-72BF-4E286A9229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dirty="0"/>
          </a:p>
        </p:txBody>
      </p:sp>
    </p:spTree>
    <p:extLst>
      <p:ext uri="{BB962C8B-B14F-4D97-AF65-F5344CB8AC3E}">
        <p14:creationId xmlns:p14="http://schemas.microsoft.com/office/powerpoint/2010/main" val="151587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61FA-EEB3-422B-7DB0-3E80089AAEA2}"/>
              </a:ext>
            </a:extLst>
          </p:cNvPr>
          <p:cNvSpPr>
            <a:spLocks noGrp="1"/>
          </p:cNvSpPr>
          <p:nvPr>
            <p:ph type="title"/>
          </p:nvPr>
        </p:nvSpPr>
        <p:spPr/>
        <p:txBody>
          <a:bodyPr/>
          <a:lstStyle/>
          <a:p>
            <a:r>
              <a:rPr lang="en-US" dirty="0"/>
              <a:t>Announcements, Reminders</a:t>
            </a:r>
          </a:p>
        </p:txBody>
      </p:sp>
      <p:sp>
        <p:nvSpPr>
          <p:cNvPr id="3" name="Text Placeholder 2">
            <a:extLst>
              <a:ext uri="{FF2B5EF4-FFF2-40B4-BE49-F238E27FC236}">
                <a16:creationId xmlns:a16="http://schemas.microsoft.com/office/drawing/2014/main" id="{C54B5108-D326-A3E1-1010-648875F9D1F7}"/>
              </a:ext>
            </a:extLst>
          </p:cNvPr>
          <p:cNvSpPr>
            <a:spLocks noGrp="1"/>
          </p:cNvSpPr>
          <p:nvPr>
            <p:ph type="body" idx="1"/>
          </p:nvPr>
        </p:nvSpPr>
        <p:spPr>
          <a:xfrm>
            <a:off x="838200" y="1371600"/>
            <a:ext cx="8901223" cy="4805363"/>
          </a:xfrm>
        </p:spPr>
        <p:txBody>
          <a:bodyPr>
            <a:normAutofit/>
          </a:bodyPr>
          <a:lstStyle/>
          <a:p>
            <a:r>
              <a:rPr lang="en-US" b="1" dirty="0"/>
              <a:t>P0: </a:t>
            </a:r>
            <a:r>
              <a:rPr lang="en-US" b="1" dirty="0" err="1"/>
              <a:t>Cornbear’s</a:t>
            </a:r>
            <a:r>
              <a:rPr lang="en-US" b="1" dirty="0"/>
              <a:t> Café released!</a:t>
            </a:r>
          </a:p>
          <a:p>
            <a:pPr lvl="1"/>
            <a:r>
              <a:rPr lang="en-US" dirty="0"/>
              <a:t>due Tuesday, October 7</a:t>
            </a:r>
            <a:r>
              <a:rPr lang="en-US" baseline="30000" dirty="0"/>
              <a:t>th</a:t>
            </a:r>
          </a:p>
          <a:p>
            <a:r>
              <a:rPr lang="en-US" dirty="0"/>
              <a:t>Expect C0 grades ~ 1 week from submission (we’ll announce on Ed)</a:t>
            </a:r>
          </a:p>
          <a:p>
            <a:pPr lvl="1"/>
            <a:r>
              <a:rPr lang="en-US" dirty="0"/>
              <a:t>shortly after, your first </a:t>
            </a:r>
            <a:r>
              <a:rPr lang="en-US" b="1" i="1" dirty="0"/>
              <a:t>resubmission</a:t>
            </a:r>
            <a:r>
              <a:rPr lang="en-US" dirty="0"/>
              <a:t> cycle will open! </a:t>
            </a:r>
          </a:p>
        </p:txBody>
      </p:sp>
      <p:pic>
        <p:nvPicPr>
          <p:cNvPr id="1026" name="Picture 2" descr="Corn bear, the unofficial 12X mascot. They are wearing a corn hat and are dancing and smiling.">
            <a:extLst>
              <a:ext uri="{FF2B5EF4-FFF2-40B4-BE49-F238E27FC236}">
                <a16:creationId xmlns:a16="http://schemas.microsoft.com/office/drawing/2014/main" id="{F892199C-065E-CCDB-C49A-6B963088B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423" y="837882"/>
            <a:ext cx="1714500" cy="2540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6586EBE-4008-0E4A-A533-90A58C2BAA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dirty="0"/>
          </a:p>
        </p:txBody>
      </p:sp>
    </p:spTree>
    <p:extLst>
      <p:ext uri="{BB962C8B-B14F-4D97-AF65-F5344CB8AC3E}">
        <p14:creationId xmlns:p14="http://schemas.microsoft.com/office/powerpoint/2010/main" val="3621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D4AB-3253-4651-BAB2-8D3C413FBBA0}"/>
              </a:ext>
            </a:extLst>
          </p:cNvPr>
          <p:cNvSpPr>
            <a:spLocks noGrp="1"/>
          </p:cNvSpPr>
          <p:nvPr>
            <p:ph type="title"/>
          </p:nvPr>
        </p:nvSpPr>
        <p:spPr/>
        <p:txBody>
          <a:bodyPr>
            <a:normAutofit/>
          </a:bodyPr>
          <a:lstStyle/>
          <a:p>
            <a:r>
              <a:rPr lang="en-US" dirty="0"/>
              <a:t>Agenda</a:t>
            </a:r>
          </a:p>
        </p:txBody>
      </p:sp>
      <p:sp>
        <p:nvSpPr>
          <p:cNvPr id="3" name="Text Placeholder 2">
            <a:extLst>
              <a:ext uri="{FF2B5EF4-FFF2-40B4-BE49-F238E27FC236}">
                <a16:creationId xmlns:a16="http://schemas.microsoft.com/office/drawing/2014/main" id="{883F9555-B9D5-4EDE-8EF2-3335E260AC2C}"/>
              </a:ext>
            </a:extLst>
          </p:cNvPr>
          <p:cNvSpPr>
            <a:spLocks noGrp="1"/>
          </p:cNvSpPr>
          <p:nvPr>
            <p:ph type="body" idx="1"/>
          </p:nvPr>
        </p:nvSpPr>
        <p:spPr/>
        <p:txBody>
          <a:bodyPr/>
          <a:lstStyle/>
          <a:p>
            <a:r>
              <a:rPr lang="en-US" dirty="0">
                <a:solidFill>
                  <a:schemeClr val="tx1"/>
                </a:solidFill>
              </a:rPr>
              <a:t>Announcements, Reminders</a:t>
            </a:r>
          </a:p>
          <a:p>
            <a:r>
              <a:rPr lang="en-US" b="1" dirty="0">
                <a:solidFill>
                  <a:srgbClr val="7030A0"/>
                </a:solidFill>
              </a:rPr>
              <a:t>C0 Reflection Recap</a:t>
            </a:r>
          </a:p>
          <a:p>
            <a:r>
              <a:rPr lang="en-US" dirty="0"/>
              <a:t>Typecasting</a:t>
            </a:r>
          </a:p>
          <a:p>
            <a:r>
              <a:rPr lang="en-US" dirty="0"/>
              <a:t>More Variables and Operators! </a:t>
            </a:r>
          </a:p>
          <a:p>
            <a:r>
              <a:rPr lang="en-US" dirty="0"/>
              <a:t>Strings and Characters Review</a:t>
            </a:r>
          </a:p>
          <a:p>
            <a:pPr lvl="1"/>
            <a:r>
              <a:rPr lang="en-US" dirty="0"/>
              <a:t>code example! </a:t>
            </a:r>
          </a:p>
          <a:p>
            <a:endParaRPr lang="en-US" dirty="0"/>
          </a:p>
        </p:txBody>
      </p:sp>
      <p:sp>
        <p:nvSpPr>
          <p:cNvPr id="4" name="Slide Number Placeholder 3">
            <a:extLst>
              <a:ext uri="{FF2B5EF4-FFF2-40B4-BE49-F238E27FC236}">
                <a16:creationId xmlns:a16="http://schemas.microsoft.com/office/drawing/2014/main" id="{E9ECE2E6-5043-4AF0-8171-A4B436DD59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dirty="0"/>
          </a:p>
        </p:txBody>
      </p:sp>
    </p:spTree>
    <p:extLst>
      <p:ext uri="{BB962C8B-B14F-4D97-AF65-F5344CB8AC3E}">
        <p14:creationId xmlns:p14="http://schemas.microsoft.com/office/powerpoint/2010/main" val="461887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9D7C0-A96F-6485-4C9B-4170BDD6FE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50D93-DF3A-8FC9-AF73-F28EAE78C56B}"/>
              </a:ext>
            </a:extLst>
          </p:cNvPr>
          <p:cNvSpPr>
            <a:spLocks noGrp="1"/>
          </p:cNvSpPr>
          <p:nvPr>
            <p:ph type="title"/>
          </p:nvPr>
        </p:nvSpPr>
        <p:spPr/>
        <p:txBody>
          <a:bodyPr>
            <a:normAutofit/>
          </a:bodyPr>
          <a:lstStyle/>
          <a:p>
            <a:r>
              <a:rPr lang="en-US" dirty="0"/>
              <a:t>Some Bugs!</a:t>
            </a:r>
          </a:p>
        </p:txBody>
      </p:sp>
      <p:pic>
        <p:nvPicPr>
          <p:cNvPr id="7" name="Picture 6" descr="ASCII art of a bee with its wings spread.">
            <a:extLst>
              <a:ext uri="{FF2B5EF4-FFF2-40B4-BE49-F238E27FC236}">
                <a16:creationId xmlns:a16="http://schemas.microsoft.com/office/drawing/2014/main" id="{12D86554-8141-A6A1-DF93-928464043CD7}"/>
              </a:ext>
            </a:extLst>
          </p:cNvPr>
          <p:cNvPicPr>
            <a:picLocks noChangeAspect="1"/>
          </p:cNvPicPr>
          <p:nvPr/>
        </p:nvPicPr>
        <p:blipFill>
          <a:blip r:embed="rId3"/>
          <a:stretch>
            <a:fillRect/>
          </a:stretch>
        </p:blipFill>
        <p:spPr>
          <a:xfrm>
            <a:off x="10159414" y="415628"/>
            <a:ext cx="1940432" cy="1339320"/>
          </a:xfrm>
          <a:prstGeom prst="rect">
            <a:avLst/>
          </a:prstGeom>
        </p:spPr>
      </p:pic>
      <p:pic>
        <p:nvPicPr>
          <p:cNvPr id="8" name="Picture 7" descr="ASCII art of a “moth dedicated to Grade Hopper”">
            <a:extLst>
              <a:ext uri="{FF2B5EF4-FFF2-40B4-BE49-F238E27FC236}">
                <a16:creationId xmlns:a16="http://schemas.microsoft.com/office/drawing/2014/main" id="{AD187DB3-A894-5271-E8B2-DE4520F5F2AB}"/>
              </a:ext>
            </a:extLst>
          </p:cNvPr>
          <p:cNvPicPr>
            <a:picLocks noChangeAspect="1"/>
          </p:cNvPicPr>
          <p:nvPr/>
        </p:nvPicPr>
        <p:blipFill>
          <a:blip r:embed="rId4"/>
          <a:stretch>
            <a:fillRect/>
          </a:stretch>
        </p:blipFill>
        <p:spPr>
          <a:xfrm>
            <a:off x="7611289" y="395571"/>
            <a:ext cx="2653129" cy="1339320"/>
          </a:xfrm>
          <a:prstGeom prst="rect">
            <a:avLst/>
          </a:prstGeom>
        </p:spPr>
      </p:pic>
      <p:pic>
        <p:nvPicPr>
          <p:cNvPr id="9" name="Picture 8" descr="ASCII art of “The Beehive”, an ASCII hexagon filled with the # character. Bees, represented as the ~ character, fly around outside the beehive">
            <a:extLst>
              <a:ext uri="{FF2B5EF4-FFF2-40B4-BE49-F238E27FC236}">
                <a16:creationId xmlns:a16="http://schemas.microsoft.com/office/drawing/2014/main" id="{EA79E053-56BB-3E5A-B417-AAD861563525}"/>
              </a:ext>
            </a:extLst>
          </p:cNvPr>
          <p:cNvPicPr>
            <a:picLocks noChangeAspect="1"/>
          </p:cNvPicPr>
          <p:nvPr/>
        </p:nvPicPr>
        <p:blipFill>
          <a:blip r:embed="rId5"/>
          <a:stretch>
            <a:fillRect/>
          </a:stretch>
        </p:blipFill>
        <p:spPr>
          <a:xfrm>
            <a:off x="4418651" y="1848382"/>
            <a:ext cx="2446520" cy="2157561"/>
          </a:xfrm>
          <a:prstGeom prst="rect">
            <a:avLst/>
          </a:prstGeom>
        </p:spPr>
      </p:pic>
      <p:pic>
        <p:nvPicPr>
          <p:cNvPr id="10" name="Picture 9" descr="ASCII art of a black widow using slashes, dashes, and other characters.">
            <a:extLst>
              <a:ext uri="{FF2B5EF4-FFF2-40B4-BE49-F238E27FC236}">
                <a16:creationId xmlns:a16="http://schemas.microsoft.com/office/drawing/2014/main" id="{261FADAD-00FD-D0B0-DF1D-2A7BCD841949}"/>
              </a:ext>
            </a:extLst>
          </p:cNvPr>
          <p:cNvPicPr>
            <a:picLocks noChangeAspect="1"/>
          </p:cNvPicPr>
          <p:nvPr/>
        </p:nvPicPr>
        <p:blipFill>
          <a:blip r:embed="rId6"/>
          <a:stretch>
            <a:fillRect/>
          </a:stretch>
        </p:blipFill>
        <p:spPr>
          <a:xfrm>
            <a:off x="436734" y="1373737"/>
            <a:ext cx="2493594" cy="2509579"/>
          </a:xfrm>
          <a:prstGeom prst="rect">
            <a:avLst/>
          </a:prstGeom>
        </p:spPr>
      </p:pic>
      <p:pic>
        <p:nvPicPr>
          <p:cNvPr id="11" name="Picture 10" descr="ASCII art of a beetle consisting of the word “Insect”.">
            <a:extLst>
              <a:ext uri="{FF2B5EF4-FFF2-40B4-BE49-F238E27FC236}">
                <a16:creationId xmlns:a16="http://schemas.microsoft.com/office/drawing/2014/main" id="{4CC604E5-57B1-C461-D61C-0291D51E3A60}"/>
              </a:ext>
            </a:extLst>
          </p:cNvPr>
          <p:cNvPicPr>
            <a:picLocks noChangeAspect="1"/>
          </p:cNvPicPr>
          <p:nvPr/>
        </p:nvPicPr>
        <p:blipFill>
          <a:blip r:embed="rId7"/>
          <a:stretch>
            <a:fillRect/>
          </a:stretch>
        </p:blipFill>
        <p:spPr>
          <a:xfrm>
            <a:off x="365305" y="4157740"/>
            <a:ext cx="2178050" cy="1465015"/>
          </a:xfrm>
          <a:prstGeom prst="rect">
            <a:avLst/>
          </a:prstGeom>
        </p:spPr>
      </p:pic>
      <p:pic>
        <p:nvPicPr>
          <p:cNvPr id="12" name="Picture 11" descr="ASCII art of a slug with antennae eyes and a large body.">
            <a:extLst>
              <a:ext uri="{FF2B5EF4-FFF2-40B4-BE49-F238E27FC236}">
                <a16:creationId xmlns:a16="http://schemas.microsoft.com/office/drawing/2014/main" id="{3019F413-17B8-E4BF-0FC9-196B4E41BD70}"/>
              </a:ext>
            </a:extLst>
          </p:cNvPr>
          <p:cNvPicPr>
            <a:picLocks noChangeAspect="1"/>
          </p:cNvPicPr>
          <p:nvPr/>
        </p:nvPicPr>
        <p:blipFill>
          <a:blip r:embed="rId8"/>
          <a:stretch>
            <a:fillRect/>
          </a:stretch>
        </p:blipFill>
        <p:spPr>
          <a:xfrm>
            <a:off x="10307781" y="4508204"/>
            <a:ext cx="1486069" cy="2229103"/>
          </a:xfrm>
          <a:prstGeom prst="rect">
            <a:avLst/>
          </a:prstGeom>
        </p:spPr>
      </p:pic>
      <p:pic>
        <p:nvPicPr>
          <p:cNvPr id="13" name="Picture 12" descr="ASCII art of a simple butterfly using slashes, different brackets, and other characters">
            <a:extLst>
              <a:ext uri="{FF2B5EF4-FFF2-40B4-BE49-F238E27FC236}">
                <a16:creationId xmlns:a16="http://schemas.microsoft.com/office/drawing/2014/main" id="{157B7041-D26B-ECA7-BD34-53859E6B1A1E}"/>
              </a:ext>
            </a:extLst>
          </p:cNvPr>
          <p:cNvPicPr>
            <a:picLocks noChangeAspect="1"/>
          </p:cNvPicPr>
          <p:nvPr/>
        </p:nvPicPr>
        <p:blipFill>
          <a:blip r:embed="rId9"/>
          <a:stretch>
            <a:fillRect/>
          </a:stretch>
        </p:blipFill>
        <p:spPr>
          <a:xfrm>
            <a:off x="3863357" y="290149"/>
            <a:ext cx="736600" cy="965200"/>
          </a:xfrm>
          <a:prstGeom prst="rect">
            <a:avLst/>
          </a:prstGeom>
        </p:spPr>
      </p:pic>
      <p:pic>
        <p:nvPicPr>
          <p:cNvPr id="14" name="Picture 13" descr="ASCII art of an intricate anthropomorphic bee standing up. The bee consists of dotted unicode character blocks of different shades. Text around the bee says “bz\\zzzzzzzzzz” and the artist’s signature reads “-omarrrr”">
            <a:extLst>
              <a:ext uri="{FF2B5EF4-FFF2-40B4-BE49-F238E27FC236}">
                <a16:creationId xmlns:a16="http://schemas.microsoft.com/office/drawing/2014/main" id="{3A2C10E1-ECB1-0A68-9497-9F4BE40E10BE}"/>
              </a:ext>
            </a:extLst>
          </p:cNvPr>
          <p:cNvPicPr>
            <a:picLocks noChangeAspect="1"/>
          </p:cNvPicPr>
          <p:nvPr/>
        </p:nvPicPr>
        <p:blipFill>
          <a:blip r:embed="rId10"/>
          <a:stretch>
            <a:fillRect/>
          </a:stretch>
        </p:blipFill>
        <p:spPr>
          <a:xfrm>
            <a:off x="5853612" y="2913798"/>
            <a:ext cx="2211838" cy="3755951"/>
          </a:xfrm>
          <a:prstGeom prst="rect">
            <a:avLst/>
          </a:prstGeom>
        </p:spPr>
      </p:pic>
      <p:pic>
        <p:nvPicPr>
          <p:cNvPr id="15" name="Picture 14" descr="Detailed ASCII art of a “roach” consisting predominantly of the “M” character.">
            <a:extLst>
              <a:ext uri="{FF2B5EF4-FFF2-40B4-BE49-F238E27FC236}">
                <a16:creationId xmlns:a16="http://schemas.microsoft.com/office/drawing/2014/main" id="{68376363-9E86-8657-BCA8-14DD0B6729C5}"/>
              </a:ext>
            </a:extLst>
          </p:cNvPr>
          <p:cNvPicPr>
            <a:picLocks noChangeAspect="1"/>
          </p:cNvPicPr>
          <p:nvPr/>
        </p:nvPicPr>
        <p:blipFill>
          <a:blip r:embed="rId11"/>
          <a:stretch>
            <a:fillRect/>
          </a:stretch>
        </p:blipFill>
        <p:spPr>
          <a:xfrm>
            <a:off x="10578366" y="1971313"/>
            <a:ext cx="1550868" cy="2439780"/>
          </a:xfrm>
          <a:prstGeom prst="rect">
            <a:avLst/>
          </a:prstGeom>
        </p:spPr>
      </p:pic>
      <p:pic>
        <p:nvPicPr>
          <p:cNvPr id="16" name="Picture 15" descr="ASCII art of a spider with eyes and four leggs, and a beetle that looks like a penguin.">
            <a:extLst>
              <a:ext uri="{FF2B5EF4-FFF2-40B4-BE49-F238E27FC236}">
                <a16:creationId xmlns:a16="http://schemas.microsoft.com/office/drawing/2014/main" id="{C523C230-3C5F-EDC8-6182-0D6B1B46BC47}"/>
              </a:ext>
            </a:extLst>
          </p:cNvPr>
          <p:cNvPicPr>
            <a:picLocks noChangeAspect="1"/>
          </p:cNvPicPr>
          <p:nvPr/>
        </p:nvPicPr>
        <p:blipFill>
          <a:blip r:embed="rId12"/>
          <a:stretch>
            <a:fillRect/>
          </a:stretch>
        </p:blipFill>
        <p:spPr>
          <a:xfrm>
            <a:off x="3247722" y="1461208"/>
            <a:ext cx="1155700" cy="1568450"/>
          </a:xfrm>
          <a:prstGeom prst="rect">
            <a:avLst/>
          </a:prstGeom>
        </p:spPr>
      </p:pic>
      <p:pic>
        <p:nvPicPr>
          <p:cNvPr id="18" name="Picture 17" descr="ASCII art captioned “SIKE! The bugs are back for a bug party!” with a rectangular-shaped ASCII bug with a triangular top. The bottom panel is captioned “~~party bug dances~~” and depicts the same rectangular bug in a different profile, resembling a car driving along a road.">
            <a:extLst>
              <a:ext uri="{FF2B5EF4-FFF2-40B4-BE49-F238E27FC236}">
                <a16:creationId xmlns:a16="http://schemas.microsoft.com/office/drawing/2014/main" id="{FB76ECE9-5B34-0588-9D3C-E0AE4C4B2B1C}"/>
              </a:ext>
            </a:extLst>
          </p:cNvPr>
          <p:cNvPicPr>
            <a:picLocks noChangeAspect="1"/>
          </p:cNvPicPr>
          <p:nvPr/>
        </p:nvPicPr>
        <p:blipFill>
          <a:blip r:embed="rId13"/>
          <a:srcRect l="1954" r="1"/>
          <a:stretch>
            <a:fillRect/>
          </a:stretch>
        </p:blipFill>
        <p:spPr>
          <a:xfrm>
            <a:off x="2923057" y="4612567"/>
            <a:ext cx="2523881" cy="2124740"/>
          </a:xfrm>
          <a:prstGeom prst="rect">
            <a:avLst/>
          </a:prstGeom>
        </p:spPr>
      </p:pic>
      <p:pic>
        <p:nvPicPr>
          <p:cNvPr id="21" name="Picture 20" descr="ASCII art of a butterfly with a double-lined outline consisting of slashes, dashes, and other characters.">
            <a:extLst>
              <a:ext uri="{FF2B5EF4-FFF2-40B4-BE49-F238E27FC236}">
                <a16:creationId xmlns:a16="http://schemas.microsoft.com/office/drawing/2014/main" id="{D151D631-2786-8898-B67A-5C2941789E1E}"/>
              </a:ext>
            </a:extLst>
          </p:cNvPr>
          <p:cNvPicPr>
            <a:picLocks noChangeAspect="1"/>
          </p:cNvPicPr>
          <p:nvPr/>
        </p:nvPicPr>
        <p:blipFill>
          <a:blip r:embed="rId14"/>
          <a:stretch>
            <a:fillRect/>
          </a:stretch>
        </p:blipFill>
        <p:spPr>
          <a:xfrm>
            <a:off x="9087673" y="1315746"/>
            <a:ext cx="1212692" cy="1536774"/>
          </a:xfrm>
          <a:prstGeom prst="rect">
            <a:avLst/>
          </a:prstGeom>
        </p:spPr>
      </p:pic>
      <p:pic>
        <p:nvPicPr>
          <p:cNvPr id="22" name="Picture 21" descr="ASCII art of a snail seen from side-on with a spiral shell">
            <a:extLst>
              <a:ext uri="{FF2B5EF4-FFF2-40B4-BE49-F238E27FC236}">
                <a16:creationId xmlns:a16="http://schemas.microsoft.com/office/drawing/2014/main" id="{20C1857D-A000-F108-CBF7-F46A6086CE08}"/>
              </a:ext>
            </a:extLst>
          </p:cNvPr>
          <p:cNvPicPr>
            <a:picLocks noChangeAspect="1"/>
          </p:cNvPicPr>
          <p:nvPr/>
        </p:nvPicPr>
        <p:blipFill>
          <a:blip r:embed="rId15"/>
          <a:stretch>
            <a:fillRect/>
          </a:stretch>
        </p:blipFill>
        <p:spPr>
          <a:xfrm>
            <a:off x="8405788" y="5590208"/>
            <a:ext cx="1782054" cy="1054248"/>
          </a:xfrm>
          <a:prstGeom prst="rect">
            <a:avLst/>
          </a:prstGeom>
        </p:spPr>
      </p:pic>
      <p:pic>
        <p:nvPicPr>
          <p:cNvPr id="17" name="Picture 16" descr="ASCII art of a “perplexed bug”, consisting of brackets, dashes, and other characters. The bugs eyes and mouth convey a shocked expression.">
            <a:extLst>
              <a:ext uri="{FF2B5EF4-FFF2-40B4-BE49-F238E27FC236}">
                <a16:creationId xmlns:a16="http://schemas.microsoft.com/office/drawing/2014/main" id="{201BEA96-7EEE-E9D6-5E7F-29C60F8F1438}"/>
              </a:ext>
            </a:extLst>
          </p:cNvPr>
          <p:cNvPicPr>
            <a:picLocks noChangeAspect="1"/>
          </p:cNvPicPr>
          <p:nvPr/>
        </p:nvPicPr>
        <p:blipFill>
          <a:blip r:embed="rId16"/>
          <a:srcRect l="2805"/>
          <a:stretch>
            <a:fillRect/>
          </a:stretch>
        </p:blipFill>
        <p:spPr>
          <a:xfrm>
            <a:off x="4219994" y="5145716"/>
            <a:ext cx="1592142" cy="1566170"/>
          </a:xfrm>
          <a:prstGeom prst="rect">
            <a:avLst/>
          </a:prstGeom>
        </p:spPr>
      </p:pic>
      <p:pic>
        <p:nvPicPr>
          <p:cNvPr id="24" name="Picture 23" descr="ASCII art of the pokemon “Venonat” consisting of slashes, numbers, and other characters.">
            <a:extLst>
              <a:ext uri="{FF2B5EF4-FFF2-40B4-BE49-F238E27FC236}">
                <a16:creationId xmlns:a16="http://schemas.microsoft.com/office/drawing/2014/main" id="{AF778E86-A52F-A62C-593C-AEE9D759C36A}"/>
              </a:ext>
            </a:extLst>
          </p:cNvPr>
          <p:cNvPicPr>
            <a:picLocks noChangeAspect="1"/>
          </p:cNvPicPr>
          <p:nvPr/>
        </p:nvPicPr>
        <p:blipFill>
          <a:blip r:embed="rId17"/>
          <a:srcRect l="3685"/>
          <a:stretch>
            <a:fillRect/>
          </a:stretch>
        </p:blipFill>
        <p:spPr>
          <a:xfrm>
            <a:off x="9242092" y="2981530"/>
            <a:ext cx="1292911" cy="1568450"/>
          </a:xfrm>
          <a:prstGeom prst="rect">
            <a:avLst/>
          </a:prstGeom>
        </p:spPr>
      </p:pic>
      <p:pic>
        <p:nvPicPr>
          <p:cNvPr id="25" name="Picture 24" descr="ASCII art of the pokemon Weedle, consisting of parentheses, o and 0 characters.">
            <a:extLst>
              <a:ext uri="{FF2B5EF4-FFF2-40B4-BE49-F238E27FC236}">
                <a16:creationId xmlns:a16="http://schemas.microsoft.com/office/drawing/2014/main" id="{7E196998-BB0E-3FC1-DDD0-CCF7BD9276F6}"/>
              </a:ext>
            </a:extLst>
          </p:cNvPr>
          <p:cNvPicPr>
            <a:picLocks noChangeAspect="1"/>
          </p:cNvPicPr>
          <p:nvPr/>
        </p:nvPicPr>
        <p:blipFill>
          <a:blip r:embed="rId18"/>
          <a:srcRect l="1704"/>
          <a:stretch>
            <a:fillRect/>
          </a:stretch>
        </p:blipFill>
        <p:spPr>
          <a:xfrm>
            <a:off x="9165868" y="4570037"/>
            <a:ext cx="1098550" cy="1104900"/>
          </a:xfrm>
          <a:prstGeom prst="rect">
            <a:avLst/>
          </a:prstGeom>
        </p:spPr>
      </p:pic>
      <p:pic>
        <p:nvPicPr>
          <p:cNvPr id="26" name="Picture 25" descr="ASCII art of a “dung beetle rolling his smelly luggage!” A small stick character can be seen pushing a round shape. ">
            <a:extLst>
              <a:ext uri="{FF2B5EF4-FFF2-40B4-BE49-F238E27FC236}">
                <a16:creationId xmlns:a16="http://schemas.microsoft.com/office/drawing/2014/main" id="{9AC26A5F-A545-E158-E2C6-BF293285D12D}"/>
              </a:ext>
            </a:extLst>
          </p:cNvPr>
          <p:cNvPicPr>
            <a:picLocks noChangeAspect="1"/>
          </p:cNvPicPr>
          <p:nvPr/>
        </p:nvPicPr>
        <p:blipFill>
          <a:blip r:embed="rId19"/>
          <a:srcRect l="607" r="1"/>
          <a:stretch>
            <a:fillRect/>
          </a:stretch>
        </p:blipFill>
        <p:spPr>
          <a:xfrm>
            <a:off x="272481" y="5768007"/>
            <a:ext cx="2523881" cy="969300"/>
          </a:xfrm>
          <a:prstGeom prst="rect">
            <a:avLst/>
          </a:prstGeom>
        </p:spPr>
      </p:pic>
      <p:pic>
        <p:nvPicPr>
          <p:cNvPr id="27" name="Picture 26" descr="ASCII art of of a “butterfly with hat”">
            <a:extLst>
              <a:ext uri="{FF2B5EF4-FFF2-40B4-BE49-F238E27FC236}">
                <a16:creationId xmlns:a16="http://schemas.microsoft.com/office/drawing/2014/main" id="{E3E01F63-6AC7-8A0D-AD58-0E98B50F01C5}"/>
              </a:ext>
            </a:extLst>
          </p:cNvPr>
          <p:cNvPicPr>
            <a:picLocks noChangeAspect="1"/>
          </p:cNvPicPr>
          <p:nvPr/>
        </p:nvPicPr>
        <p:blipFill>
          <a:blip r:embed="rId20"/>
          <a:srcRect l="1182"/>
          <a:stretch>
            <a:fillRect/>
          </a:stretch>
        </p:blipFill>
        <p:spPr>
          <a:xfrm>
            <a:off x="5631942" y="422502"/>
            <a:ext cx="1868106" cy="1384943"/>
          </a:xfrm>
          <a:prstGeom prst="rect">
            <a:avLst/>
          </a:prstGeom>
        </p:spPr>
      </p:pic>
      <p:pic>
        <p:nvPicPr>
          <p:cNvPr id="28" name="Picture 27" descr="ASCII art of “Ringo, the Beetle”, a stout beetle depicted with the torso facing us and six small legs.">
            <a:extLst>
              <a:ext uri="{FF2B5EF4-FFF2-40B4-BE49-F238E27FC236}">
                <a16:creationId xmlns:a16="http://schemas.microsoft.com/office/drawing/2014/main" id="{3EFDF7AE-9B42-4F92-EC08-7490FB246442}"/>
              </a:ext>
            </a:extLst>
          </p:cNvPr>
          <p:cNvPicPr>
            <a:picLocks noChangeAspect="1"/>
          </p:cNvPicPr>
          <p:nvPr/>
        </p:nvPicPr>
        <p:blipFill>
          <a:blip r:embed="rId21"/>
          <a:srcRect l="2479"/>
          <a:stretch>
            <a:fillRect/>
          </a:stretch>
        </p:blipFill>
        <p:spPr>
          <a:xfrm>
            <a:off x="3161491" y="3149826"/>
            <a:ext cx="1149777" cy="1342573"/>
          </a:xfrm>
          <a:prstGeom prst="rect">
            <a:avLst/>
          </a:prstGeom>
        </p:spPr>
      </p:pic>
      <p:pic>
        <p:nvPicPr>
          <p:cNvPr id="29" name="Picture 28" descr="ASCII art of two bug-related scenes. The first is captioned “Oh! look up! what’s that in the sky?”, with ASCI stick figures pointing at two butterflies. The second is captioned “There’s something down there too!” with an ASCII snail.">
            <a:extLst>
              <a:ext uri="{FF2B5EF4-FFF2-40B4-BE49-F238E27FC236}">
                <a16:creationId xmlns:a16="http://schemas.microsoft.com/office/drawing/2014/main" id="{66E75594-8F60-40B3-F6CA-84EA82F12380}"/>
              </a:ext>
            </a:extLst>
          </p:cNvPr>
          <p:cNvPicPr>
            <a:picLocks noChangeAspect="1"/>
          </p:cNvPicPr>
          <p:nvPr/>
        </p:nvPicPr>
        <p:blipFill>
          <a:blip r:embed="rId22"/>
          <a:stretch>
            <a:fillRect/>
          </a:stretch>
        </p:blipFill>
        <p:spPr>
          <a:xfrm>
            <a:off x="7589510" y="2323802"/>
            <a:ext cx="1527968" cy="1536774"/>
          </a:xfrm>
          <a:prstGeom prst="rect">
            <a:avLst/>
          </a:prstGeom>
        </p:spPr>
      </p:pic>
      <p:pic>
        <p:nvPicPr>
          <p:cNvPr id="23" name="Picture 22" descr="ASCII art of a butterfly made out of the number 8 and other characters">
            <a:extLst>
              <a:ext uri="{FF2B5EF4-FFF2-40B4-BE49-F238E27FC236}">
                <a16:creationId xmlns:a16="http://schemas.microsoft.com/office/drawing/2014/main" id="{9366341A-DB43-BB04-ADE3-DD6128F8F50D}"/>
              </a:ext>
            </a:extLst>
          </p:cNvPr>
          <p:cNvPicPr>
            <a:picLocks noChangeAspect="1"/>
          </p:cNvPicPr>
          <p:nvPr/>
        </p:nvPicPr>
        <p:blipFill>
          <a:blip r:embed="rId23"/>
          <a:srcRect l="1027"/>
          <a:stretch>
            <a:fillRect/>
          </a:stretch>
        </p:blipFill>
        <p:spPr>
          <a:xfrm>
            <a:off x="6772068" y="1243791"/>
            <a:ext cx="1051609" cy="989640"/>
          </a:xfrm>
          <a:prstGeom prst="rect">
            <a:avLst/>
          </a:prstGeom>
        </p:spPr>
      </p:pic>
      <p:pic>
        <p:nvPicPr>
          <p:cNvPr id="30" name="Picture 29" descr="ASCII art of an inchworm captioned “It’s the early worm!”">
            <a:extLst>
              <a:ext uri="{FF2B5EF4-FFF2-40B4-BE49-F238E27FC236}">
                <a16:creationId xmlns:a16="http://schemas.microsoft.com/office/drawing/2014/main" id="{2D053285-440A-A9F4-C7B6-2C1CCDD4A914}"/>
              </a:ext>
            </a:extLst>
          </p:cNvPr>
          <p:cNvPicPr>
            <a:picLocks noChangeAspect="1"/>
          </p:cNvPicPr>
          <p:nvPr/>
        </p:nvPicPr>
        <p:blipFill>
          <a:blip r:embed="rId24"/>
          <a:stretch>
            <a:fillRect/>
          </a:stretch>
        </p:blipFill>
        <p:spPr>
          <a:xfrm>
            <a:off x="7561628" y="4267919"/>
            <a:ext cx="1465240" cy="914946"/>
          </a:xfrm>
          <a:prstGeom prst="rect">
            <a:avLst/>
          </a:prstGeom>
        </p:spPr>
      </p:pic>
      <p:pic>
        <p:nvPicPr>
          <p:cNvPr id="31" name="Picture 30" descr="ASCII art of two butterflies, one with both wings visible and one from the side angle.">
            <a:extLst>
              <a:ext uri="{FF2B5EF4-FFF2-40B4-BE49-F238E27FC236}">
                <a16:creationId xmlns:a16="http://schemas.microsoft.com/office/drawing/2014/main" id="{6BD1AE44-486F-7A06-5B71-78673DB14815}"/>
              </a:ext>
            </a:extLst>
          </p:cNvPr>
          <p:cNvPicPr>
            <a:picLocks noChangeAspect="1"/>
          </p:cNvPicPr>
          <p:nvPr/>
        </p:nvPicPr>
        <p:blipFill>
          <a:blip r:embed="rId25"/>
          <a:stretch>
            <a:fillRect/>
          </a:stretch>
        </p:blipFill>
        <p:spPr>
          <a:xfrm>
            <a:off x="4750711" y="549678"/>
            <a:ext cx="962487" cy="1071220"/>
          </a:xfrm>
          <a:prstGeom prst="rect">
            <a:avLst/>
          </a:prstGeom>
        </p:spPr>
      </p:pic>
      <p:sp>
        <p:nvSpPr>
          <p:cNvPr id="4" name="Slide Number Placeholder 3">
            <a:extLst>
              <a:ext uri="{FF2B5EF4-FFF2-40B4-BE49-F238E27FC236}">
                <a16:creationId xmlns:a16="http://schemas.microsoft.com/office/drawing/2014/main" id="{0E111116-C851-121D-7703-53CC1C3D25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dirty="0"/>
          </a:p>
        </p:txBody>
      </p:sp>
    </p:spTree>
    <p:extLst>
      <p:ext uri="{BB962C8B-B14F-4D97-AF65-F5344CB8AC3E}">
        <p14:creationId xmlns:p14="http://schemas.microsoft.com/office/powerpoint/2010/main" val="1864690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E61A6-AD1B-21EC-8943-7E0505730B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DA0DA-B9CC-C5A6-A765-203C95E8330D}"/>
              </a:ext>
            </a:extLst>
          </p:cNvPr>
          <p:cNvSpPr>
            <a:spLocks noGrp="1"/>
          </p:cNvSpPr>
          <p:nvPr>
            <p:ph type="title"/>
          </p:nvPr>
        </p:nvSpPr>
        <p:spPr/>
        <p:txBody>
          <a:bodyPr>
            <a:normAutofit/>
          </a:bodyPr>
          <a:lstStyle/>
          <a:p>
            <a:r>
              <a:rPr lang="en-US" dirty="0"/>
              <a:t>Some Bugs?</a:t>
            </a:r>
          </a:p>
        </p:txBody>
      </p:sp>
      <p:sp>
        <p:nvSpPr>
          <p:cNvPr id="4" name="Slide Number Placeholder 3">
            <a:extLst>
              <a:ext uri="{FF2B5EF4-FFF2-40B4-BE49-F238E27FC236}">
                <a16:creationId xmlns:a16="http://schemas.microsoft.com/office/drawing/2014/main" id="{35F6126D-37B4-A93F-7151-DB525B77C4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pic>
        <p:nvPicPr>
          <p:cNvPr id="26" name="Picture 25" descr="ASCII art of a small lamb consisting of around two dozen characters titled “Wiggly the Lamb”">
            <a:extLst>
              <a:ext uri="{FF2B5EF4-FFF2-40B4-BE49-F238E27FC236}">
                <a16:creationId xmlns:a16="http://schemas.microsoft.com/office/drawing/2014/main" id="{41DF82AF-6C26-30AF-879A-23154B0466CF}"/>
              </a:ext>
            </a:extLst>
          </p:cNvPr>
          <p:cNvPicPr>
            <a:picLocks noChangeAspect="1"/>
          </p:cNvPicPr>
          <p:nvPr/>
        </p:nvPicPr>
        <p:blipFill>
          <a:blip r:embed="rId2"/>
          <a:stretch>
            <a:fillRect/>
          </a:stretch>
        </p:blipFill>
        <p:spPr>
          <a:xfrm>
            <a:off x="838200" y="4356601"/>
            <a:ext cx="3035300" cy="1676400"/>
          </a:xfrm>
          <a:prstGeom prst="rect">
            <a:avLst/>
          </a:prstGeom>
        </p:spPr>
      </p:pic>
      <p:pic>
        <p:nvPicPr>
          <p:cNvPr id="32" name="Picture 31" descr="ASCII art of a stick figure with classes and a hand reaching to a hat made of two T characters, captioned “Guy holding his hat!”">
            <a:extLst>
              <a:ext uri="{FF2B5EF4-FFF2-40B4-BE49-F238E27FC236}">
                <a16:creationId xmlns:a16="http://schemas.microsoft.com/office/drawing/2014/main" id="{FACD93DD-E17D-4432-CE93-96DB0AA56251}"/>
              </a:ext>
            </a:extLst>
          </p:cNvPr>
          <p:cNvPicPr>
            <a:picLocks noChangeAspect="1"/>
          </p:cNvPicPr>
          <p:nvPr/>
        </p:nvPicPr>
        <p:blipFill>
          <a:blip r:embed="rId3"/>
          <a:srcRect l="1440"/>
          <a:stretch>
            <a:fillRect/>
          </a:stretch>
        </p:blipFill>
        <p:spPr>
          <a:xfrm>
            <a:off x="4112491" y="4326369"/>
            <a:ext cx="3035301" cy="2099277"/>
          </a:xfrm>
          <a:prstGeom prst="rect">
            <a:avLst/>
          </a:prstGeom>
        </p:spPr>
      </p:pic>
      <p:pic>
        <p:nvPicPr>
          <p:cNvPr id="36" name="Picture 35" descr="ASCII art with two panels. The first is a simple ASCII bug with the caption “Behold: A Beetle!”. The second panel says “Behold: A Beatle!” and depicts a ">
            <a:extLst>
              <a:ext uri="{FF2B5EF4-FFF2-40B4-BE49-F238E27FC236}">
                <a16:creationId xmlns:a16="http://schemas.microsoft.com/office/drawing/2014/main" id="{E124933B-E46F-3F69-5BB7-44F403E68E17}"/>
              </a:ext>
            </a:extLst>
          </p:cNvPr>
          <p:cNvPicPr>
            <a:picLocks noChangeAspect="1"/>
          </p:cNvPicPr>
          <p:nvPr/>
        </p:nvPicPr>
        <p:blipFill>
          <a:blip r:embed="rId4"/>
          <a:srcRect l="1032"/>
          <a:stretch>
            <a:fillRect/>
          </a:stretch>
        </p:blipFill>
        <p:spPr>
          <a:xfrm>
            <a:off x="8410353" y="711199"/>
            <a:ext cx="3506372" cy="5435601"/>
          </a:xfrm>
          <a:prstGeom prst="rect">
            <a:avLst/>
          </a:prstGeom>
        </p:spPr>
      </p:pic>
      <p:pic>
        <p:nvPicPr>
          <p:cNvPr id="43" name="Picture 42" descr="ASCII art of an “imposter” from the game Among Us, captioned “Suspicious Bug”">
            <a:extLst>
              <a:ext uri="{FF2B5EF4-FFF2-40B4-BE49-F238E27FC236}">
                <a16:creationId xmlns:a16="http://schemas.microsoft.com/office/drawing/2014/main" id="{6454D267-2F63-A874-6480-BD50768EE481}"/>
              </a:ext>
            </a:extLst>
          </p:cNvPr>
          <p:cNvPicPr>
            <a:picLocks noChangeAspect="1"/>
          </p:cNvPicPr>
          <p:nvPr/>
        </p:nvPicPr>
        <p:blipFill>
          <a:blip r:embed="rId5"/>
          <a:stretch>
            <a:fillRect/>
          </a:stretch>
        </p:blipFill>
        <p:spPr>
          <a:xfrm>
            <a:off x="3466427" y="1609858"/>
            <a:ext cx="3131715" cy="2531273"/>
          </a:xfrm>
          <a:prstGeom prst="rect">
            <a:avLst/>
          </a:prstGeom>
        </p:spPr>
      </p:pic>
      <p:pic>
        <p:nvPicPr>
          <p:cNvPr id="45" name="Picture 44" descr="ASCII art of a bunny wearing a bowtie captioned “Bugs…Bunny!?”">
            <a:extLst>
              <a:ext uri="{FF2B5EF4-FFF2-40B4-BE49-F238E27FC236}">
                <a16:creationId xmlns:a16="http://schemas.microsoft.com/office/drawing/2014/main" id="{237C4998-1E16-1278-BD26-34B60F1A4AC7}"/>
              </a:ext>
            </a:extLst>
          </p:cNvPr>
          <p:cNvPicPr>
            <a:picLocks noChangeAspect="1"/>
          </p:cNvPicPr>
          <p:nvPr/>
        </p:nvPicPr>
        <p:blipFill>
          <a:blip r:embed="rId6"/>
          <a:srcRect l="2160"/>
          <a:stretch>
            <a:fillRect/>
          </a:stretch>
        </p:blipFill>
        <p:spPr>
          <a:xfrm>
            <a:off x="838200" y="1434670"/>
            <a:ext cx="2280281" cy="2531273"/>
          </a:xfrm>
          <a:prstGeom prst="rect">
            <a:avLst/>
          </a:prstGeom>
        </p:spPr>
      </p:pic>
      <p:pic>
        <p:nvPicPr>
          <p:cNvPr id="41" name="Picture 40" descr="ASCII art of a cat with twelve legs standing up and facing us. The top caption reads “Caterpillar” and the bottom caption reads “It’s a CATerpillar! get it”">
            <a:extLst>
              <a:ext uri="{FF2B5EF4-FFF2-40B4-BE49-F238E27FC236}">
                <a16:creationId xmlns:a16="http://schemas.microsoft.com/office/drawing/2014/main" id="{7F67B946-D770-7F13-47D1-1E9B463F62F2}"/>
              </a:ext>
            </a:extLst>
          </p:cNvPr>
          <p:cNvPicPr>
            <a:picLocks noChangeAspect="1"/>
          </p:cNvPicPr>
          <p:nvPr/>
        </p:nvPicPr>
        <p:blipFill>
          <a:blip r:embed="rId7"/>
          <a:stretch>
            <a:fillRect/>
          </a:stretch>
        </p:blipFill>
        <p:spPr>
          <a:xfrm>
            <a:off x="6096000" y="2401869"/>
            <a:ext cx="2103586" cy="3394422"/>
          </a:xfrm>
          <a:prstGeom prst="rect">
            <a:avLst/>
          </a:prstGeom>
        </p:spPr>
      </p:pic>
    </p:spTree>
    <p:extLst>
      <p:ext uri="{BB962C8B-B14F-4D97-AF65-F5344CB8AC3E}">
        <p14:creationId xmlns:p14="http://schemas.microsoft.com/office/powerpoint/2010/main" val="27323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B999-31C2-DD1F-0612-32DB4F2D1004}"/>
              </a:ext>
            </a:extLst>
          </p:cNvPr>
          <p:cNvSpPr>
            <a:spLocks noGrp="1"/>
          </p:cNvSpPr>
          <p:nvPr>
            <p:ph type="title"/>
          </p:nvPr>
        </p:nvSpPr>
        <p:spPr/>
        <p:txBody>
          <a:bodyPr/>
          <a:lstStyle/>
          <a:p>
            <a:r>
              <a:rPr lang="en-US" dirty="0"/>
              <a:t>On Accessibility…</a:t>
            </a:r>
          </a:p>
        </p:txBody>
      </p:sp>
      <p:sp>
        <p:nvSpPr>
          <p:cNvPr id="3" name="Text Placeholder 2">
            <a:extLst>
              <a:ext uri="{FF2B5EF4-FFF2-40B4-BE49-F238E27FC236}">
                <a16:creationId xmlns:a16="http://schemas.microsoft.com/office/drawing/2014/main" id="{AEBE5F6C-3100-3315-CFF4-499C1BFF9842}"/>
              </a:ext>
            </a:extLst>
          </p:cNvPr>
          <p:cNvSpPr>
            <a:spLocks noGrp="1"/>
          </p:cNvSpPr>
          <p:nvPr>
            <p:ph type="body" idx="1"/>
          </p:nvPr>
        </p:nvSpPr>
        <p:spPr>
          <a:xfrm>
            <a:off x="838200" y="1371600"/>
            <a:ext cx="10515600" cy="5268596"/>
          </a:xfrm>
        </p:spPr>
        <p:txBody>
          <a:bodyPr>
            <a:normAutofit fontScale="92500" lnSpcReduction="10000"/>
          </a:bodyPr>
          <a:lstStyle/>
          <a:p>
            <a:pPr marL="114300" indent="0">
              <a:buNone/>
            </a:pPr>
            <a:r>
              <a:rPr lang="en-US" b="1" dirty="0"/>
              <a:t>Great engagement</a:t>
            </a:r>
            <a:r>
              <a:rPr lang="en-US" dirty="0"/>
              <a:t> with the C0 reflection! Some themes:</a:t>
            </a:r>
          </a:p>
          <a:p>
            <a:pPr marL="114300" indent="0">
              <a:buNone/>
            </a:pPr>
            <a:endParaRPr lang="en-US" dirty="0"/>
          </a:p>
          <a:p>
            <a:r>
              <a:rPr lang="en-US" dirty="0"/>
              <a:t>It was inspiring and eye-opening to learn how blind programmers code</a:t>
            </a:r>
          </a:p>
          <a:p>
            <a:pPr lvl="1"/>
            <a:r>
              <a:rPr lang="en-US" dirty="0"/>
              <a:t>“This shifted my perspective from seeing accessibility as a special accommodation to recognizing it as a </a:t>
            </a:r>
            <a:r>
              <a:rPr lang="en-US" b="1" dirty="0"/>
              <a:t>smart design</a:t>
            </a:r>
            <a:r>
              <a:rPr lang="en-US" dirty="0"/>
              <a:t>”</a:t>
            </a:r>
          </a:p>
          <a:p>
            <a:r>
              <a:rPr lang="en-US" dirty="0"/>
              <a:t>Little ‘quality of life’ changes can make a big difference!</a:t>
            </a:r>
          </a:p>
          <a:p>
            <a:pPr lvl="1"/>
            <a:r>
              <a:rPr lang="en-US" dirty="0"/>
              <a:t>It was “surprising how easy it was to make the debugger more accessible”</a:t>
            </a:r>
          </a:p>
          <a:p>
            <a:r>
              <a:rPr lang="en-US" dirty="0"/>
              <a:t>Accessibility matters because…</a:t>
            </a:r>
          </a:p>
          <a:p>
            <a:pPr lvl="1"/>
            <a:r>
              <a:rPr lang="en-US" dirty="0"/>
              <a:t>“Good accessibility brings in more diverse developers with different perspectives and ideas, which can help with creating </a:t>
            </a:r>
            <a:r>
              <a:rPr lang="en-US" b="1" i="1" dirty="0"/>
              <a:t>robust</a:t>
            </a:r>
            <a:r>
              <a:rPr lang="en-US" dirty="0"/>
              <a:t> </a:t>
            </a:r>
            <a:r>
              <a:rPr lang="en-US" b="1" dirty="0"/>
              <a:t>programs</a:t>
            </a:r>
            <a:r>
              <a:rPr lang="en-US" dirty="0"/>
              <a:t>”</a:t>
            </a:r>
          </a:p>
        </p:txBody>
      </p:sp>
      <p:sp>
        <p:nvSpPr>
          <p:cNvPr id="4" name="Slide Number Placeholder 3">
            <a:extLst>
              <a:ext uri="{FF2B5EF4-FFF2-40B4-BE49-F238E27FC236}">
                <a16:creationId xmlns:a16="http://schemas.microsoft.com/office/drawing/2014/main" id="{3979B086-3595-9C8D-E7CA-46F3E764AE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dirty="0"/>
          </a:p>
        </p:txBody>
      </p:sp>
    </p:spTree>
    <p:extLst>
      <p:ext uri="{BB962C8B-B14F-4D97-AF65-F5344CB8AC3E}">
        <p14:creationId xmlns:p14="http://schemas.microsoft.com/office/powerpoint/2010/main" val="408723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49C06-7D3C-90BD-D62F-3487FABB00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868BC4-2048-1506-7CC0-EAE9E390D932}"/>
              </a:ext>
            </a:extLst>
          </p:cNvPr>
          <p:cNvSpPr>
            <a:spLocks noGrp="1"/>
          </p:cNvSpPr>
          <p:nvPr>
            <p:ph type="title"/>
          </p:nvPr>
        </p:nvSpPr>
        <p:spPr/>
        <p:txBody>
          <a:bodyPr/>
          <a:lstStyle/>
          <a:p>
            <a:r>
              <a:rPr lang="en-US" dirty="0"/>
              <a:t>Is C0 Accessible?</a:t>
            </a:r>
          </a:p>
        </p:txBody>
      </p:sp>
      <p:sp>
        <p:nvSpPr>
          <p:cNvPr id="3" name="Text Placeholder 2">
            <a:extLst>
              <a:ext uri="{FF2B5EF4-FFF2-40B4-BE49-F238E27FC236}">
                <a16:creationId xmlns:a16="http://schemas.microsoft.com/office/drawing/2014/main" id="{2092667A-010E-F00C-5894-2CDA88C7B880}"/>
              </a:ext>
            </a:extLst>
          </p:cNvPr>
          <p:cNvSpPr>
            <a:spLocks noGrp="1"/>
          </p:cNvSpPr>
          <p:nvPr>
            <p:ph type="body" idx="1"/>
          </p:nvPr>
        </p:nvSpPr>
        <p:spPr>
          <a:xfrm>
            <a:off x="838200" y="1371600"/>
            <a:ext cx="10515600" cy="5268596"/>
          </a:xfrm>
        </p:spPr>
        <p:txBody>
          <a:bodyPr>
            <a:normAutofit fontScale="92500" lnSpcReduction="20000"/>
          </a:bodyPr>
          <a:lstStyle/>
          <a:p>
            <a:pPr marL="114300" indent="0">
              <a:buNone/>
            </a:pPr>
            <a:r>
              <a:rPr lang="en-US" b="1" dirty="0"/>
              <a:t>Probably not…</a:t>
            </a:r>
            <a:r>
              <a:rPr lang="en-US" dirty="0"/>
              <a:t>or at least </a:t>
            </a:r>
            <a:r>
              <a:rPr lang="en-US" b="1" dirty="0"/>
              <a:t>not </a:t>
            </a:r>
            <a:r>
              <a:rPr lang="en-US" b="1" i="1" dirty="0"/>
              <a:t>yet</a:t>
            </a:r>
            <a:r>
              <a:rPr lang="en-US" dirty="0"/>
              <a:t>.</a:t>
            </a:r>
          </a:p>
          <a:p>
            <a:pPr marL="114300" indent="0">
              <a:buNone/>
            </a:pPr>
            <a:endParaRPr lang="en-US" dirty="0"/>
          </a:p>
          <a:p>
            <a:pPr marL="114300" indent="0">
              <a:buNone/>
            </a:pPr>
            <a:r>
              <a:rPr lang="en-US" dirty="0"/>
              <a:t>When </a:t>
            </a:r>
            <a:r>
              <a:rPr lang="en-US" i="1" dirty="0"/>
              <a:t>looking</a:t>
            </a:r>
            <a:r>
              <a:rPr lang="en-US" dirty="0"/>
              <a:t> at ASCII art:</a:t>
            </a:r>
          </a:p>
          <a:p>
            <a:r>
              <a:rPr lang="en-US" dirty="0" err="1"/>
              <a:t>Screenreaders</a:t>
            </a:r>
            <a:r>
              <a:rPr lang="en-US" dirty="0"/>
              <a:t> </a:t>
            </a:r>
            <a:r>
              <a:rPr lang="en-US" i="1" dirty="0"/>
              <a:t>alone</a:t>
            </a:r>
            <a:r>
              <a:rPr lang="en-US" dirty="0"/>
              <a:t> aren’t suited for reading ASCII art</a:t>
            </a:r>
          </a:p>
          <a:p>
            <a:r>
              <a:rPr lang="en-US" dirty="0"/>
              <a:t>“The caption can help…somewhat”</a:t>
            </a:r>
          </a:p>
          <a:p>
            <a:r>
              <a:rPr lang="en-US" dirty="0"/>
              <a:t>…but the caption could be low-quality or wrong!</a:t>
            </a:r>
          </a:p>
          <a:p>
            <a:endParaRPr lang="en-US" dirty="0"/>
          </a:p>
          <a:p>
            <a:pPr marL="114300" indent="0">
              <a:buNone/>
            </a:pPr>
            <a:r>
              <a:rPr lang="en-US" dirty="0"/>
              <a:t>Some ideas for improvement:</a:t>
            </a:r>
          </a:p>
          <a:p>
            <a:r>
              <a:rPr lang="en-US" dirty="0"/>
              <a:t>Incorporating auditory elements</a:t>
            </a:r>
          </a:p>
          <a:p>
            <a:r>
              <a:rPr lang="en-US" dirty="0"/>
              <a:t>Printing out the ASCII art and embossing it</a:t>
            </a:r>
          </a:p>
          <a:p>
            <a:r>
              <a:rPr lang="en-US" dirty="0"/>
              <a:t>”Accessibility, in my mind, means that someone would be able to enjoy or create the same products using a different interaction”</a:t>
            </a:r>
          </a:p>
        </p:txBody>
      </p:sp>
      <p:sp>
        <p:nvSpPr>
          <p:cNvPr id="4" name="Slide Number Placeholder 3">
            <a:extLst>
              <a:ext uri="{FF2B5EF4-FFF2-40B4-BE49-F238E27FC236}">
                <a16:creationId xmlns:a16="http://schemas.microsoft.com/office/drawing/2014/main" id="{75CE3538-06B2-E64F-ACE9-DD6C7AAC87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dirty="0"/>
          </a:p>
        </p:txBody>
      </p:sp>
    </p:spTree>
    <p:extLst>
      <p:ext uri="{BB962C8B-B14F-4D97-AF65-F5344CB8AC3E}">
        <p14:creationId xmlns:p14="http://schemas.microsoft.com/office/powerpoint/2010/main" val="271937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19A58-2C8F-9265-EED1-5ECEF74D5190}"/>
              </a:ext>
            </a:extLst>
          </p:cNvPr>
          <p:cNvSpPr>
            <a:spLocks noGrp="1"/>
          </p:cNvSpPr>
          <p:nvPr>
            <p:ph type="title"/>
          </p:nvPr>
        </p:nvSpPr>
        <p:spPr/>
        <p:txBody>
          <a:bodyPr/>
          <a:lstStyle/>
          <a:p>
            <a:r>
              <a:rPr lang="en-US" dirty="0"/>
              <a:t>So, What?</a:t>
            </a:r>
          </a:p>
        </p:txBody>
      </p:sp>
      <p:sp>
        <p:nvSpPr>
          <p:cNvPr id="3" name="Text Placeholder 2">
            <a:extLst>
              <a:ext uri="{FF2B5EF4-FFF2-40B4-BE49-F238E27FC236}">
                <a16:creationId xmlns:a16="http://schemas.microsoft.com/office/drawing/2014/main" id="{268C7AE2-2DD9-040F-A9EF-0C02F4BC81DC}"/>
              </a:ext>
            </a:extLst>
          </p:cNvPr>
          <p:cNvSpPr>
            <a:spLocks noGrp="1"/>
          </p:cNvSpPr>
          <p:nvPr>
            <p:ph type="body" idx="1"/>
          </p:nvPr>
        </p:nvSpPr>
        <p:spPr>
          <a:xfrm>
            <a:off x="838200" y="1371600"/>
            <a:ext cx="10515600" cy="5012055"/>
          </a:xfrm>
        </p:spPr>
        <p:txBody>
          <a:bodyPr>
            <a:normAutofit fontScale="92500" lnSpcReduction="10000"/>
          </a:bodyPr>
          <a:lstStyle/>
          <a:p>
            <a:pPr marL="114300" indent="0">
              <a:buNone/>
            </a:pPr>
            <a:r>
              <a:rPr lang="en-US" i="0" dirty="0"/>
              <a:t>Broadly speaking: the </a:t>
            </a:r>
            <a:r>
              <a:rPr lang="en-US" b="1" i="0" dirty="0"/>
              <a:t>digital world is inaccessible</a:t>
            </a:r>
            <a:endParaRPr lang="en-US" i="0" dirty="0"/>
          </a:p>
          <a:p>
            <a:r>
              <a:rPr lang="en-US" i="0" dirty="0"/>
              <a:t>but that’s changing! </a:t>
            </a:r>
          </a:p>
          <a:p>
            <a:r>
              <a:rPr lang="en-US" dirty="0"/>
              <a:t>and </a:t>
            </a:r>
            <a:r>
              <a:rPr lang="en-US" b="1" dirty="0"/>
              <a:t>we</a:t>
            </a:r>
            <a:r>
              <a:rPr lang="en-US" dirty="0"/>
              <a:t> have the power to change it!</a:t>
            </a:r>
          </a:p>
          <a:p>
            <a:pPr marL="114300" indent="0">
              <a:buNone/>
            </a:pPr>
            <a:endParaRPr lang="en-US" i="0" dirty="0"/>
          </a:p>
          <a:p>
            <a:pPr marL="114300" indent="0">
              <a:buNone/>
            </a:pPr>
            <a:r>
              <a:rPr lang="en-US" i="0" dirty="0"/>
              <a:t>In CSE 121, we don’t have the full knowledge yet to make accessible ASCII art (or Java programs, applications, video games, websites, …)</a:t>
            </a:r>
          </a:p>
          <a:p>
            <a:pPr marL="114300" indent="0">
              <a:buNone/>
            </a:pPr>
            <a:endParaRPr lang="en-US" dirty="0"/>
          </a:p>
          <a:p>
            <a:pPr marL="114300" indent="0">
              <a:buNone/>
            </a:pPr>
            <a:r>
              <a:rPr lang="en-US" i="0" dirty="0"/>
              <a:t>However, we encourage you to:</a:t>
            </a:r>
          </a:p>
          <a:p>
            <a:pPr marL="685800" indent="-457200"/>
            <a:r>
              <a:rPr lang="en-US" i="0" dirty="0"/>
              <a:t>think about accessibility when you make things with computers</a:t>
            </a:r>
          </a:p>
          <a:p>
            <a:pPr marL="685800" indent="-457200"/>
            <a:r>
              <a:rPr lang="en-US" i="0" dirty="0"/>
              <a:t>keep on learning more! UW is a </a:t>
            </a:r>
            <a:r>
              <a:rPr lang="en-US" b="1" i="0" u="sng" dirty="0"/>
              <a:t>global leader</a:t>
            </a:r>
            <a:r>
              <a:rPr lang="en-US" i="0" dirty="0"/>
              <a:t> in digital accessibility</a:t>
            </a:r>
          </a:p>
          <a:p>
            <a:pPr marL="685800" indent="-457200"/>
            <a:r>
              <a:rPr lang="en-US" dirty="0"/>
              <a:t>e.g. at UW: </a:t>
            </a:r>
            <a:r>
              <a:rPr lang="en-US" dirty="0">
                <a:hlinkClick r:id="rId2"/>
              </a:rPr>
              <a:t>CSE 493E: Accessibility</a:t>
            </a:r>
            <a:r>
              <a:rPr lang="en-US" dirty="0"/>
              <a:t>, </a:t>
            </a:r>
            <a:r>
              <a:rPr lang="en-US" dirty="0">
                <a:hlinkClick r:id="rId3"/>
              </a:rPr>
              <a:t>CREATE</a:t>
            </a:r>
            <a:r>
              <a:rPr lang="en-US" dirty="0"/>
              <a:t>, </a:t>
            </a:r>
            <a:r>
              <a:rPr lang="en-US" dirty="0">
                <a:hlinkClick r:id="rId4"/>
              </a:rPr>
              <a:t>AccessComputing</a:t>
            </a:r>
            <a:endParaRPr lang="en-US" i="0" dirty="0"/>
          </a:p>
        </p:txBody>
      </p:sp>
      <p:sp>
        <p:nvSpPr>
          <p:cNvPr id="4" name="Slide Number Placeholder 3">
            <a:extLst>
              <a:ext uri="{FF2B5EF4-FFF2-40B4-BE49-F238E27FC236}">
                <a16:creationId xmlns:a16="http://schemas.microsoft.com/office/drawing/2014/main" id="{7620C7B5-D08E-58AB-696A-882996F234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spTree>
    <p:extLst>
      <p:ext uri="{BB962C8B-B14F-4D97-AF65-F5344CB8AC3E}">
        <p14:creationId xmlns:p14="http://schemas.microsoft.com/office/powerpoint/2010/main" val="296330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CSE 12X (adopted from CSE 373)">
  <a:themeElements>
    <a:clrScheme name="Custom 1">
      <a:dk1>
        <a:srgbClr val="222222"/>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2699A9"/>
      </a:hlink>
      <a:folHlink>
        <a:srgbClr val="269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5831</TotalTime>
  <Words>1488</Words>
  <Application>Microsoft Macintosh PowerPoint</Application>
  <PresentationFormat>Widescreen</PresentationFormat>
  <Paragraphs>311</Paragraphs>
  <Slides>25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Calibri</vt:lpstr>
      <vt:lpstr>Montserrat SemiBold</vt:lpstr>
      <vt:lpstr>Montserrat ExtraBold</vt:lpstr>
      <vt:lpstr>Montserrat</vt:lpstr>
      <vt:lpstr>Consolas</vt:lpstr>
      <vt:lpstr>Arial</vt:lpstr>
      <vt:lpstr>2_CSE 12X (adopted from CSE 373)</vt:lpstr>
      <vt:lpstr>Revisiting Strings and Variables</vt:lpstr>
      <vt:lpstr>Agenda</vt:lpstr>
      <vt:lpstr>Announcements, Reminders</vt:lpstr>
      <vt:lpstr>Agenda</vt:lpstr>
      <vt:lpstr>Some Bugs!</vt:lpstr>
      <vt:lpstr>Some Bugs?</vt:lpstr>
      <vt:lpstr>On Accessibility…</vt:lpstr>
      <vt:lpstr>Is C0 Accessible?</vt:lpstr>
      <vt:lpstr>So, What?</vt:lpstr>
      <vt:lpstr>Agenda</vt:lpstr>
      <vt:lpstr>PCM: Casting</vt:lpstr>
      <vt:lpstr>Agenda</vt:lpstr>
      <vt:lpstr>PCM: Variables</vt:lpstr>
      <vt:lpstr>New: Manipulating Variables</vt:lpstr>
      <vt:lpstr>New Operator: +=</vt:lpstr>
      <vt:lpstr>More Shorthand Operators</vt:lpstr>
      <vt:lpstr>Even Shorter Shorthands</vt:lpstr>
      <vt:lpstr>Think Pair Share: A, B, C Variables (Think)</vt:lpstr>
      <vt:lpstr>Think Pair Share: A, B, C Variables (Pair)</vt:lpstr>
      <vt:lpstr>Agenda</vt:lpstr>
      <vt:lpstr>PCM: Strings &amp; chars</vt:lpstr>
      <vt:lpstr>PCM: String Methods</vt:lpstr>
      <vt:lpstr>Think Pair Share: A, B, C Variables (Think)</vt:lpstr>
      <vt:lpstr>Think Pair Share: A, B, C Variables (Pair)</vt:lpstr>
      <vt:lpstr>Aside: Gumball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cp:lastModifiedBy>James Weichert</cp:lastModifiedBy>
  <cp:revision>278</cp:revision>
  <dcterms:modified xsi:type="dcterms:W3CDTF">2025-10-03T17:10:22Z</dcterms:modified>
</cp:coreProperties>
</file>