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9"/>
  </p:notesMasterIdLst>
  <p:handoutMasterIdLst>
    <p:handoutMasterId r:id="rId20"/>
  </p:handoutMasterIdLst>
  <p:sldIdLst>
    <p:sldId id="554" r:id="rId2"/>
    <p:sldId id="539" r:id="rId3"/>
    <p:sldId id="540" r:id="rId4"/>
    <p:sldId id="256" r:id="rId5"/>
    <p:sldId id="537" r:id="rId6"/>
    <p:sldId id="538" r:id="rId7"/>
    <p:sldId id="541" r:id="rId8"/>
    <p:sldId id="556" r:id="rId9"/>
    <p:sldId id="557" r:id="rId10"/>
    <p:sldId id="559" r:id="rId11"/>
    <p:sldId id="560" r:id="rId12"/>
    <p:sldId id="558" r:id="rId13"/>
    <p:sldId id="552" r:id="rId14"/>
    <p:sldId id="545" r:id="rId15"/>
    <p:sldId id="550" r:id="rId16"/>
    <p:sldId id="330" r:id="rId17"/>
    <p:sldId id="547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italic r:id="rId26"/>
      <p:boldItalic r:id="rId27"/>
    </p:embeddedFont>
    <p:embeddedFont>
      <p:font typeface="Montserrat SemiBold" panose="000007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8C0"/>
    <a:srgbClr val="C00000"/>
    <a:srgbClr val="CFFFFD"/>
    <a:srgbClr val="0066FF"/>
    <a:srgbClr val="990033"/>
    <a:srgbClr val="F7D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/>
    <p:restoredTop sz="95170"/>
  </p:normalViewPr>
  <p:slideViewPr>
    <p:cSldViewPr snapToGrid="0">
      <p:cViewPr varScale="1">
        <p:scale>
          <a:sx n="100" d="100"/>
          <a:sy n="100" d="100"/>
        </p:scale>
        <p:origin x="86" y="33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12/5/2025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1894816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1370208"/>
            <a:ext cx="878586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4951" y="951503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25920" y="4053518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3" y="5439308"/>
            <a:ext cx="3730182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306805" y="557737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9989FE96-7F2F-4E77-194B-BB9F127E8C5E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3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FE05E629-7123-3138-047E-AECA0494CDE2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4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1_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4E8D249F-12A7-0E38-8DCF-EAE3CCB98BF5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0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19B8A0CF-1C66-FBB7-F209-B458097B217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C3A4268A-A3F9-0647-FFA6-0CD0547EA640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8228B949-E435-4793-E31C-9AA26D275D37}"/>
              </a:ext>
            </a:extLst>
          </p:cNvPr>
          <p:cNvSpPr txBox="1"/>
          <p:nvPr userDrawn="1"/>
        </p:nvSpPr>
        <p:spPr>
          <a:xfrm>
            <a:off x="3046095" y="-2820"/>
            <a:ext cx="609981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7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0E854BAB-9BC0-0566-D459-A9E2B29A1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3E5BA8AB-DA7F-8D72-2336-81B0A628B7E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7B844D27-2681-1B0D-B01A-9D270FC0E3C3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9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79464E01-282D-A2E6-C9F3-F48D5697AB7B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Wrap-Up,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5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7MXne5dSHETsBQukvAAxS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ourses.cs.washington.edu/courses/cse351/" TargetMode="External"/><Relationship Id="rId13" Type="http://schemas.openxmlformats.org/officeDocument/2006/relationships/hyperlink" Target="https://courses.cs.washington.edu/courses/cse180/" TargetMode="External"/><Relationship Id="rId18" Type="http://schemas.openxmlformats.org/officeDocument/2006/relationships/hyperlink" Target="https://courses.cs.washington.edu/courses/cse493e/" TargetMode="External"/><Relationship Id="rId3" Type="http://schemas.openxmlformats.org/officeDocument/2006/relationships/hyperlink" Target="https://courses.cs.washington.edu/courses/cse123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163/" TargetMode="External"/><Relationship Id="rId17" Type="http://schemas.openxmlformats.org/officeDocument/2006/relationships/hyperlink" Target="https://courses.cs.washington.edu/courses/cse416/" TargetMode="External"/><Relationship Id="rId2" Type="http://schemas.openxmlformats.org/officeDocument/2006/relationships/hyperlink" Target="https://courses.cs.washington.edu/courses/cse122/" TargetMode="External"/><Relationship Id="rId16" Type="http://schemas.openxmlformats.org/officeDocument/2006/relationships/hyperlink" Target="https://courses.cs.washington.edu/courses/cse412/" TargetMode="External"/><Relationship Id="rId20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160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courses.cs.washington.edu/courses/cse374/" TargetMode="External"/><Relationship Id="rId10" Type="http://schemas.openxmlformats.org/officeDocument/2006/relationships/hyperlink" Target="https://courses.cs.washington.edu/courses/cse154/" TargetMode="External"/><Relationship Id="rId19" Type="http://schemas.openxmlformats.org/officeDocument/2006/relationships/hyperlink" Target="https://www.cs.washington.edu/academics/ugrad/current-students" TargetMode="External"/><Relationship Id="rId4" Type="http://schemas.openxmlformats.org/officeDocument/2006/relationships/hyperlink" Target="http://courses.cs.washington.edu/courses/cse311/" TargetMode="External"/><Relationship Id="rId9" Type="http://schemas.openxmlformats.org/officeDocument/2006/relationships/hyperlink" Target="https://courses.cs.washington.edu/courses/cse480/" TargetMode="External"/><Relationship Id="rId14" Type="http://schemas.openxmlformats.org/officeDocument/2006/relationships/hyperlink" Target="https://courses.cs.washington.edu/courses/cse373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jpeg"/><Relationship Id="rId21" Type="http://schemas.openxmlformats.org/officeDocument/2006/relationships/image" Target="../media/image33.jpg"/><Relationship Id="rId34" Type="http://schemas.openxmlformats.org/officeDocument/2006/relationships/image" Target="../media/image46.jp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5" Type="http://schemas.openxmlformats.org/officeDocument/2006/relationships/image" Target="../media/image37.jpg"/><Relationship Id="rId3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g"/><Relationship Id="rId20" Type="http://schemas.openxmlformats.org/officeDocument/2006/relationships/image" Target="../media/image32.jpg"/><Relationship Id="rId29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24" Type="http://schemas.openxmlformats.org/officeDocument/2006/relationships/image" Target="../media/image36.jpeg"/><Relationship Id="rId32" Type="http://schemas.openxmlformats.org/officeDocument/2006/relationships/image" Target="../media/image44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23" Type="http://schemas.openxmlformats.org/officeDocument/2006/relationships/image" Target="../media/image35.jpeg"/><Relationship Id="rId28" Type="http://schemas.openxmlformats.org/officeDocument/2006/relationships/image" Target="../media/image40.jpg"/><Relationship Id="rId36" Type="http://schemas.openxmlformats.org/officeDocument/2006/relationships/image" Target="../media/image48.jp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31" Type="http://schemas.openxmlformats.org/officeDocument/2006/relationships/image" Target="../media/image43.jpe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eg"/><Relationship Id="rId22" Type="http://schemas.openxmlformats.org/officeDocument/2006/relationships/image" Target="../media/image34.jpg"/><Relationship Id="rId27" Type="http://schemas.openxmlformats.org/officeDocument/2006/relationships/image" Target="../media/image39.png"/><Relationship Id="rId30" Type="http://schemas.openxmlformats.org/officeDocument/2006/relationships/image" Target="../media/image42.jpeg"/><Relationship Id="rId35" Type="http://schemas.openxmlformats.org/officeDocument/2006/relationships/image" Target="../media/image47.png"/><Relationship Id="rId8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5au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313860" TargetMode="External"/><Relationship Id="rId2" Type="http://schemas.openxmlformats.org/officeDocument/2006/relationships/hyperlink" Target="https://uw.iasystem.org/survey/31386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washington.edu/students/ta/bandes" TargetMode="External"/><Relationship Id="rId4" Type="http://schemas.openxmlformats.org/officeDocument/2006/relationships/hyperlink" Target="https://tinyurl.com/cse12x-au25-ta-eval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EESvghKBUc&amp;list=PLTPQEx-31JXhosblxX6bQnCK_qy2No6uC&amp;index=3" TargetMode="External"/><Relationship Id="rId3" Type="http://schemas.openxmlformats.org/officeDocument/2006/relationships/hyperlink" Target="https://www.youtube.com/watch?v=iMj9yz24gP8" TargetMode="External"/><Relationship Id="rId7" Type="http://schemas.openxmlformats.org/officeDocument/2006/relationships/hyperlink" Target="https://www.amazon.com/Attack-Murder-Hornets-Season-1/dp/B091GSQNGY" TargetMode="External"/><Relationship Id="rId12" Type="http://schemas.openxmlformats.org/officeDocument/2006/relationships/hyperlink" Target="https://www.chess.com/blog/CHESScom/hans-niemann-report" TargetMode="External"/><Relationship Id="rId2" Type="http://schemas.openxmlformats.org/officeDocument/2006/relationships/hyperlink" Target="https://www.youtube.com/watch?v=S7nL9IGWGq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15BGUZopHs" TargetMode="External"/><Relationship Id="rId11" Type="http://schemas.openxmlformats.org/officeDocument/2006/relationships/hyperlink" Target="https://youtu.be/MTqUYFN5BbI?list=PLTPQEx-31JXhusD9twkKlguRlaQowh-Vw&amp;t=2285" TargetMode="External"/><Relationship Id="rId5" Type="http://schemas.openxmlformats.org/officeDocument/2006/relationships/hyperlink" Target="https://origamifliers.cs.washington.edu/" TargetMode="External"/><Relationship Id="rId10" Type="http://schemas.openxmlformats.org/officeDocument/2006/relationships/hyperlink" Target="https://hgis.uw.edu/refugee" TargetMode="External"/><Relationship Id="rId4" Type="http://schemas.openxmlformats.org/officeDocument/2006/relationships/hyperlink" Target="https://faculty.washington.edu/ajko/wordplaypen" TargetMode="External"/><Relationship Id="rId9" Type="http://schemas.openxmlformats.org/officeDocument/2006/relationships/hyperlink" Target="https://www.youtube.com/watch?v=vfFO_mJ4yP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wplse.org/2024/03/18/Illusion-Knitting.html" TargetMode="External"/><Relationship Id="rId3" Type="http://schemas.openxmlformats.org/officeDocument/2006/relationships/hyperlink" Target="https://homes.cs.washington.edu/~shapiro/" TargetMode="External"/><Relationship Id="rId7" Type="http://schemas.openxmlformats.org/officeDocument/2006/relationships/hyperlink" Target="https://www.washington.edu/news/2024/03/14/computer-science-education-coding-embroidery/" TargetMode="External"/><Relationship Id="rId2" Type="http://schemas.openxmlformats.org/officeDocument/2006/relationships/hyperlink" Target="https://thachu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es.cs.washington.edu/~luisceze/" TargetMode="External"/><Relationship Id="rId5" Type="http://schemas.openxmlformats.org/officeDocument/2006/relationships/hyperlink" Target="https://aims.cs.washington.edu/su-in-lee" TargetMode="External"/><Relationship Id="rId10" Type="http://schemas.openxmlformats.org/officeDocument/2006/relationships/hyperlink" Target="https://dl.acm.org/doi/10.1145/3654777.3676395" TargetMode="External"/><Relationship Id="rId4" Type="http://schemas.openxmlformats.org/officeDocument/2006/relationships/hyperlink" Target="https://saramostafavi.github.io/" TargetMode="External"/><Relationship Id="rId9" Type="http://schemas.openxmlformats.org/officeDocument/2006/relationships/hyperlink" Target="https://uwplse.org/2024/09/16/Unfolding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kohlbre.com/" TargetMode="External"/><Relationship Id="rId3" Type="http://schemas.openxmlformats.org/officeDocument/2006/relationships/hyperlink" Target="https://gamer.ischool.uw.edu/" TargetMode="External"/><Relationship Id="rId7" Type="http://schemas.openxmlformats.org/officeDocument/2006/relationships/hyperlink" Target="https://www.franziroesner.com/" TargetMode="External"/><Relationship Id="rId2" Type="http://schemas.openxmlformats.org/officeDocument/2006/relationships/hyperlink" Target="https://www.cs.washington.edu/research/graph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.cs.washington.edu/" TargetMode="External"/><Relationship Id="rId5" Type="http://schemas.openxmlformats.org/officeDocument/2006/relationships/hyperlink" Target="https://homes.cs.washington.edu/~axz/" TargetMode="External"/><Relationship Id="rId10" Type="http://schemas.openxmlformats.org/officeDocument/2006/relationships/hyperlink" Target="https://create.uw.edu/" TargetMode="External"/><Relationship Id="rId4" Type="http://schemas.openxmlformats.org/officeDocument/2006/relationships/hyperlink" Target="https://en.wikipedia.org/wiki/Foldit" TargetMode="External"/><Relationship Id="rId9" Type="http://schemas.openxmlformats.org/officeDocument/2006/relationships/hyperlink" Target="https://homes.cs.washington.edu/~tyagi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20095" y="1419273"/>
            <a:ext cx="8786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1" u="none" strike="noStrike" cap="none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LEC </a:t>
            </a:r>
            <a:r>
              <a:rPr lang="en-US" sz="1600" b="1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19</a:t>
            </a:r>
            <a:endParaRPr b="1" dirty="0">
              <a:latin typeface="Montserrat ExtraBold" pitchFamily="2" charset="77"/>
              <a:cs typeface="Calibri" panose="020F0502020204030204" pitchFamily="34" charset="0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420095" y="3174888"/>
            <a:ext cx="6211888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Victory Lap!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7009923" y="1112472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87221" y="1451178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buClr>
                <a:srgbClr val="404040"/>
              </a:buClr>
              <a:buSzPts val="2200"/>
            </a:pPr>
            <a:endParaRPr lang="en-US" sz="2200" i="1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404040"/>
              </a:buClr>
              <a:buSzPts val="2200"/>
            </a:pPr>
            <a:endParaRPr lang="en-US" sz="2200" i="1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404040"/>
              </a:buClr>
              <a:buSzPts val="2200"/>
            </a:pP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are your winter break plans?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009923" y="3493967"/>
            <a:ext cx="4539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Clr>
                <a:srgbClr val="404040"/>
              </a:buClr>
              <a:buSzPts val="2200"/>
            </a:pPr>
            <a:r>
              <a:rPr lang="en-US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🎷</a:t>
            </a:r>
            <a:r>
              <a:rPr lang="fr-FR" sz="20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CSE 121 25au Lecture Tunes</a:t>
            </a:r>
            <a:r>
              <a:rPr lang="fr-FR" sz="2000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🎵</a:t>
            </a:r>
            <a:endParaRPr lang="fr-FR" sz="120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35347" y="4072895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088246" y="4072895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</a:t>
            </a:r>
            <a:r>
              <a:rPr lang="en-US" sz="12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Wortzman</a:t>
            </a: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&amp; James Weichert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35347" y="4333507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C513E-D449-EF21-5B18-ED2C502E67BF}"/>
              </a:ext>
            </a:extLst>
          </p:cNvPr>
          <p:cNvSpPr txBox="1"/>
          <p:nvPr/>
        </p:nvSpPr>
        <p:spPr>
          <a:xfrm>
            <a:off x="8100278" y="4357971"/>
            <a:ext cx="3671627" cy="1682127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Trey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Amogh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Samrutha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Dalton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Ailsa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Ryan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Anant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Ava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Reese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Hayden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Aki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Spencer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Savannah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Tamsyn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Caleb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Anum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Abdul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Janvi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Navya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Sam Jessica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Elden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Suyash</a:t>
            </a:r>
          </a:p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Sthiti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Paul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Shayna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Jesse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Nhan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Anya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Minh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TJ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Zach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Johnathan</a:t>
            </a:r>
          </a:p>
        </p:txBody>
      </p:sp>
      <p:pic>
        <p:nvPicPr>
          <p:cNvPr id="3" name="Picture 2" descr="Slido QR code">
            <a:extLst>
              <a:ext uri="{FF2B5EF4-FFF2-40B4-BE49-F238E27FC236}">
                <a16:creationId xmlns:a16="http://schemas.microsoft.com/office/drawing/2014/main" id="{21DD8190-20CB-D33A-06A9-C728156A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14" y="5568429"/>
            <a:ext cx="1065315" cy="106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F9DF-063B-8E5D-EB74-B3FEA391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4A4E-6B59-1D37-B140-41674809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(3/5)</a:t>
            </a:r>
          </a:p>
        </p:txBody>
      </p:sp>
      <p:pic>
        <p:nvPicPr>
          <p:cNvPr id="1026" name="Picture 2" descr="A meme with two sections. The top section has an image of a person’s hands over a computer keyboard with motion blur captioned “How people think programming looks like”. The bottom section has a photo of “The Thinker” statue captioned “How it actually looks like”.">
            <a:extLst>
              <a:ext uri="{FF2B5EF4-FFF2-40B4-BE49-F238E27FC236}">
                <a16:creationId xmlns:a16="http://schemas.microsoft.com/office/drawing/2014/main" id="{23CB870F-336C-8452-CF16-4ADBE99B5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2616" b="3907"/>
          <a:stretch>
            <a:fillRect/>
          </a:stretch>
        </p:blipFill>
        <p:spPr bwMode="auto">
          <a:xfrm>
            <a:off x="8316098" y="681038"/>
            <a:ext cx="3385752" cy="52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C06F3-A3E4-4FAA-3C54-DE3EAE6BA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7366686" cy="48053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Expectations vs. reality of CS</a:t>
            </a:r>
          </a:p>
          <a:p>
            <a:endParaRPr lang="en-US" dirty="0"/>
          </a:p>
          <a:p>
            <a:r>
              <a:rPr lang="en-US" b="1" dirty="0"/>
              <a:t>Who codes (and uses code):</a:t>
            </a:r>
          </a:p>
          <a:p>
            <a:pPr marL="114300" indent="0">
              <a:buNone/>
            </a:pPr>
            <a:endParaRPr lang="en-US" sz="100" b="1" dirty="0"/>
          </a:p>
          <a:p>
            <a:pPr lvl="1"/>
            <a:r>
              <a:rPr lang="en-US" dirty="0"/>
              <a:t>“computer science felt kind of intimidating and ‘only for tech people.’ Now I see it more as step-by-step problem solving”</a:t>
            </a:r>
          </a:p>
          <a:p>
            <a:pPr marL="571500" lvl="1" indent="0">
              <a:buNone/>
            </a:pPr>
            <a:endParaRPr lang="en-US" sz="100" dirty="0"/>
          </a:p>
          <a:p>
            <a:pPr lvl="1"/>
            <a:r>
              <a:rPr lang="en-US" dirty="0"/>
              <a:t>“I have now learned and realized that the concepts and skills that I have learned in this class has helped me better understand my own field that I am interested in”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3C957-B308-3CAD-5BD8-C18FD423D6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2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519FD-165F-CC37-4545-7370B24D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8BAE-5327-CF3D-FF46-14FC6FAE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(4/5)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81118-711A-16A3-C8E1-59BD821F4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/>
              <a:t>Reflecting on your journey (so far) learning CS!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Some good surprises…</a:t>
            </a:r>
            <a:endParaRPr lang="en-US" sz="100" b="1" dirty="0"/>
          </a:p>
          <a:p>
            <a:pPr lvl="1"/>
            <a:r>
              <a:rPr lang="en-US" dirty="0"/>
              <a:t>“I came into this course not expecting too much, but as the quarter ends, I'm realizing just how much I've learned, and I'm pretty proud of myself”</a:t>
            </a:r>
          </a:p>
          <a:p>
            <a:pPr lvl="1"/>
            <a:r>
              <a:rPr lang="en-US" dirty="0"/>
              <a:t>“it taught me a lot about persistence and opened my mind to the different possibilities”</a:t>
            </a:r>
          </a:p>
          <a:p>
            <a:pPr lvl="1"/>
            <a:r>
              <a:rPr lang="en-US" dirty="0"/>
              <a:t>“This course was a lot more fun than I thought it'd be”</a:t>
            </a:r>
          </a:p>
          <a:p>
            <a:pPr lvl="1"/>
            <a:r>
              <a:rPr lang="en-US" dirty="0"/>
              <a:t>This course gives me a new perspective on coding. That was amazing”</a:t>
            </a:r>
          </a:p>
          <a:p>
            <a:pPr marL="571500" lvl="1" indent="0">
              <a:buNone/>
            </a:pPr>
            <a:endParaRPr lang="en-US" sz="900" dirty="0"/>
          </a:p>
          <a:p>
            <a:r>
              <a:rPr lang="en-US" b="1" dirty="0"/>
              <a:t>…and challenged expectations</a:t>
            </a:r>
          </a:p>
          <a:p>
            <a:pPr lvl="1"/>
            <a:r>
              <a:rPr lang="en-US" dirty="0"/>
              <a:t>“Computer science is much harder than I thought it would be.”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2641-6B4E-EF6F-DD84-4057A5A6C5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6F22A-FABC-E746-231F-2B408683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2F71-FA14-9705-15D7-8D7D8398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(5/5)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D4882-6C0D-30BA-C784-DE74866FC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/>
              <a:t>Some responses that made us chuckle: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sz="3000" dirty="0"/>
              <a:t>“I should check my code and output more carefully in each homework, reduce the resubmission times.”</a:t>
            </a:r>
          </a:p>
          <a:p>
            <a:pPr marL="114300" indent="0">
              <a:buNone/>
            </a:pPr>
            <a:endParaRPr lang="en-US" sz="1100" dirty="0"/>
          </a:p>
          <a:p>
            <a:r>
              <a:rPr lang="en-US" sz="3000" dirty="0"/>
              <a:t>“Honestly, I really hated coding and CS in general since both of my parents are software engineers and they pushed it on me. This course took my opinion and switched it completely”</a:t>
            </a:r>
          </a:p>
          <a:p>
            <a:pPr marL="114300" indent="0">
              <a:buNone/>
            </a:pPr>
            <a:endParaRPr lang="en-US" sz="1100" dirty="0"/>
          </a:p>
          <a:p>
            <a:r>
              <a:rPr lang="en-US" sz="3000" dirty="0"/>
              <a:t>“Before this course, I was the #1 coding hater…even though I still don’t see coding as my strongest skill, I’ve become more comfortable and less afraid of it.”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C7549-D546-8092-6B98-B75C2B14E0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3A1E-C90A-7A45-1AB8-686B700E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Courses </a:t>
            </a:r>
          </a:p>
        </p:txBody>
      </p:sp>
      <p:sp>
        <p:nvSpPr>
          <p:cNvPr id="10" name="Google Shape;110;p5">
            <a:extLst>
              <a:ext uri="{FF2B5EF4-FFF2-40B4-BE49-F238E27FC236}">
                <a16:creationId xmlns:a16="http://schemas.microsoft.com/office/drawing/2014/main" id="{8131BC1B-C4F9-C81C-2FC0-DBD125923EBC}"/>
              </a:ext>
            </a:extLst>
          </p:cNvPr>
          <p:cNvSpPr txBox="1"/>
          <p:nvPr/>
        </p:nvSpPr>
        <p:spPr>
          <a:xfrm>
            <a:off x="838201" y="1174807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E2558EFF-C474-BB49-9165-835A475B4599}"/>
              </a:ext>
            </a:extLst>
          </p:cNvPr>
          <p:cNvSpPr txBox="1"/>
          <p:nvPr/>
        </p:nvSpPr>
        <p:spPr>
          <a:xfrm>
            <a:off x="7104662" y="626774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Google Shape;111;p5">
            <a:extLst>
              <a:ext uri="{FF2B5EF4-FFF2-40B4-BE49-F238E27FC236}">
                <a16:creationId xmlns:a16="http://schemas.microsoft.com/office/drawing/2014/main" id="{E5DFA701-9FF1-D4A1-3EE9-D7DC970A7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156425"/>
              </p:ext>
            </p:extLst>
          </p:nvPr>
        </p:nvGraphicFramePr>
        <p:xfrm>
          <a:off x="7104661" y="1134913"/>
          <a:ext cx="4884568" cy="118365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90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CSE 122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Data structures, object-oriented programming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CSE 123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More OOP, recursion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D21940F4-BA1E-2DA5-18E9-28B3AFF43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663" y="2437733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/>
              <a:t>Majors</a:t>
            </a:r>
            <a:endParaRPr b="1" dirty="0"/>
          </a:p>
        </p:txBody>
      </p:sp>
      <p:graphicFrame>
        <p:nvGraphicFramePr>
          <p:cNvPr id="7" name="Google Shape;107;p5">
            <a:extLst>
              <a:ext uri="{FF2B5EF4-FFF2-40B4-BE49-F238E27FC236}">
                <a16:creationId xmlns:a16="http://schemas.microsoft.com/office/drawing/2014/main" id="{848090E3-52A7-4751-5D19-B35C90BF6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75859"/>
              </p:ext>
            </p:extLst>
          </p:nvPr>
        </p:nvGraphicFramePr>
        <p:xfrm>
          <a:off x="7104662" y="2917924"/>
          <a:ext cx="4884568" cy="300739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CSE 311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Mathematical foundations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CSE 331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Software design/implementation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CSE 340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 programming (mobile apps)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CSE 341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Programming languages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CSE 351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Hardware / Software Interface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CSE 480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impacts of computing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991566596"/>
                  </a:ext>
                </a:extLst>
              </a:tr>
            </a:tbl>
          </a:graphicData>
        </a:graphic>
      </p:graphicFrame>
      <p:sp>
        <p:nvSpPr>
          <p:cNvPr id="12" name="Google Shape;113;p5">
            <a:extLst>
              <a:ext uri="{FF2B5EF4-FFF2-40B4-BE49-F238E27FC236}">
                <a16:creationId xmlns:a16="http://schemas.microsoft.com/office/drawing/2014/main" id="{1A8C1BD2-C013-932D-6C11-1296105C3CDB}"/>
              </a:ext>
            </a:extLst>
          </p:cNvPr>
          <p:cNvSpPr txBox="1"/>
          <p:nvPr/>
        </p:nvSpPr>
        <p:spPr>
          <a:xfrm>
            <a:off x="7104661" y="5989484"/>
            <a:ext cx="488456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Related majors: Informatics, ACMS, HCDE, ECE, …</a:t>
            </a:r>
            <a:endParaRPr dirty="0"/>
          </a:p>
        </p:txBody>
      </p:sp>
      <p:sp>
        <p:nvSpPr>
          <p:cNvPr id="8" name="Google Shape;108;p5">
            <a:extLst>
              <a:ext uri="{FF2B5EF4-FFF2-40B4-BE49-F238E27FC236}">
                <a16:creationId xmlns:a16="http://schemas.microsoft.com/office/drawing/2014/main" id="{DCE71AC5-1365-2C7E-8357-987986CCBEEA}"/>
              </a:ext>
            </a:extLst>
          </p:cNvPr>
          <p:cNvSpPr txBox="1">
            <a:spLocks/>
          </p:cNvSpPr>
          <p:nvPr/>
        </p:nvSpPr>
        <p:spPr>
          <a:xfrm>
            <a:off x="838200" y="1655225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200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Non-majors</a:t>
            </a:r>
          </a:p>
        </p:txBody>
      </p:sp>
      <p:graphicFrame>
        <p:nvGraphicFramePr>
          <p:cNvPr id="5" name="Google Shape;104;p5">
            <a:extLst>
              <a:ext uri="{FF2B5EF4-FFF2-40B4-BE49-F238E27FC236}">
                <a16:creationId xmlns:a16="http://schemas.microsoft.com/office/drawing/2014/main" id="{45A41009-FE93-1D53-4544-07294DE8C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244028"/>
              </p:ext>
            </p:extLst>
          </p:nvPr>
        </p:nvGraphicFramePr>
        <p:xfrm>
          <a:off x="838200" y="2073682"/>
          <a:ext cx="5874075" cy="419104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CSE 154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web programming (several languages)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CSE 160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programming, data analysis (Python)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CSE 163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Intermediate programming, data analysis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CSE 180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Introduction to data science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CSE 373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structures and algorithms (in Java)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CSE 374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Low-level programming and tools (C/C++)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6"/>
                        </a:rPr>
                        <a:t>CSE 412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Data Visualization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7"/>
                        </a:rPr>
                        <a:t>CSE 416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Machine Learning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CSE 493E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Accessibility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3692916028"/>
                  </a:ext>
                </a:extLst>
              </a:tr>
            </a:tbl>
          </a:graphicData>
        </a:graphic>
      </p:graphicFrame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62046D31-E074-517A-B535-A42DF6465E06}"/>
              </a:ext>
            </a:extLst>
          </p:cNvPr>
          <p:cNvSpPr txBox="1"/>
          <p:nvPr/>
        </p:nvSpPr>
        <p:spPr>
          <a:xfrm>
            <a:off x="838200" y="6406343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C12D6-0440-705B-3BAD-5793B410C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build="p"/>
      <p:bldP spid="12" grpId="0"/>
      <p:bldP spid="8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2EE7-42B0-25AE-7660-6C565BED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</a:t>
            </a:r>
            <a:r>
              <a:rPr lang="en-US" i="1" dirty="0"/>
              <a:t>beyond</a:t>
            </a:r>
            <a:r>
              <a:rPr lang="en-US" dirty="0"/>
              <a:t> Computer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3D3D-5A81-4F02-BF89-F401A67C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Some of you said, ”I’m glad I took this class, but no more CS for me”</a:t>
            </a:r>
          </a:p>
          <a:p>
            <a:pPr marL="114300" indent="0">
              <a:buNone/>
            </a:pPr>
            <a:r>
              <a:rPr lang="en-US" dirty="0"/>
              <a:t>That’s </a:t>
            </a:r>
            <a:r>
              <a:rPr lang="en-US" u="sng" dirty="0"/>
              <a:t>totally valid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  <a:p>
            <a:pPr marL="114300" indent="0">
              <a:buNone/>
            </a:pPr>
            <a:r>
              <a:rPr lang="en-US" dirty="0"/>
              <a:t>Some lessons from this class that </a:t>
            </a:r>
            <a:r>
              <a:rPr lang="en-US" i="1" dirty="0"/>
              <a:t>could</a:t>
            </a:r>
            <a:r>
              <a:rPr lang="en-US" dirty="0"/>
              <a:t> apply more broadly:</a:t>
            </a:r>
          </a:p>
          <a:p>
            <a:r>
              <a:rPr lang="en-US" dirty="0"/>
              <a:t>how to break big problems into smaller subproblems</a:t>
            </a:r>
          </a:p>
          <a:p>
            <a:r>
              <a:rPr lang="en-US" dirty="0"/>
              <a:t>how to isolate what part of a system is broken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understanding basics of how software works</a:t>
            </a:r>
          </a:p>
          <a:p>
            <a:r>
              <a:rPr lang="en-US" dirty="0"/>
              <a:t>how to learn (and reflect) effectively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EA621-974A-9E74-6690-6FE6D96B8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762-0D9C-3BD0-EC50-CE381E5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66625-1414-F566-EABA-F5121C7D7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8636000" cy="5268596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get better at programming?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Practice!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learn to X?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Classes, books, videos, or self-learn!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CS (as a field) has lots of free resources :)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What should I do next?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Anything you’re interested in!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but: hard to tell what’s easy and what’s hard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Should I learn another language? Which one?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That depends – what do you want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BBD5-4B03-863B-4CA7-48C6D1F41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>
            <a:extLst>
              <a:ext uri="{FF2B5EF4-FFF2-40B4-BE49-F238E27FC236}">
                <a16:creationId xmlns:a16="http://schemas.microsoft.com/office/drawing/2014/main" id="{3AB2BDFD-C6BD-CED4-B541-1EE5B1D8D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6500" y="829257"/>
            <a:ext cx="3098801" cy="5199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6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your </a:t>
            </a:r>
            <a:r>
              <a:rPr lang="en-US" u="sng" dirty="0"/>
              <a:t>fabulous</a:t>
            </a:r>
            <a:r>
              <a:rPr lang="en-US" dirty="0"/>
              <a:t> TAs!</a:t>
            </a:r>
          </a:p>
        </p:txBody>
      </p:sp>
      <p:pic>
        <p:nvPicPr>
          <p:cNvPr id="16" name="Picture 15" descr="Photo of Samrutha.">
            <a:extLst>
              <a:ext uri="{FF2B5EF4-FFF2-40B4-BE49-F238E27FC236}">
                <a16:creationId xmlns:a16="http://schemas.microsoft.com/office/drawing/2014/main" id="{9BC80BD6-9DC4-C50C-D108-3F7EBF45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094"/>
          <a:stretch>
            <a:fillRect/>
          </a:stretch>
        </p:blipFill>
        <p:spPr>
          <a:xfrm>
            <a:off x="5551932" y="5392993"/>
            <a:ext cx="1097255" cy="1088136"/>
          </a:xfrm>
          <a:prstGeom prst="rect">
            <a:avLst/>
          </a:prstGeom>
        </p:spPr>
      </p:pic>
      <p:pic>
        <p:nvPicPr>
          <p:cNvPr id="43" name="Picture 42" descr="Photo of TJ">
            <a:extLst>
              <a:ext uri="{FF2B5EF4-FFF2-40B4-BE49-F238E27FC236}">
                <a16:creationId xmlns:a16="http://schemas.microsoft.com/office/drawing/2014/main" id="{712FE7E5-9F33-EE27-33CB-96400E5A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16"/>
          <a:stretch>
            <a:fillRect/>
          </a:stretch>
        </p:blipFill>
        <p:spPr>
          <a:xfrm>
            <a:off x="6875406" y="4116526"/>
            <a:ext cx="1088136" cy="1116854"/>
          </a:xfrm>
          <a:prstGeom prst="rect">
            <a:avLst/>
          </a:prstGeom>
        </p:spPr>
      </p:pic>
      <p:pic>
        <p:nvPicPr>
          <p:cNvPr id="5" name="Picture 4" descr="Photo of Ryan">
            <a:extLst>
              <a:ext uri="{FF2B5EF4-FFF2-40B4-BE49-F238E27FC236}">
                <a16:creationId xmlns:a16="http://schemas.microsoft.com/office/drawing/2014/main" id="{490C62B8-4AC7-4A11-2685-A2E6B4E19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36" y="1450642"/>
            <a:ext cx="1090864" cy="1090864"/>
          </a:xfrm>
          <a:prstGeom prst="rect">
            <a:avLst/>
          </a:prstGeom>
        </p:spPr>
      </p:pic>
      <p:pic>
        <p:nvPicPr>
          <p:cNvPr id="6" name="Picture 5" descr="Photo of Amogh">
            <a:extLst>
              <a:ext uri="{FF2B5EF4-FFF2-40B4-BE49-F238E27FC236}">
                <a16:creationId xmlns:a16="http://schemas.microsoft.com/office/drawing/2014/main" id="{EA5366C2-F56A-99BD-FC2F-E0D4F574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8036" y="2774115"/>
            <a:ext cx="1090864" cy="1090864"/>
          </a:xfrm>
          <a:prstGeom prst="rect">
            <a:avLst/>
          </a:prstGeom>
        </p:spPr>
      </p:pic>
      <p:pic>
        <p:nvPicPr>
          <p:cNvPr id="7" name="Picture 6" descr="Photo of Sam">
            <a:extLst>
              <a:ext uri="{FF2B5EF4-FFF2-40B4-BE49-F238E27FC236}">
                <a16:creationId xmlns:a16="http://schemas.microsoft.com/office/drawing/2014/main" id="{995B7EC1-CEEA-4072-147D-EE109EF3AC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8036" y="4121188"/>
            <a:ext cx="1090864" cy="1043663"/>
          </a:xfrm>
          <a:prstGeom prst="rect">
            <a:avLst/>
          </a:prstGeom>
        </p:spPr>
      </p:pic>
      <p:pic>
        <p:nvPicPr>
          <p:cNvPr id="8" name="Picture 7" descr="Photo of Jesse">
            <a:extLst>
              <a:ext uri="{FF2B5EF4-FFF2-40B4-BE49-F238E27FC236}">
                <a16:creationId xmlns:a16="http://schemas.microsoft.com/office/drawing/2014/main" id="{1CAD0F20-1C9F-837F-4B5D-B0932BF236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9893" y="5421061"/>
            <a:ext cx="1067149" cy="1090864"/>
          </a:xfrm>
          <a:prstGeom prst="rect">
            <a:avLst/>
          </a:prstGeom>
        </p:spPr>
      </p:pic>
      <p:pic>
        <p:nvPicPr>
          <p:cNvPr id="9" name="Picture 8" descr="Photo of Aki">
            <a:extLst>
              <a:ext uri="{FF2B5EF4-FFF2-40B4-BE49-F238E27FC236}">
                <a16:creationId xmlns:a16="http://schemas.microsoft.com/office/drawing/2014/main" id="{904AD0E0-57BD-137E-225A-8493F5A1E2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581510" y="1472527"/>
            <a:ext cx="1090864" cy="1047094"/>
          </a:xfrm>
          <a:prstGeom prst="rect">
            <a:avLst/>
          </a:prstGeom>
        </p:spPr>
      </p:pic>
      <p:pic>
        <p:nvPicPr>
          <p:cNvPr id="10" name="Picture 9" descr="Photo of Savannah">
            <a:extLst>
              <a:ext uri="{FF2B5EF4-FFF2-40B4-BE49-F238E27FC236}">
                <a16:creationId xmlns:a16="http://schemas.microsoft.com/office/drawing/2014/main" id="{6054C87E-E0A7-1469-1CF1-0EBCA1138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904984" y="1446631"/>
            <a:ext cx="1090864" cy="1090864"/>
          </a:xfrm>
          <a:prstGeom prst="rect">
            <a:avLst/>
          </a:prstGeom>
        </p:spPr>
      </p:pic>
      <p:pic>
        <p:nvPicPr>
          <p:cNvPr id="11" name="Picture 10" descr="Photo of Sthiti">
            <a:extLst>
              <a:ext uri="{FF2B5EF4-FFF2-40B4-BE49-F238E27FC236}">
                <a16:creationId xmlns:a16="http://schemas.microsoft.com/office/drawing/2014/main" id="{AF11492E-43C5-5C09-CEDB-1E7EF45DE5C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28458" y="1489073"/>
            <a:ext cx="1090864" cy="1005980"/>
          </a:xfrm>
          <a:prstGeom prst="rect">
            <a:avLst/>
          </a:prstGeom>
        </p:spPr>
      </p:pic>
      <p:pic>
        <p:nvPicPr>
          <p:cNvPr id="12" name="Picture 11" descr="Photo of Abdul">
            <a:extLst>
              <a:ext uri="{FF2B5EF4-FFF2-40B4-BE49-F238E27FC236}">
                <a16:creationId xmlns:a16="http://schemas.microsoft.com/office/drawing/2014/main" id="{F79B1742-F4E7-8D8F-C0DD-A0D81AE5729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51932" y="1446631"/>
            <a:ext cx="1090864" cy="1090864"/>
          </a:xfrm>
          <a:prstGeom prst="rect">
            <a:avLst/>
          </a:prstGeom>
        </p:spPr>
      </p:pic>
      <p:pic>
        <p:nvPicPr>
          <p:cNvPr id="13" name="Picture 12" descr="Photo of Elden">
            <a:extLst>
              <a:ext uri="{FF2B5EF4-FFF2-40B4-BE49-F238E27FC236}">
                <a16:creationId xmlns:a16="http://schemas.microsoft.com/office/drawing/2014/main" id="{A1ECB0C6-7D43-6FBD-0233-154C90963E2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875406" y="1446631"/>
            <a:ext cx="1090864" cy="1090864"/>
          </a:xfrm>
          <a:prstGeom prst="rect">
            <a:avLst/>
          </a:prstGeom>
        </p:spPr>
      </p:pic>
      <p:pic>
        <p:nvPicPr>
          <p:cNvPr id="14" name="Picture 13" descr="Photo of Hayden">
            <a:extLst>
              <a:ext uri="{FF2B5EF4-FFF2-40B4-BE49-F238E27FC236}">
                <a16:creationId xmlns:a16="http://schemas.microsoft.com/office/drawing/2014/main" id="{648A04F3-3F47-3FAE-EE8C-AF7F0261988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198880" y="1446631"/>
            <a:ext cx="1090864" cy="1090864"/>
          </a:xfrm>
          <a:prstGeom prst="rect">
            <a:avLst/>
          </a:prstGeom>
        </p:spPr>
      </p:pic>
      <p:pic>
        <p:nvPicPr>
          <p:cNvPr id="15" name="Picture 14" descr="Photo of Anant">
            <a:extLst>
              <a:ext uri="{FF2B5EF4-FFF2-40B4-BE49-F238E27FC236}">
                <a16:creationId xmlns:a16="http://schemas.microsoft.com/office/drawing/2014/main" id="{C97C159B-64FD-F66F-E4BE-688DB086F04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532377" y="1456654"/>
            <a:ext cx="1070817" cy="1070817"/>
          </a:xfrm>
          <a:prstGeom prst="rect">
            <a:avLst/>
          </a:prstGeom>
        </p:spPr>
      </p:pic>
      <p:pic>
        <p:nvPicPr>
          <p:cNvPr id="19" name="Picture 18" descr="Photo of Minh">
            <a:extLst>
              <a:ext uri="{FF2B5EF4-FFF2-40B4-BE49-F238E27FC236}">
                <a16:creationId xmlns:a16="http://schemas.microsoft.com/office/drawing/2014/main" id="{66E23FCE-F961-443D-23F0-A5D6D0840CA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581510" y="2766093"/>
            <a:ext cx="1090864" cy="1090864"/>
          </a:xfrm>
          <a:prstGeom prst="rect">
            <a:avLst/>
          </a:prstGeom>
        </p:spPr>
      </p:pic>
      <p:pic>
        <p:nvPicPr>
          <p:cNvPr id="20" name="Picture 19" descr="Photo of Johnathan">
            <a:extLst>
              <a:ext uri="{FF2B5EF4-FFF2-40B4-BE49-F238E27FC236}">
                <a16:creationId xmlns:a16="http://schemas.microsoft.com/office/drawing/2014/main" id="{F63D1E78-7FA2-D9BA-727A-48E1E143978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04984" y="2804734"/>
            <a:ext cx="1090864" cy="1013582"/>
          </a:xfrm>
          <a:prstGeom prst="rect">
            <a:avLst/>
          </a:prstGeom>
        </p:spPr>
      </p:pic>
      <p:pic>
        <p:nvPicPr>
          <p:cNvPr id="21" name="Picture 20" descr="Photo of Nhan">
            <a:extLst>
              <a:ext uri="{FF2B5EF4-FFF2-40B4-BE49-F238E27FC236}">
                <a16:creationId xmlns:a16="http://schemas.microsoft.com/office/drawing/2014/main" id="{0A4AB374-EA63-A746-426F-1BD699304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4228458" y="2774114"/>
            <a:ext cx="1090864" cy="1090864"/>
          </a:xfrm>
          <a:prstGeom prst="rect">
            <a:avLst/>
          </a:prstGeom>
        </p:spPr>
      </p:pic>
      <p:pic>
        <p:nvPicPr>
          <p:cNvPr id="22" name="Picture 21" descr="Photo of Paul">
            <a:extLst>
              <a:ext uri="{FF2B5EF4-FFF2-40B4-BE49-F238E27FC236}">
                <a16:creationId xmlns:a16="http://schemas.microsoft.com/office/drawing/2014/main" id="{7F94B1CE-A382-2D1E-3486-C7AEBD50B20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5551932" y="2774114"/>
            <a:ext cx="1090864" cy="1090864"/>
          </a:xfrm>
          <a:prstGeom prst="rect">
            <a:avLst/>
          </a:prstGeom>
        </p:spPr>
      </p:pic>
      <p:pic>
        <p:nvPicPr>
          <p:cNvPr id="23" name="Picture 22" descr="Photo of Trey">
            <a:extLst>
              <a:ext uri="{FF2B5EF4-FFF2-40B4-BE49-F238E27FC236}">
                <a16:creationId xmlns:a16="http://schemas.microsoft.com/office/drawing/2014/main" id="{6CCF44D4-369A-58CF-7533-B348A272C8EA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875406" y="2774114"/>
            <a:ext cx="1090864" cy="1090864"/>
          </a:xfrm>
          <a:prstGeom prst="rect">
            <a:avLst/>
          </a:prstGeom>
        </p:spPr>
      </p:pic>
      <p:pic>
        <p:nvPicPr>
          <p:cNvPr id="24" name="Picture 23" descr="Photo of Cayden">
            <a:extLst>
              <a:ext uri="{FF2B5EF4-FFF2-40B4-BE49-F238E27FC236}">
                <a16:creationId xmlns:a16="http://schemas.microsoft.com/office/drawing/2014/main" id="{389C20C2-8AEF-3BEB-A74C-912E978F5C9B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8880" y="2774114"/>
            <a:ext cx="1090864" cy="1090864"/>
          </a:xfrm>
          <a:prstGeom prst="rect">
            <a:avLst/>
          </a:prstGeom>
        </p:spPr>
      </p:pic>
      <p:pic>
        <p:nvPicPr>
          <p:cNvPr id="25" name="Picture 24" descr="Photo of Reese">
            <a:extLst>
              <a:ext uri="{FF2B5EF4-FFF2-40B4-BE49-F238E27FC236}">
                <a16:creationId xmlns:a16="http://schemas.microsoft.com/office/drawing/2014/main" id="{7E9EDA4B-C70E-6D77-C05D-69463D265FF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22354" y="2762774"/>
            <a:ext cx="1090864" cy="1089479"/>
          </a:xfrm>
          <a:prstGeom prst="rect">
            <a:avLst/>
          </a:prstGeom>
        </p:spPr>
      </p:pic>
      <p:pic>
        <p:nvPicPr>
          <p:cNvPr id="26" name="Picture 25" descr="Photo of Dalton">
            <a:extLst>
              <a:ext uri="{FF2B5EF4-FFF2-40B4-BE49-F238E27FC236}">
                <a16:creationId xmlns:a16="http://schemas.microsoft.com/office/drawing/2014/main" id="{633516B3-858A-72A1-F719-0BE8B1AA58C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581510" y="4121188"/>
            <a:ext cx="1090864" cy="1090864"/>
          </a:xfrm>
          <a:prstGeom prst="rect">
            <a:avLst/>
          </a:prstGeom>
        </p:spPr>
      </p:pic>
      <p:pic>
        <p:nvPicPr>
          <p:cNvPr id="27" name="Picture 26" descr="Photo of Anum">
            <a:extLst>
              <a:ext uri="{FF2B5EF4-FFF2-40B4-BE49-F238E27FC236}">
                <a16:creationId xmlns:a16="http://schemas.microsoft.com/office/drawing/2014/main" id="{ABE7CBD6-EE62-C8F9-320A-D757F9D72895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2904984" y="4121188"/>
            <a:ext cx="1090864" cy="1090864"/>
          </a:xfrm>
          <a:prstGeom prst="rect">
            <a:avLst/>
          </a:prstGeom>
        </p:spPr>
      </p:pic>
      <p:pic>
        <p:nvPicPr>
          <p:cNvPr id="28" name="Picture 27" descr="Photo of Caleb">
            <a:extLst>
              <a:ext uri="{FF2B5EF4-FFF2-40B4-BE49-F238E27FC236}">
                <a16:creationId xmlns:a16="http://schemas.microsoft.com/office/drawing/2014/main" id="{435B10D4-E17A-892F-EF4A-FBAE93F5664B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4228458" y="4121188"/>
            <a:ext cx="1090864" cy="1081540"/>
          </a:xfrm>
          <a:prstGeom prst="rect">
            <a:avLst/>
          </a:prstGeom>
        </p:spPr>
      </p:pic>
      <p:pic>
        <p:nvPicPr>
          <p:cNvPr id="29" name="Picture 28" descr="Photo of Tamsyn">
            <a:extLst>
              <a:ext uri="{FF2B5EF4-FFF2-40B4-BE49-F238E27FC236}">
                <a16:creationId xmlns:a16="http://schemas.microsoft.com/office/drawing/2014/main" id="{849ECD64-DE63-872C-5109-17079A693685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5551932" y="4121188"/>
            <a:ext cx="1090864" cy="1090864"/>
          </a:xfrm>
          <a:prstGeom prst="rect">
            <a:avLst/>
          </a:prstGeom>
        </p:spPr>
      </p:pic>
      <p:pic>
        <p:nvPicPr>
          <p:cNvPr id="31" name="Picture 30" descr="Photo of Shayna">
            <a:extLst>
              <a:ext uri="{FF2B5EF4-FFF2-40B4-BE49-F238E27FC236}">
                <a16:creationId xmlns:a16="http://schemas.microsoft.com/office/drawing/2014/main" id="{06713C7A-0DBF-4105-B4C1-5900A25C7C9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8198880" y="4122430"/>
            <a:ext cx="1090864" cy="1090299"/>
          </a:xfrm>
          <a:prstGeom prst="rect">
            <a:avLst/>
          </a:prstGeom>
        </p:spPr>
      </p:pic>
      <p:pic>
        <p:nvPicPr>
          <p:cNvPr id="32" name="Picture 31" descr="Photo of Janvi">
            <a:extLst>
              <a:ext uri="{FF2B5EF4-FFF2-40B4-BE49-F238E27FC236}">
                <a16:creationId xmlns:a16="http://schemas.microsoft.com/office/drawing/2014/main" id="{371F6C07-B28E-BDEE-44DC-A860CF90C49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1581510" y="5421061"/>
            <a:ext cx="1090864" cy="1090864"/>
          </a:xfrm>
          <a:prstGeom prst="rect">
            <a:avLst/>
          </a:prstGeom>
        </p:spPr>
      </p:pic>
      <p:pic>
        <p:nvPicPr>
          <p:cNvPr id="33" name="Picture 32" descr="Photo of Anya">
            <a:extLst>
              <a:ext uri="{FF2B5EF4-FFF2-40B4-BE49-F238E27FC236}">
                <a16:creationId xmlns:a16="http://schemas.microsoft.com/office/drawing/2014/main" id="{30260BBA-40C4-707F-6EF5-C7AABE5F41B6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2904984" y="5392993"/>
            <a:ext cx="1090864" cy="1090864"/>
          </a:xfrm>
          <a:prstGeom prst="rect">
            <a:avLst/>
          </a:prstGeom>
        </p:spPr>
      </p:pic>
      <p:pic>
        <p:nvPicPr>
          <p:cNvPr id="34" name="Picture 33" descr="Photo of Suyash">
            <a:extLst>
              <a:ext uri="{FF2B5EF4-FFF2-40B4-BE49-F238E27FC236}">
                <a16:creationId xmlns:a16="http://schemas.microsoft.com/office/drawing/2014/main" id="{7CC4D14D-BE7B-3D26-1346-8D1EAA1545A9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4228458" y="5392993"/>
            <a:ext cx="1090864" cy="1090864"/>
          </a:xfrm>
          <a:prstGeom prst="rect">
            <a:avLst/>
          </a:prstGeom>
        </p:spPr>
      </p:pic>
      <p:pic>
        <p:nvPicPr>
          <p:cNvPr id="39" name="Picture 38" descr="Photo of Spencer">
            <a:extLst>
              <a:ext uri="{FF2B5EF4-FFF2-40B4-BE49-F238E27FC236}">
                <a16:creationId xmlns:a16="http://schemas.microsoft.com/office/drawing/2014/main" id="{F92D9A86-0257-A01A-83AD-D0F1322CF659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9522354" y="4116526"/>
            <a:ext cx="1090864" cy="1090864"/>
          </a:xfrm>
          <a:prstGeom prst="rect">
            <a:avLst/>
          </a:prstGeom>
        </p:spPr>
      </p:pic>
      <p:pic>
        <p:nvPicPr>
          <p:cNvPr id="44" name="Picture 43" descr="Photo of Jessica">
            <a:extLst>
              <a:ext uri="{FF2B5EF4-FFF2-40B4-BE49-F238E27FC236}">
                <a16:creationId xmlns:a16="http://schemas.microsoft.com/office/drawing/2014/main" id="{53B70FBD-13C8-AB28-349E-7CA441E7D006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0853123" y="1461316"/>
            <a:ext cx="1070817" cy="1070817"/>
          </a:xfrm>
          <a:prstGeom prst="rect">
            <a:avLst/>
          </a:prstGeom>
        </p:spPr>
      </p:pic>
      <p:pic>
        <p:nvPicPr>
          <p:cNvPr id="45" name="Picture 44" descr="Photo of Navya">
            <a:extLst>
              <a:ext uri="{FF2B5EF4-FFF2-40B4-BE49-F238E27FC236}">
                <a16:creationId xmlns:a16="http://schemas.microsoft.com/office/drawing/2014/main" id="{8AAAA558-85C9-B1D9-847C-351BD3DF2CC6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10843792" y="2767436"/>
            <a:ext cx="1089479" cy="1089479"/>
          </a:xfrm>
          <a:prstGeom prst="rect">
            <a:avLst/>
          </a:prstGeom>
        </p:spPr>
      </p:pic>
      <p:pic>
        <p:nvPicPr>
          <p:cNvPr id="46" name="Picture 45" descr="Photo of Ailsa">
            <a:extLst>
              <a:ext uri="{FF2B5EF4-FFF2-40B4-BE49-F238E27FC236}">
                <a16:creationId xmlns:a16="http://schemas.microsoft.com/office/drawing/2014/main" id="{4833E0B6-985A-7F64-0423-9D66E24FB455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/>
        </p:blipFill>
        <p:spPr>
          <a:xfrm>
            <a:off x="10843100" y="4121188"/>
            <a:ext cx="1090864" cy="1090864"/>
          </a:xfrm>
          <a:prstGeom prst="rect">
            <a:avLst/>
          </a:prstGeom>
        </p:spPr>
      </p:pic>
      <p:pic>
        <p:nvPicPr>
          <p:cNvPr id="30" name="Picture 29" descr="A cartoon drawing of an orange corgi waving hello.">
            <a:extLst>
              <a:ext uri="{FF2B5EF4-FFF2-40B4-BE49-F238E27FC236}">
                <a16:creationId xmlns:a16="http://schemas.microsoft.com/office/drawing/2014/main" id="{931244F4-7863-9EF8-FB91-CA220AE698B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37980" y="5325725"/>
            <a:ext cx="1696094" cy="1189706"/>
          </a:xfrm>
          <a:prstGeom prst="rect">
            <a:avLst/>
          </a:prstGeom>
        </p:spPr>
      </p:pic>
      <p:pic>
        <p:nvPicPr>
          <p:cNvPr id="4" name="Picture 3" descr="Photo of TJ">
            <a:extLst>
              <a:ext uri="{FF2B5EF4-FFF2-40B4-BE49-F238E27FC236}">
                <a16:creationId xmlns:a16="http://schemas.microsoft.com/office/drawing/2014/main" id="{06627680-7723-51F3-6CF6-5BDC31285138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t="416" b="416"/>
          <a:stretch/>
        </p:blipFill>
        <p:spPr>
          <a:xfrm>
            <a:off x="6870846" y="5392993"/>
            <a:ext cx="1097255" cy="10881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7BE37-2296-2A02-37B7-2C44933E2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9;p10">
            <a:extLst>
              <a:ext uri="{FF2B5EF4-FFF2-40B4-BE49-F238E27FC236}">
                <a16:creationId xmlns:a16="http://schemas.microsoft.com/office/drawing/2014/main" id="{ED8CE505-2100-3B6D-F822-73E9FBE40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6" name="Google Shape;170;p10">
            <a:extLst>
              <a:ext uri="{FF2B5EF4-FFF2-40B4-BE49-F238E27FC236}">
                <a16:creationId xmlns:a16="http://schemas.microsoft.com/office/drawing/2014/main" id="{E5A40735-B75A-C451-2E22-7E7EAA9362DB}"/>
              </a:ext>
            </a:extLst>
          </p:cNvPr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3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Slido QR code">
            <a:extLst>
              <a:ext uri="{FF2B5EF4-FFF2-40B4-BE49-F238E27FC236}">
                <a16:creationId xmlns:a16="http://schemas.microsoft.com/office/drawing/2014/main" id="{34074564-8F44-A1A7-B3BD-03E55D15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36" y="3548591"/>
            <a:ext cx="1785656" cy="17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2;p10">
            <a:extLst>
              <a:ext uri="{FF2B5EF4-FFF2-40B4-BE49-F238E27FC236}">
                <a16:creationId xmlns:a16="http://schemas.microsoft.com/office/drawing/2014/main" id="{09092DD6-81FD-07DF-ED07-40A2999A5476}"/>
              </a:ext>
            </a:extLst>
          </p:cNvPr>
          <p:cNvSpPr txBox="1"/>
          <p:nvPr/>
        </p:nvSpPr>
        <p:spPr>
          <a:xfrm>
            <a:off x="1837409" y="5506448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dirty="0">
              <a:solidFill>
                <a:srgbClr val="7030A0"/>
              </a:solidFill>
            </a:endParaRPr>
          </a:p>
        </p:txBody>
      </p:sp>
      <p:pic>
        <p:nvPicPr>
          <p:cNvPr id="8" name="Picture 7" descr="Photo of James standing next to Dubs, the UW mascot husky.">
            <a:extLst>
              <a:ext uri="{FF2B5EF4-FFF2-40B4-BE49-F238E27FC236}">
                <a16:creationId xmlns:a16="http://schemas.microsoft.com/office/drawing/2014/main" id="{4EADA7E2-8EC2-A7DD-00E6-A655EB84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006" y="496673"/>
            <a:ext cx="3526719" cy="3712720"/>
          </a:xfrm>
          <a:prstGeom prst="rect">
            <a:avLst/>
          </a:prstGeom>
        </p:spPr>
      </p:pic>
      <p:pic>
        <p:nvPicPr>
          <p:cNvPr id="9" name="Picture 8" descr="Brett giving two thumbs up at a first robotics competition - in a Fedora!">
            <a:extLst>
              <a:ext uri="{FF2B5EF4-FFF2-40B4-BE49-F238E27FC236}">
                <a16:creationId xmlns:a16="http://schemas.microsoft.com/office/drawing/2014/main" id="{B7D35693-E46C-CB1F-C575-B05D80DCF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45" y="3371481"/>
            <a:ext cx="4330956" cy="28865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3347-EBBD-B938-23FC-A38717E0E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  <a:r>
              <a:rPr lang="en-US"/>
              <a:t>, Reminders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5F0899-367C-392A-58AE-0A67F8722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/>
          </a:bodyPr>
          <a:lstStyle/>
          <a:p>
            <a:r>
              <a:rPr lang="en-US" dirty="0"/>
              <a:t>R7 (and R-Extra) due </a:t>
            </a:r>
            <a:r>
              <a:rPr lang="en-US" b="1" u="sng" dirty="0"/>
              <a:t>Wednesday</a:t>
            </a:r>
            <a:r>
              <a:rPr lang="en-US" b="1" dirty="0"/>
              <a:t>, December 10</a:t>
            </a:r>
            <a:r>
              <a:rPr lang="en-US" b="1" baseline="30000" dirty="0"/>
              <a:t>th</a:t>
            </a:r>
            <a:endParaRPr lang="en-US" b="1" dirty="0"/>
          </a:p>
          <a:p>
            <a:pPr lvl="1"/>
            <a:r>
              <a:rPr lang="en-US" dirty="0"/>
              <a:t>all assignments are eligible for resubmission!</a:t>
            </a:r>
          </a:p>
          <a:p>
            <a:r>
              <a:rPr lang="en-US" dirty="0"/>
              <a:t>Today is the </a:t>
            </a:r>
            <a:r>
              <a:rPr lang="en-US" u="sng" dirty="0"/>
              <a:t>last day</a:t>
            </a:r>
            <a:r>
              <a:rPr lang="en-US" dirty="0"/>
              <a:t> for IPL and instructor office hours</a:t>
            </a:r>
            <a:endParaRPr lang="en-US" b="1" dirty="0"/>
          </a:p>
          <a:p>
            <a:r>
              <a:rPr lang="en-US" dirty="0"/>
              <a:t>Final Exam: </a:t>
            </a:r>
            <a:r>
              <a:rPr lang="en-US" b="1" dirty="0"/>
              <a:t>Wednesday, December 10</a:t>
            </a:r>
            <a:r>
              <a:rPr lang="en-US" b="1" baseline="30000" dirty="0"/>
              <a:t>th</a:t>
            </a:r>
            <a:r>
              <a:rPr lang="en-US" b="1" dirty="0"/>
              <a:t> from 12:30 - 2:20pm</a:t>
            </a:r>
          </a:p>
          <a:p>
            <a:pPr lvl="1"/>
            <a:r>
              <a:rPr lang="en-US" dirty="0"/>
              <a:t>review the </a:t>
            </a:r>
            <a:r>
              <a:rPr lang="en-US" dirty="0">
                <a:hlinkClick r:id="rId3"/>
              </a:rPr>
              <a:t>Exam page of website</a:t>
            </a:r>
            <a:r>
              <a:rPr lang="en-US" dirty="0"/>
              <a:t> (with policies &amp; resources)</a:t>
            </a:r>
          </a:p>
          <a:p>
            <a:r>
              <a:rPr lang="en-US" dirty="0"/>
              <a:t>TA-led review session: </a:t>
            </a:r>
            <a:r>
              <a:rPr lang="en-US" b="1" dirty="0"/>
              <a:t>Monday, December 8</a:t>
            </a:r>
            <a:r>
              <a:rPr lang="en-US" b="1" baseline="30000" dirty="0"/>
              <a:t>th</a:t>
            </a:r>
            <a:r>
              <a:rPr lang="en-US" b="1" dirty="0"/>
              <a:t> from 4:30-7:00pm in ARC 147</a:t>
            </a:r>
          </a:p>
        </p:txBody>
      </p:sp>
    </p:spTree>
    <p:extLst>
      <p:ext uri="{BB962C8B-B14F-4D97-AF65-F5344CB8AC3E}">
        <p14:creationId xmlns:p14="http://schemas.microsoft.com/office/powerpoint/2010/main" val="34443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9F6A-CDA7-D618-1F02-CD6225B7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and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DB4E-1639-8F15-DA58-E055B9FD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/>
              <a:t>Please give us feedback! </a:t>
            </a:r>
          </a:p>
          <a:p>
            <a:r>
              <a:rPr lang="en-US" b="1" dirty="0"/>
              <a:t>Course Evaluations </a:t>
            </a:r>
            <a:r>
              <a:rPr lang="en-US" dirty="0"/>
              <a:t>are due </a:t>
            </a:r>
            <a:r>
              <a:rPr lang="en-US" b="1" dirty="0"/>
              <a:t>Sunday, December 7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lvl="1"/>
            <a:r>
              <a:rPr lang="en-US" dirty="0">
                <a:hlinkClick r:id="rId2"/>
              </a:rPr>
              <a:t>Lecture A Eval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Lecture B Eval</a:t>
            </a:r>
            <a:endParaRPr lang="en-US" dirty="0"/>
          </a:p>
          <a:p>
            <a:r>
              <a:rPr lang="en-US" b="1" dirty="0">
                <a:hlinkClick r:id="rId4"/>
              </a:rPr>
              <a:t>TA Evaluations</a:t>
            </a:r>
            <a:r>
              <a:rPr lang="en-US" dirty="0"/>
              <a:t> are </a:t>
            </a:r>
            <a:r>
              <a:rPr lang="en-US" i="1" dirty="0"/>
              <a:t>also</a:t>
            </a:r>
            <a:r>
              <a:rPr lang="en-US" dirty="0"/>
              <a:t> due </a:t>
            </a:r>
            <a:r>
              <a:rPr lang="en-US" b="1" dirty="0"/>
              <a:t>Sunday, December 7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marL="114300" indent="0">
              <a:buNone/>
            </a:pPr>
            <a:endParaRPr lang="en-US" dirty="0">
              <a:hlinkClick r:id="" action="ppaction://noaction"/>
            </a:endParaRPr>
          </a:p>
          <a:p>
            <a:pPr marL="114300" indent="0">
              <a:buNone/>
            </a:pPr>
            <a:r>
              <a:rPr lang="en-US" dirty="0">
                <a:hlinkClick r:id="rId5"/>
              </a:rPr>
              <a:t>Bob Bandes TA Award</a:t>
            </a:r>
            <a:r>
              <a:rPr lang="en-US" dirty="0"/>
              <a:t> nominations open! </a:t>
            </a:r>
          </a:p>
          <a:p>
            <a:pPr lvl="1"/>
            <a:r>
              <a:rPr lang="en-US" dirty="0"/>
              <a:t>thought your TA was goated? write them a nomination!</a:t>
            </a:r>
          </a:p>
          <a:p>
            <a:pPr lvl="1"/>
            <a:r>
              <a:rPr lang="en-US" dirty="0"/>
              <a:t>fun fact: some of our faculty won the award when </a:t>
            </a:r>
            <a:r>
              <a:rPr lang="en-US" i="1" dirty="0"/>
              <a:t>they</a:t>
            </a:r>
            <a:r>
              <a:rPr lang="en-US" dirty="0"/>
              <a:t> were TAs!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B2BC-F08E-5884-37D9-BA82B187D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A84C-0F69-ECD8-B94A-78975742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Computer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1247-049C-FE6A-E021-CDA228F39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lang="en-US" i="0" u="sng" dirty="0">
              <a:solidFill>
                <a:schemeClr val="dk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Help deaf &amp; hard-of-hearing people identify sounds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programming language that celebrates the world’s languages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track murder hornets</a:t>
            </a:r>
            <a:r>
              <a:rPr lang="en-US" dirty="0"/>
              <a:t>?)</a:t>
            </a:r>
          </a:p>
          <a:p>
            <a:pPr marL="470535" indent="-457200">
              <a:buClr>
                <a:schemeClr val="dk1"/>
              </a:buClr>
              <a:buSzPts val="2600"/>
            </a:pP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toxicity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ecognize disinformation</a:t>
            </a:r>
            <a:endParaRPr lang="en-US" u="sng" dirty="0">
              <a:solidFill>
                <a:schemeClr val="hlink"/>
              </a:solidFill>
              <a:hlinkClick r:id="" action="ppaction://noaction"/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" action="ppaction://noaction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9"/>
              </a:rPr>
              <a:t>carpentry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Create an interactive atlas of millions of refugee experiences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1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identify cheating in chess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and so much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F660-E31C-7A0A-C8D3-C6E5D42F22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F25D-1E1A-6A70-367B-1975B222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1110D-2B5B-BAD9-0F4F-32669CF5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Computational Biology &amp; Medicine (P2, P3)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2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Sara Mostafavi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Su-In Lee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Luis Ceze</a:t>
            </a:r>
            <a:endParaRPr lang="en-US" dirty="0"/>
          </a:p>
          <a:p>
            <a:r>
              <a:rPr lang="en-US" i="0" dirty="0"/>
              <a:t>Computational Art (C0, C1)</a:t>
            </a:r>
          </a:p>
          <a:p>
            <a:pPr lvl="1"/>
            <a:r>
              <a:rPr lang="en-US" dirty="0"/>
              <a:t>UW CSE has many unique intersections of CS + art!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7"/>
              </a:rPr>
              <a:t>Cultural-Centric Computational Embroidery</a:t>
            </a:r>
            <a:r>
              <a:rPr lang="en-US" dirty="0"/>
              <a:t>” (CSE + </a:t>
            </a:r>
            <a:r>
              <a:rPr lang="en-US" dirty="0" err="1"/>
              <a:t>iSchool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8"/>
              </a:rPr>
              <a:t>Computational Illusion Knitting</a:t>
            </a:r>
            <a:r>
              <a:rPr lang="en-US" dirty="0"/>
              <a:t>”, “</a:t>
            </a:r>
            <a:r>
              <a:rPr lang="en-US" dirty="0">
                <a:hlinkClick r:id="rId9"/>
              </a:rPr>
              <a:t>How to Knit Objects Weird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10"/>
              </a:rPr>
              <a:t>WasteBanned: Supporting zero waste fashion design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F6AE0-194C-DBEE-84A4-19EF0EA4C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6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9C76-083E-0018-8711-CA9614A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1F58-3F2F-7B47-C4B4-ED9BC88C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(2/2)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1DDF-411D-79E4-E53A-175D11E7B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i="0" dirty="0"/>
              <a:t>Games &amp; Graphics (C1, C3)</a:t>
            </a:r>
          </a:p>
          <a:p>
            <a:pPr lvl="1"/>
            <a:r>
              <a:rPr lang="en-US" dirty="0"/>
              <a:t>at UW: many </a:t>
            </a:r>
            <a:r>
              <a:rPr lang="en-US" dirty="0">
                <a:hlinkClick r:id="rId2"/>
              </a:rPr>
              <a:t>labs in CSE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iSchool’s GAMER group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fun fact: </a:t>
            </a:r>
            <a:r>
              <a:rPr lang="en-US" i="0" dirty="0">
                <a:hlinkClick r:id="rId4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is a crowd-sourced game for protein folding</a:t>
            </a:r>
          </a:p>
          <a:p>
            <a:pPr lvl="2"/>
            <a:r>
              <a:rPr lang="en-US" sz="2400" dirty="0"/>
              <a:t>David Baker shared this year’s Nobel Prize in Chemistry, in part for this!!</a:t>
            </a:r>
          </a:p>
          <a:p>
            <a:r>
              <a:rPr lang="en-US" i="0" dirty="0"/>
              <a:t>Social Computing (P1)</a:t>
            </a:r>
          </a:p>
          <a:p>
            <a:pPr lvl="1"/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5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6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endParaRPr lang="en-US" dirty="0"/>
          </a:p>
          <a:p>
            <a:r>
              <a:rPr lang="en-US" i="0" dirty="0"/>
              <a:t>Computer Security (C2)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7"/>
              </a:rPr>
              <a:t>Franzi Roesner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David Kohlbrenner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Nirvan Tyagi</a:t>
            </a:r>
            <a:endParaRPr lang="en-US" i="0" dirty="0"/>
          </a:p>
          <a:p>
            <a:r>
              <a:rPr lang="en-US" i="0" dirty="0"/>
              <a:t>and many side quests (in lecture, section, PCM): accessibility </a:t>
            </a:r>
            <a:br>
              <a:rPr lang="en-US" i="0" dirty="0"/>
            </a:br>
            <a:r>
              <a:rPr lang="en-US" i="0" dirty="0"/>
              <a:t>(e.g. </a:t>
            </a:r>
            <a:r>
              <a:rPr lang="en-US" i="0" dirty="0">
                <a:hlinkClick r:id="rId10"/>
              </a:rPr>
              <a:t>UW CREATE</a:t>
            </a:r>
            <a:r>
              <a:rPr lang="en-US" i="0" dirty="0"/>
              <a:t>), weather forecasting, chatbots,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3D0BB-46C4-1B10-FC99-8F98D6077B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8532-78E6-8A46-6EAB-CFF8D553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(1/5)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DABD-B945-48D8-FD69-5D1F61BCC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Other applications and intersections of computer science: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Economics and Finance</a:t>
            </a:r>
          </a:p>
          <a:p>
            <a:pPr lvl="1"/>
            <a:r>
              <a:rPr lang="en-US" dirty="0"/>
              <a:t>predicting stock market trends</a:t>
            </a:r>
          </a:p>
          <a:p>
            <a:r>
              <a:rPr lang="en-US" b="1" dirty="0"/>
              <a:t>Environmental and Climate Science</a:t>
            </a:r>
          </a:p>
          <a:p>
            <a:pPr lvl="1"/>
            <a:r>
              <a:rPr lang="en-US" dirty="0"/>
              <a:t>forecasting climate change</a:t>
            </a:r>
          </a:p>
          <a:p>
            <a:pPr lvl="1"/>
            <a:r>
              <a:rPr lang="en-US" dirty="0"/>
              <a:t>impact of energy use and e-waste from computers </a:t>
            </a:r>
          </a:p>
          <a:p>
            <a:r>
              <a:rPr lang="en-US" b="1" dirty="0"/>
              <a:t>Biology and Medicine</a:t>
            </a:r>
          </a:p>
          <a:p>
            <a:pPr lvl="1"/>
            <a:r>
              <a:rPr lang="en-US" dirty="0"/>
              <a:t>detecting cancer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AFE2-47CC-C9BA-6DD6-496B61EEA1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5D15-8C9B-F897-2E21-7438B297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AF4E-01EE-44CD-7361-1AF13A06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(2/5)</a:t>
            </a:r>
          </a:p>
        </p:txBody>
      </p:sp>
      <p:pic>
        <p:nvPicPr>
          <p:cNvPr id="1026" name="Picture 2" descr="A meme with two sections. The top section has an image of a person’s hands over a computer keyboard with motion blur captioned “How people think programming looks like”. The bottom section has a photo of “The Thinker” statue captioned “How it actually looks like”.">
            <a:extLst>
              <a:ext uri="{FF2B5EF4-FFF2-40B4-BE49-F238E27FC236}">
                <a16:creationId xmlns:a16="http://schemas.microsoft.com/office/drawing/2014/main" id="{584B745E-B2AF-9C7D-62E5-FC8513422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2616" b="3907"/>
          <a:stretch>
            <a:fillRect/>
          </a:stretch>
        </p:blipFill>
        <p:spPr bwMode="auto">
          <a:xfrm>
            <a:off x="8316098" y="681038"/>
            <a:ext cx="3385752" cy="52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446C-3728-6933-B09A-23E8A034F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7366686" cy="48053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/>
              <a:t>Expectations vs. reality of CS</a:t>
            </a:r>
          </a:p>
          <a:p>
            <a:endParaRPr lang="en-US" dirty="0"/>
          </a:p>
          <a:p>
            <a:r>
              <a:rPr lang="en-US" b="1" dirty="0"/>
              <a:t>Not (just) writing and debugging code</a:t>
            </a:r>
          </a:p>
          <a:p>
            <a:pPr marL="114300" indent="0">
              <a:buNone/>
            </a:pPr>
            <a:endParaRPr lang="en-US" sz="100" b="1" dirty="0"/>
          </a:p>
          <a:p>
            <a:pPr lvl="1"/>
            <a:r>
              <a:rPr lang="en-US" dirty="0"/>
              <a:t>“Now I see [coding] more as step-by-step problem solving, breaking tasks into smaller parts, testing, and writing clear code”</a:t>
            </a:r>
          </a:p>
          <a:p>
            <a:pPr marL="571500" lvl="1" indent="0">
              <a:buNone/>
            </a:pPr>
            <a:endParaRPr lang="en-US" sz="100" dirty="0"/>
          </a:p>
          <a:p>
            <a:pPr lvl="1"/>
            <a:r>
              <a:rPr lang="en-US" dirty="0"/>
              <a:t>“coding is a little like creating art, you get to implement your own creativity”</a:t>
            </a:r>
          </a:p>
          <a:p>
            <a:pPr marL="571500" lvl="1" indent="0">
              <a:buNone/>
            </a:pPr>
            <a:endParaRPr lang="en-US" sz="100" dirty="0"/>
          </a:p>
          <a:p>
            <a:pPr lvl="1"/>
            <a:r>
              <a:rPr lang="en-US" dirty="0"/>
              <a:t>“[CS] is also about thinking clearly and breaking big problems into small steps”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60BE5-3D19-4E3A-F34B-E8AA0033CD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2_CSE 12X (adopted from CSE 373)">
  <a:themeElements>
    <a:clrScheme name="Custom 1">
      <a:dk1>
        <a:srgbClr val="222222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2699A9"/>
      </a:hlink>
      <a:folHlink>
        <a:srgbClr val="269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15943</TotalTime>
  <Words>1300</Words>
  <Application>Microsoft Office PowerPoint</Application>
  <PresentationFormat>Widescreen</PresentationFormat>
  <Paragraphs>230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Montserrat</vt:lpstr>
      <vt:lpstr>Montserrat ExtraBold</vt:lpstr>
      <vt:lpstr>Calibri</vt:lpstr>
      <vt:lpstr>Arial</vt:lpstr>
      <vt:lpstr>Montserrat SemiBold</vt:lpstr>
      <vt:lpstr>2_CSE 12X (adopted from CSE 373)</vt:lpstr>
      <vt:lpstr>Victory Lap!</vt:lpstr>
      <vt:lpstr>Announcements, Reminders</vt:lpstr>
      <vt:lpstr>Evaluations and Awards</vt:lpstr>
      <vt:lpstr>You Made It!</vt:lpstr>
      <vt:lpstr>Applications of Computer Science</vt:lpstr>
      <vt:lpstr>… including our assignments! (1/2)</vt:lpstr>
      <vt:lpstr>… including our assignments! (2/2)</vt:lpstr>
      <vt:lpstr>Closing the Loop (1/5)</vt:lpstr>
      <vt:lpstr>Closing the Loop (2/5)</vt:lpstr>
      <vt:lpstr>Closing the Loop (3/5)</vt:lpstr>
      <vt:lpstr>Closing the Loop (4/5)</vt:lpstr>
      <vt:lpstr>Closing the Loop (5/5)</vt:lpstr>
      <vt:lpstr>Future Courses </vt:lpstr>
      <vt:lpstr>Generalizing beyond Computer Science</vt:lpstr>
      <vt:lpstr>Frequently Asked Questions</vt:lpstr>
      <vt:lpstr>Thank your fabulous TAs!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Brett Wortzman</cp:lastModifiedBy>
  <cp:revision>592</cp:revision>
  <dcterms:modified xsi:type="dcterms:W3CDTF">2025-12-05T19:05:15Z</dcterms:modified>
</cp:coreProperties>
</file>