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5"/>
  </p:notesMasterIdLst>
  <p:handoutMasterIdLst>
    <p:handoutMasterId r:id="rId16"/>
  </p:handoutMasterIdLst>
  <p:sldIdLst>
    <p:sldId id="525" r:id="rId2"/>
    <p:sldId id="356" r:id="rId3"/>
    <p:sldId id="518" r:id="rId4"/>
    <p:sldId id="519" r:id="rId5"/>
    <p:sldId id="520" r:id="rId6"/>
    <p:sldId id="523" r:id="rId7"/>
    <p:sldId id="524" r:id="rId8"/>
    <p:sldId id="528" r:id="rId9"/>
    <p:sldId id="517" r:id="rId10"/>
    <p:sldId id="529" r:id="rId11"/>
    <p:sldId id="530" r:id="rId12"/>
    <p:sldId id="489" r:id="rId13"/>
    <p:sldId id="522" r:id="rId14"/>
  </p:sldIdLst>
  <p:sldSz cx="12192000" cy="6858000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ExtraBold" panose="020F0502020204030204" pitchFamily="34" charset="0"/>
      <p:bold r:id="rId25"/>
      <p:italic r:id="rId26"/>
      <p:boldItalic r:id="rId27"/>
    </p:embeddedFont>
    <p:embeddedFont>
      <p:font typeface="Montserrat Medium" panose="020F0502020204030204" pitchFamily="34" charset="0"/>
      <p:regular r:id="rId28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F7D57E"/>
    <a:srgbClr val="C00000"/>
    <a:srgbClr val="CFFFFD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8"/>
    <p:restoredTop sz="95374"/>
  </p:normalViewPr>
  <p:slideViewPr>
    <p:cSldViewPr snapToGrid="0">
      <p:cViewPr varScale="1">
        <p:scale>
          <a:sx n="110" d="100"/>
          <a:sy n="110" d="100"/>
        </p:scale>
        <p:origin x="200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11/21/25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FEDBAC0-17DF-B7D1-5E15-CCABB4BF7CF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7CD3FB9-B779-75CE-EB98-9BDD62E21AC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C3F81EA-215C-477D-ABFB-FE36BE4A9FE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3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829E37-B416-162C-9495-74258BB047B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BDCB97E-F83F-F00E-A2F2-79EB740C298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FF840949-3141-E1A9-375A-9D5D619EC5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0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Putting It All Together (Again)!</a:t>
            </a:r>
            <a:endParaRPr sz="48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If you could be any marine animal, what would you be? 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17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AFCFA1AA-B8E0-7635-65C4-B5FE4304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0" y="5594149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3502-E65A-30F9-011F-9D6B5CAE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3BF2-6557-E220-6D9E-FB962A78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466A-54F5-024F-FCB1-32562EF8F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389B01-C772-A04F-4A99-2C46495709E3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B1029A7-A185-199F-8F5B-8046C4524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36265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B8A60832-4AE8-F0F3-1598-4F9604779B7B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28AA5E03-3703-E9C6-1547-AFE31EF20978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BC47C2-4C23-0C73-F4DD-54261096E796}"/>
              </a:ext>
            </a:extLst>
          </p:cNvPr>
          <p:cNvSpPr/>
          <p:nvPr/>
        </p:nvSpPr>
        <p:spPr>
          <a:xfrm>
            <a:off x="7277174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CDB5A-B6D7-518A-1467-6800944CECFC}"/>
              </a:ext>
            </a:extLst>
          </p:cNvPr>
          <p:cNvSpPr txBox="1"/>
          <p:nvPr/>
        </p:nvSpPr>
        <p:spPr>
          <a:xfrm>
            <a:off x="7350934" y="5264627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Tacoma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(40 + 40 + 41)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6A89008-A63B-CFC2-A2A2-C1AB0A719EE6}"/>
              </a:ext>
            </a:extLst>
          </p:cNvPr>
          <p:cNvSpPr/>
          <p:nvPr/>
        </p:nvSpPr>
        <p:spPr>
          <a:xfrm rot="10800000">
            <a:off x="8577211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B5D2-4C15-4E27-9558-BD044D71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1977-6DC6-35AE-1BE1-C29CE628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9C69A-1BD9-2E77-4CDD-E00E5C554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0CF4C8-94FD-F037-5F4A-7A9C3F66CA8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FAD23B4-3252-A7DC-A603-6DA51F44E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11975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B923D4F4-7A23-26B2-AEE3-3D743C057FEF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412663F-1351-DB30-B106-05AF192BAB8D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8247B4-B324-D57D-2022-632C6CBE20EF}"/>
              </a:ext>
            </a:extLst>
          </p:cNvPr>
          <p:cNvSpPr/>
          <p:nvPr/>
        </p:nvSpPr>
        <p:spPr>
          <a:xfrm>
            <a:off x="8633003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48E76-A35A-B128-9ADB-BCBE7BFA287E}"/>
              </a:ext>
            </a:extLst>
          </p:cNvPr>
          <p:cNvSpPr txBox="1"/>
          <p:nvPr/>
        </p:nvSpPr>
        <p:spPr>
          <a:xfrm>
            <a:off x="8738021" y="5264627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(43 + 44 + 43)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0357A6B-9E40-DC8B-DCF8-534E72B80A11}"/>
              </a:ext>
            </a:extLst>
          </p:cNvPr>
          <p:cNvSpPr/>
          <p:nvPr/>
        </p:nvSpPr>
        <p:spPr>
          <a:xfrm rot="10800000">
            <a:off x="9933040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PCM</a:t>
            </a:r>
            <a:r>
              <a:rPr lang="en-US" dirty="0">
                <a:solidFill>
                  <a:schemeClr val="accent3"/>
                </a:solidFill>
              </a:rPr>
              <a:t>: </a:t>
            </a:r>
            <a:r>
              <a:rPr lang="en-US" b="1" dirty="0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85BBF7-2407-F924-53B8-12C6B40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75390-72D4-AD04-9389-D04E641558D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F94-9A3C-7D8E-2FCE-4B8924C0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FE9C-8F24-C40E-C36E-F7B32064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those looking at </a:t>
            </a:r>
            <a:r>
              <a:rPr lang="en-US" i="1" dirty="0"/>
              <a:t>just</a:t>
            </a:r>
            <a:r>
              <a:rPr lang="en-US" dirty="0"/>
              <a:t> the slides – the rest of this lecture was doing the in-class lesson!)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C978-ACA5-1F92-33F4-E93CCA716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P3 due </a:t>
            </a:r>
            <a:r>
              <a:rPr lang="en-US" b="1" u="sng" dirty="0">
                <a:solidFill>
                  <a:schemeClr val="accent3"/>
                </a:solidFill>
              </a:rPr>
              <a:t>Thursday</a:t>
            </a:r>
            <a:r>
              <a:rPr lang="en-US" b="1" dirty="0">
                <a:solidFill>
                  <a:schemeClr val="accent3"/>
                </a:solidFill>
              </a:rPr>
              <a:t>, December 4</a:t>
            </a:r>
            <a:r>
              <a:rPr lang="en-US" b="1" baseline="30000" dirty="0">
                <a:solidFill>
                  <a:schemeClr val="accent3"/>
                </a:solidFill>
              </a:rPr>
              <a:t>th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at 11:59pm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you will get feedback </a:t>
            </a:r>
            <a:r>
              <a:rPr lang="en-US" i="1" dirty="0"/>
              <a:t>after</a:t>
            </a:r>
            <a:r>
              <a:rPr lang="en-US" dirty="0"/>
              <a:t> R7 is due</a:t>
            </a:r>
          </a:p>
          <a:p>
            <a:r>
              <a:rPr lang="en-US" dirty="0"/>
              <a:t>Resubmissions!</a:t>
            </a:r>
          </a:p>
          <a:p>
            <a:pPr lvl="1"/>
            <a:r>
              <a:rPr lang="en-US" dirty="0"/>
              <a:t>R6 released, due </a:t>
            </a:r>
            <a:r>
              <a:rPr lang="en-US" b="1" dirty="0"/>
              <a:t>Thursday, December 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C2, P2, C3)</a:t>
            </a:r>
          </a:p>
          <a:p>
            <a:pPr lvl="1"/>
            <a:r>
              <a:rPr lang="en-US" dirty="0"/>
              <a:t>[NEW] </a:t>
            </a:r>
            <a:r>
              <a:rPr lang="en-US" b="1" dirty="0"/>
              <a:t>R7</a:t>
            </a:r>
            <a:r>
              <a:rPr lang="en-US" dirty="0"/>
              <a:t>: </a:t>
            </a:r>
            <a:r>
              <a:rPr lang="en-US" u="sng" dirty="0"/>
              <a:t>All</a:t>
            </a:r>
            <a:r>
              <a:rPr lang="en-US" dirty="0"/>
              <a:t> assignments eligible for resubmission!</a:t>
            </a:r>
          </a:p>
          <a:p>
            <a:pPr lvl="1"/>
            <a:r>
              <a:rPr lang="en-US" dirty="0"/>
              <a:t>[NEW] </a:t>
            </a:r>
            <a:r>
              <a:rPr lang="en-US" b="1" dirty="0"/>
              <a:t>R Extra</a:t>
            </a:r>
            <a:r>
              <a:rPr lang="en-US" dirty="0"/>
              <a:t>: Extra resubmission for 12+ sections attended</a:t>
            </a:r>
          </a:p>
          <a:p>
            <a:r>
              <a:rPr lang="en-US" dirty="0"/>
              <a:t>Next week:</a:t>
            </a:r>
          </a:p>
          <a:p>
            <a:pPr lvl="1"/>
            <a:r>
              <a:rPr lang="en-US" dirty="0"/>
              <a:t>no section</a:t>
            </a:r>
          </a:p>
          <a:p>
            <a:pPr lvl="1"/>
            <a:r>
              <a:rPr lang="en-US" dirty="0"/>
              <a:t>no lecture</a:t>
            </a:r>
          </a:p>
          <a:p>
            <a:pPr lvl="1"/>
            <a:r>
              <a:rPr lang="en-US" dirty="0"/>
              <a:t>limited OH, Ed availability</a:t>
            </a:r>
          </a:p>
          <a:p>
            <a:r>
              <a:rPr lang="en-US" dirty="0"/>
              <a:t>Final Exam: </a:t>
            </a:r>
            <a:r>
              <a:rPr lang="en-US" b="1" dirty="0"/>
              <a:t>Wednesday, December 10</a:t>
            </a:r>
            <a:r>
              <a:rPr lang="en-US" b="1" baseline="30000" dirty="0"/>
              <a:t>th</a:t>
            </a:r>
            <a:r>
              <a:rPr lang="en-US" b="1" dirty="0"/>
              <a:t> from 12:30 - 2:20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DFFA-B992-6EEF-F075-7D6B053D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“Core” of the Final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334-94F5-F193-5446-6268CC51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In-person</a:t>
            </a:r>
            <a:r>
              <a:rPr lang="en-US" dirty="0"/>
              <a:t>, with assigned seating (more on that next week!)</a:t>
            </a:r>
          </a:p>
          <a:p>
            <a:r>
              <a:rPr lang="en-US" dirty="0"/>
              <a:t>Same general logistics as quizzes: </a:t>
            </a:r>
          </a:p>
          <a:p>
            <a:pPr lvl="1"/>
            <a:r>
              <a:rPr lang="en-US" dirty="0"/>
              <a:t>on paper</a:t>
            </a:r>
          </a:p>
          <a:p>
            <a:pPr lvl="1"/>
            <a:r>
              <a:rPr lang="en-US" dirty="0"/>
              <a:t>we will provide you with one </a:t>
            </a:r>
            <a:r>
              <a:rPr lang="en-US" b="1" dirty="0"/>
              <a:t>reference sheet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you may bring </a:t>
            </a:r>
            <a:r>
              <a:rPr lang="en-US" b="1" dirty="0"/>
              <a:t>one double-sided 8.5 x 11-inch page of notes </a:t>
            </a:r>
          </a:p>
          <a:p>
            <a:r>
              <a:rPr lang="en-US" dirty="0"/>
              <a:t>Will have 6 problems, all similar in style to the quizzes</a:t>
            </a:r>
          </a:p>
          <a:p>
            <a:r>
              <a:rPr lang="en-US" dirty="0"/>
              <a:t>Focus is on behavior (not code style); minor syntax errors allowed (when unambiguous)</a:t>
            </a:r>
          </a:p>
          <a:p>
            <a:r>
              <a:rPr lang="en-US" dirty="0"/>
              <a:t>A </a:t>
            </a:r>
            <a:r>
              <a:rPr lang="en-US" i="1" dirty="0"/>
              <a:t>bit</a:t>
            </a:r>
            <a:r>
              <a:rPr lang="en-US" dirty="0"/>
              <a:t> more time per-problem than the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3AF6-CFD0-BC72-09C1-52CD7F933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1A04-D044-071B-3A29-AD9E2F16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121 “Exam Review Systems”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070A-6249-A43F-318C-63DDB584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Entire last week is focused on final exam review and prep</a:t>
            </a:r>
          </a:p>
          <a:p>
            <a:pPr lvl="1"/>
            <a:r>
              <a:rPr lang="en-US" dirty="0"/>
              <a:t>Lecture 18: some strategies &amp; live practice</a:t>
            </a:r>
            <a:endParaRPr lang="en-US" dirty="0">
              <a:highlight>
                <a:srgbClr val="F7D57E"/>
              </a:highlight>
            </a:endParaRPr>
          </a:p>
          <a:p>
            <a:pPr lvl="1"/>
            <a:r>
              <a:rPr lang="en-US" dirty="0"/>
              <a:t>Section 17 and 18: </a:t>
            </a:r>
            <a:r>
              <a:rPr lang="en-US" i="1" dirty="0"/>
              <a:t>even more</a:t>
            </a:r>
            <a:r>
              <a:rPr lang="en-US" dirty="0"/>
              <a:t> practice</a:t>
            </a:r>
          </a:p>
          <a:p>
            <a:pPr lvl="1"/>
            <a:r>
              <a:rPr lang="en-US" dirty="0"/>
              <a:t>Lecture 19: a few last tips, words of encouragement</a:t>
            </a:r>
          </a:p>
          <a:p>
            <a:r>
              <a:rPr lang="en-US" dirty="0"/>
              <a:t>Final exam review session will happen </a:t>
            </a:r>
            <a:r>
              <a:rPr lang="en-US" b="1" dirty="0"/>
              <a:t>12/8 @ 4:30</a:t>
            </a:r>
            <a:r>
              <a:rPr lang="en-US" dirty="0"/>
              <a:t>, will be recorded</a:t>
            </a:r>
          </a:p>
          <a:p>
            <a:r>
              <a:rPr lang="en-US" b="1" dirty="0">
                <a:solidFill>
                  <a:schemeClr val="accent2"/>
                </a:solidFill>
              </a:rPr>
              <a:t>IPL will </a:t>
            </a:r>
            <a:r>
              <a:rPr lang="en-US" b="1" u="sng" dirty="0">
                <a:solidFill>
                  <a:schemeClr val="accent2"/>
                </a:solidFill>
              </a:rPr>
              <a:t>not</a:t>
            </a:r>
            <a:r>
              <a:rPr lang="en-US" b="1" dirty="0">
                <a:solidFill>
                  <a:schemeClr val="accent2"/>
                </a:solidFill>
              </a:rPr>
              <a:t> be open during finals week</a:t>
            </a:r>
            <a:r>
              <a:rPr lang="en-US" dirty="0"/>
              <a:t>, so plan ahead!</a:t>
            </a:r>
          </a:p>
          <a:p>
            <a:r>
              <a:rPr lang="en-US" dirty="0"/>
              <a:t>Several asynchronous resources, including:</a:t>
            </a:r>
          </a:p>
          <a:p>
            <a:pPr lvl="1"/>
            <a:r>
              <a:rPr lang="en-US" dirty="0"/>
              <a:t>multiple previous </a:t>
            </a:r>
            <a:r>
              <a:rPr lang="en-US" u="sng" dirty="0"/>
              <a:t>actual</a:t>
            </a:r>
            <a:r>
              <a:rPr lang="en-US" dirty="0"/>
              <a:t> finals</a:t>
            </a:r>
          </a:p>
          <a:p>
            <a:pPr lvl="1"/>
            <a:r>
              <a:rPr lang="en-US" dirty="0"/>
              <a:t>many existing programming problems </a:t>
            </a:r>
          </a:p>
          <a:p>
            <a:pPr lvl="1"/>
            <a:r>
              <a:rPr lang="en-US" dirty="0"/>
              <a:t>more resources soon (stay tuned for an announcement!)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D8A7-F723-0158-7809-796ECED5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512-EB6F-7025-D10A-2DFE915B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Miscellaneous Exam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313BA-7054-CE53-E2F5-02BE3730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u="sng" dirty="0"/>
              <a:t>very</a:t>
            </a:r>
            <a:r>
              <a:rPr lang="en-US" dirty="0"/>
              <a:t> careful about how you use the previous actual finals</a:t>
            </a:r>
          </a:p>
          <a:p>
            <a:pPr lvl="1"/>
            <a:r>
              <a:rPr lang="en-US" dirty="0"/>
              <a:t>Great study resource (and matched difficulty), but…</a:t>
            </a:r>
          </a:p>
          <a:p>
            <a:pPr lvl="1"/>
            <a:r>
              <a:rPr lang="en-US" dirty="0"/>
              <a:t>Hard to “unsee” solutions after looking &amp; too easy to “overfit” </a:t>
            </a:r>
          </a:p>
          <a:p>
            <a:pPr lvl="1"/>
            <a:r>
              <a:rPr lang="en-US" dirty="0"/>
              <a:t>Use for targeted study, mimic the actual test-taking environment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Make your own </a:t>
            </a:r>
            <a:r>
              <a:rPr lang="en-US" b="1" dirty="0" err="1">
                <a:solidFill>
                  <a:schemeClr val="accent6"/>
                </a:solidFill>
              </a:rPr>
              <a:t>cheatsheet</a:t>
            </a:r>
            <a:r>
              <a:rPr lang="en-US" dirty="0"/>
              <a:t>, don’t use someone else’s!</a:t>
            </a:r>
          </a:p>
          <a:p>
            <a:pPr lvl="1"/>
            <a:r>
              <a:rPr lang="en-US" dirty="0"/>
              <a:t>Making the </a:t>
            </a:r>
            <a:r>
              <a:rPr lang="en-US" dirty="0" err="1"/>
              <a:t>cheatsheet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studying</a:t>
            </a:r>
          </a:p>
          <a:p>
            <a:r>
              <a:rPr lang="en-US" dirty="0"/>
              <a:t>It is </a:t>
            </a:r>
            <a:r>
              <a:rPr lang="en-US" u="sng" dirty="0"/>
              <a:t>your</a:t>
            </a:r>
            <a:r>
              <a:rPr lang="en-US" dirty="0"/>
              <a:t> responsibility to know the policies &amp; procedures</a:t>
            </a:r>
          </a:p>
          <a:p>
            <a:pPr lvl="1"/>
            <a:r>
              <a:rPr lang="en-US" dirty="0"/>
              <a:t>Let’s take a quick spin of the website page right now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F751-39AE-5919-3739-B89B7DDDA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33A0-159C-F9FF-476C-A55BCE87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CCE6-115C-03FC-0E09-3E00C817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9785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We will answer some live and put the rest in the class </a:t>
            </a:r>
            <a:r>
              <a:rPr lang="en-US" sz="2400" dirty="0" err="1"/>
              <a:t>megathread</a:t>
            </a:r>
            <a:r>
              <a:rPr lang="en-US" sz="2400" dirty="0"/>
              <a:t> for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397E7-C76C-A4C6-B27E-331BFF44BA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9D88-646D-F445-9E2E-A47F95C012FE}"/>
              </a:ext>
            </a:extLst>
          </p:cNvPr>
          <p:cNvSpPr txBox="1"/>
          <p:nvPr/>
        </p:nvSpPr>
        <p:spPr>
          <a:xfrm>
            <a:off x="4207333" y="5712458"/>
            <a:ext cx="3777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#cse121</a:t>
            </a:r>
          </a:p>
        </p:txBody>
      </p:sp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57F0A85A-FB8D-4531-5203-53F29EA3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17" y="2263238"/>
            <a:ext cx="3223161" cy="32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BA41-8F3E-4A6C-B30B-F6DEBF2D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FFD37-028B-4E04-AD55-4AEAB2F7F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4BA63-F3D0-4083-9D40-9C3462774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9009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55909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D7D9B9-ACE1-EA7D-5035-DDCF6E645673}"/>
              </a:ext>
            </a:extLst>
          </p:cNvPr>
          <p:cNvSpPr/>
          <p:nvPr/>
        </p:nvSpPr>
        <p:spPr>
          <a:xfrm>
            <a:off x="5973895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08E53-3555-875D-E390-B2E988387C93}"/>
              </a:ext>
            </a:extLst>
          </p:cNvPr>
          <p:cNvSpPr txBox="1"/>
          <p:nvPr/>
        </p:nvSpPr>
        <p:spPr>
          <a:xfrm>
            <a:off x="6078913" y="5264627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(44 + 42 + 42)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0CFF500-FED9-2F66-B416-50D2EB55FB4E}"/>
              </a:ext>
            </a:extLst>
          </p:cNvPr>
          <p:cNvSpPr/>
          <p:nvPr/>
        </p:nvSpPr>
        <p:spPr>
          <a:xfrm rot="10800000">
            <a:off x="7273932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12867</TotalTime>
  <Words>842</Words>
  <Application>Microsoft Macintosh PowerPoint</Application>
  <PresentationFormat>Widescreen</PresentationFormat>
  <Paragraphs>214</Paragraphs>
  <Slides>13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 SemiBold</vt:lpstr>
      <vt:lpstr>Consolas</vt:lpstr>
      <vt:lpstr>Arial</vt:lpstr>
      <vt:lpstr>Montserrat Medium</vt:lpstr>
      <vt:lpstr>Montserrat ExtraBold</vt:lpstr>
      <vt:lpstr>Montserrat</vt:lpstr>
      <vt:lpstr>Calibri</vt:lpstr>
      <vt:lpstr>2_CSE 12X (adopted from CSE 373)</vt:lpstr>
      <vt:lpstr>Putting It All Together (Again)!</vt:lpstr>
      <vt:lpstr>Announcements, Reminders</vt:lpstr>
      <vt:lpstr>The “Core” of the Final Exam</vt:lpstr>
      <vt:lpstr>CSE 121 “Exam Review Systems”</vt:lpstr>
      <vt:lpstr>Some Miscellaneous Exam Thoughts</vt:lpstr>
      <vt:lpstr>Exam Questions?</vt:lpstr>
      <vt:lpstr>Scratchwork</vt:lpstr>
      <vt:lpstr>readData</vt:lpstr>
      <vt:lpstr>computeAverages</vt:lpstr>
      <vt:lpstr>computeAverages</vt:lpstr>
      <vt:lpstr>computeAverages</vt:lpstr>
      <vt:lpstr>PCM: Array of Counters</vt:lpstr>
      <vt:lpstr>Ed Time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552</cp:revision>
  <dcterms:modified xsi:type="dcterms:W3CDTF">2025-11-21T18:56:39Z</dcterms:modified>
</cp:coreProperties>
</file>