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4"/>
  </p:notesMasterIdLst>
  <p:handoutMasterIdLst>
    <p:handoutMasterId r:id="rId15"/>
  </p:handoutMasterIdLst>
  <p:sldIdLst>
    <p:sldId id="502" r:id="rId2"/>
    <p:sldId id="356" r:id="rId3"/>
    <p:sldId id="495" r:id="rId4"/>
    <p:sldId id="497" r:id="rId5"/>
    <p:sldId id="485" r:id="rId6"/>
    <p:sldId id="486" r:id="rId7"/>
    <p:sldId id="489" r:id="rId8"/>
    <p:sldId id="488" r:id="rId9"/>
    <p:sldId id="501" r:id="rId10"/>
    <p:sldId id="487" r:id="rId11"/>
    <p:sldId id="500" r:id="rId12"/>
    <p:sldId id="491" r:id="rId13"/>
  </p:sldIdLst>
  <p:sldSz cx="12192000" cy="6858000"/>
  <p:notesSz cx="6858000" cy="9144000"/>
  <p:embeddedFontLs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Montserrat" pitchFamily="2" charset="0"/>
      <p:regular r:id="rId20"/>
      <p:bold r:id="rId21"/>
      <p:italic r:id="rId22"/>
      <p:boldItalic r:id="rId23"/>
    </p:embeddedFont>
    <p:embeddedFont>
      <p:font typeface="Montserrat ExtraBold" pitchFamily="2" charset="0"/>
      <p:bold r:id="rId24"/>
      <p:italic r:id="rId25"/>
      <p:boldItalic r:id="rId26"/>
    </p:embeddedFont>
    <p:embeddedFont>
      <p:font typeface="Montserrat Medium" pitchFamily="2" charset="0"/>
      <p:regular r:id="rId27"/>
      <p:italic r:id="rId28"/>
    </p:embeddedFont>
    <p:embeddedFont>
      <p:font typeface="Montserrat SemiBold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0066FF"/>
    <a:srgbClr val="990033"/>
    <a:srgbClr val="C00000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5137"/>
  </p:normalViewPr>
  <p:slideViewPr>
    <p:cSldViewPr snapToGrid="0">
      <p:cViewPr varScale="1">
        <p:scale>
          <a:sx n="100" d="100"/>
          <a:sy n="100" d="100"/>
        </p:scale>
        <p:origin x="91" y="3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11/19/2025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4DCE-D279-B85D-6768-E2A55494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9E88-CA3A-92A8-235B-73106AA72B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941322-7839-69E3-AB40-1929FE9C1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B348795-E1CF-3F5B-49B0-B5721B2B8A6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8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FC031D7-218C-A542-5981-C8B7A7D2238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D9ECA292-9E56-9058-15B8-486F2087231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04AC80B-150B-FE0E-5B0A-EFB75B3B8DB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900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B549572-25AA-7E8B-7DAA-E1F7918F405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5CDFAA03-D16F-B29E-97A5-A122B1AA189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Array Patterns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998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Array Patterns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Thanksgiving/fall food?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</a:t>
            </a:r>
            <a:r>
              <a:rPr lang="en-US" sz="1600" b="1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16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1CEB3-464C-9C84-3857-1AE50D28C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310" y="5495184"/>
            <a:ext cx="1238250" cy="1238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783CC-FF89-AF35-C540-05218B2CD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6755-D9E1-D923-838B-6CFDA38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Shifting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2BB5-D7FF-3723-759D-C09BDE8B8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rotateRight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double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lastElement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&gt;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--)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= 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                         ; 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81614-B7A1-A875-9B34-F17B7F881AA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77BAA4-55DB-12A8-BD08-AAEF8697328A}"/>
              </a:ext>
            </a:extLst>
          </p:cNvPr>
          <p:cNvGraphicFramePr>
            <a:graphicFrameLocks noGrp="1"/>
          </p:cNvGraphicFramePr>
          <p:nvPr/>
        </p:nvGraphicFramePr>
        <p:xfrm>
          <a:off x="2516334" y="1406259"/>
          <a:ext cx="7159332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-88.0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4.815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0.009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7.0184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onsolas" panose="020B0609020204030204" pitchFamily="49" charset="0"/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38DFFD-8B25-3D6F-C10E-8D258DD8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D085BF-1635-2F62-AECC-4ADEE4844EF4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04BBB-69BC-60B5-AC2F-736E515E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7A9C-5255-C962-C437-76E90742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Your Turn!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022D6C8-CA76-A2C4-BFD0-9D981AA5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Review the problems in the Array Patterns PCM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Slido</a:t>
            </a:r>
            <a:r>
              <a:rPr lang="en-US" dirty="0"/>
              <a:t>, vote for any problems you would like to go over together! </a:t>
            </a:r>
          </a:p>
          <a:p>
            <a:r>
              <a:rPr lang="en-US" dirty="0"/>
              <a:t>If you have time, try some new problems! </a:t>
            </a:r>
          </a:p>
          <a:p>
            <a:pPr lvl="1"/>
            <a:r>
              <a:rPr lang="en-US" dirty="0"/>
              <a:t>[NEW] </a:t>
            </a:r>
            <a:r>
              <a:rPr lang="en-US" dirty="0" err="1"/>
              <a:t>rotateLeft</a:t>
            </a:r>
            <a:r>
              <a:rPr lang="en-US" dirty="0"/>
              <a:t>: Shifting Elements problem</a:t>
            </a:r>
          </a:p>
          <a:p>
            <a:pPr lvl="1"/>
            <a:r>
              <a:rPr lang="en-US" dirty="0"/>
              <a:t>[NEW] </a:t>
            </a:r>
            <a:r>
              <a:rPr lang="en-US" dirty="0" err="1"/>
              <a:t>isAllPairs</a:t>
            </a:r>
            <a:r>
              <a:rPr lang="en-US" dirty="0"/>
              <a:t>: Analyzing Multiple Elements problem </a:t>
            </a:r>
          </a:p>
          <a:p>
            <a:pPr lvl="1"/>
            <a:r>
              <a:rPr lang="en-US" dirty="0"/>
              <a:t>[NEW] transpose: 2D Analyzing Multiple Elements/Shifting Elements problem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67558-A19F-6EE9-4F75-1EC8AE5DB1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4FC59-5A80-45A4-5698-721E2965E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778064-2E16-F5F0-7DD8-8467E89169B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6149F-E86E-D1C1-532E-BF0B3EF7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56" y="137160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6392D-ADB2-7EC2-3AC3-8DCD44F1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4476-899E-8DCF-B7A1-7A3C2FA14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>
                <a:solidFill>
                  <a:srgbClr val="000000"/>
                </a:solidFill>
              </a:rPr>
              <a:t>Questions to Ask Ourselves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719DF3A-B3DA-0F21-9CE2-DC66100F1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/>
              <a:t>“Are we looking at each element in the array, one at a time?”</a:t>
            </a:r>
          </a:p>
          <a:p>
            <a:pPr lvl="1">
              <a:buFont typeface="Wingdings"/>
              <a:buChar char="Ø"/>
            </a:pPr>
            <a:r>
              <a:rPr lang="en-US"/>
              <a:t>Loop traversal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“Are we changing elements in the array?”</a:t>
            </a:r>
          </a:p>
          <a:p>
            <a:pPr lvl="1">
              <a:buFont typeface="Wingdings"/>
              <a:buChar char="Ø"/>
            </a:pPr>
            <a:r>
              <a:rPr lang="en-US"/>
              <a:t>Update the array at a specific index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“Do we only want to do a task if a certain condition is true?”</a:t>
            </a:r>
          </a:p>
          <a:p>
            <a:pPr lvl="1">
              <a:buFont typeface="Wingdings"/>
              <a:buChar char="Ø"/>
            </a:pPr>
            <a:r>
              <a:rPr lang="en-US"/>
              <a:t>Conditional(s)</a:t>
            </a:r>
          </a:p>
          <a:p>
            <a:pPr lvl="1">
              <a:buFont typeface="Wingdings"/>
              <a:buChar char="Ø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54FAA-E196-79CD-5B46-A1A7B3A454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801706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55B24-5362-A410-5E0D-8F132AFE2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BA888F-FB2F-FBDA-2395-66F949D2547E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3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Quiz 2 in section </a:t>
            </a:r>
            <a:r>
              <a:rPr lang="en-US" b="1" dirty="0"/>
              <a:t>tomorrow (Thursday, November 20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Reference sheet and practice quizzes on Ed</a:t>
            </a:r>
          </a:p>
          <a:p>
            <a:pPr lvl="1"/>
            <a:r>
              <a:rPr lang="en-US" dirty="0"/>
              <a:t>Email us ahead of time if you need to request a makeup</a:t>
            </a:r>
          </a:p>
          <a:p>
            <a:r>
              <a:rPr lang="en-US" dirty="0"/>
              <a:t>P3 will be released tonight &amp; due </a:t>
            </a:r>
            <a:r>
              <a:rPr lang="en-US" b="1" dirty="0"/>
              <a:t>Tuesday, December 2</a:t>
            </a:r>
            <a:r>
              <a:rPr lang="en-US" b="1" baseline="30000" dirty="0"/>
              <a:t>nd</a:t>
            </a:r>
            <a:r>
              <a:rPr lang="en-US" b="1" dirty="0"/>
              <a:t> at 11:59pm </a:t>
            </a:r>
          </a:p>
          <a:p>
            <a:r>
              <a:rPr lang="en-US" dirty="0"/>
              <a:t>R5 due tomorrow (eligible: </a:t>
            </a:r>
            <a:r>
              <a:rPr lang="en-US" b="1" u="sng" dirty="0">
                <a:solidFill>
                  <a:srgbClr val="980A8E"/>
                </a:solidFill>
              </a:rPr>
              <a:t>P1</a:t>
            </a:r>
            <a:r>
              <a:rPr lang="en-US" dirty="0"/>
              <a:t>, C2, P2)</a:t>
            </a:r>
          </a:p>
          <a:p>
            <a:pPr lvl="1"/>
            <a:r>
              <a:rPr lang="en-US" dirty="0"/>
              <a:t>P1 cycling out of eligibility after R5</a:t>
            </a:r>
          </a:p>
          <a:p>
            <a:r>
              <a:rPr lang="en-US" dirty="0"/>
              <a:t>Final Exam on </a:t>
            </a:r>
            <a:r>
              <a:rPr lang="en-US" b="1" dirty="0"/>
              <a:t>Wednesday, December 10</a:t>
            </a:r>
            <a:r>
              <a:rPr lang="en-US" b="1" baseline="30000" dirty="0"/>
              <a:t>th</a:t>
            </a:r>
            <a:r>
              <a:rPr lang="en-US" b="1" dirty="0"/>
              <a:t>, 12:30-2:20pm</a:t>
            </a:r>
          </a:p>
          <a:p>
            <a:pPr lvl="1"/>
            <a:r>
              <a:rPr lang="en-US" dirty="0"/>
              <a:t>Left-handed desk request form out next week</a:t>
            </a:r>
          </a:p>
          <a:p>
            <a:pPr lvl="1"/>
            <a:r>
              <a:rPr lang="en-US" dirty="0"/>
              <a:t>More details posted soon, and will be discussed on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0544F-4157-A1B5-0386-995302BB4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01E1A8-9072-FBCA-A801-3D17C535D20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 dirty="0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 dirty="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1906E-BFB3-A374-19C0-FCD2F111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9A189-7B90-888D-26A8-DB7D10A39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A7A7A"/>
                </a:solidFill>
              </a:rPr>
              <a:t>(PCM) </a:t>
            </a:r>
            <a:r>
              <a:rPr lang="en-US" b="1" dirty="0"/>
              <a:t>Why Discuss Array Patterns?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3158A-5A51-73E4-87CD-574EB0DF1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214" y="1371600"/>
            <a:ext cx="10955650" cy="5268596"/>
          </a:xfrm>
        </p:spPr>
        <p:txBody>
          <a:bodyPr>
            <a:normAutofit/>
          </a:bodyPr>
          <a:lstStyle/>
          <a:p>
            <a:r>
              <a:rPr lang="en-US" dirty="0"/>
              <a:t>Arrays are important! This is our fourth lecture covering arrays</a:t>
            </a:r>
          </a:p>
          <a:p>
            <a:r>
              <a:rPr lang="en-US" dirty="0"/>
              <a:t>Analogy: tools in toolbox </a:t>
            </a:r>
            <a:r>
              <a:rPr lang="en-US" b="1" dirty="0"/>
              <a:t> </a:t>
            </a:r>
          </a:p>
          <a:p>
            <a:r>
              <a:rPr lang="en-US" dirty="0"/>
              <a:t>Helpful for your future in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5FD8F-DED1-7814-4B5E-CDE07BB64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4A469-9EFA-8470-07ED-880C41D06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6AABA-529C-2CE3-26B2-436B18895906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6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B423-DE3D-FE42-1A8D-9FA11DFF2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692B-F742-1FFF-EF6E-B0B1D861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Counting Elements that Meet a Condition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1A6F-C3FD-8242-0AF2-A2D7C49E4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8952"/>
            <a:ext cx="10515600" cy="422801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evenLength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countEven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11430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739E-8FEF-59E8-8E50-483F5169B9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8955675-AF13-C452-E3AF-76998EA5ED63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4B385DC-F60D-EEDD-BE84-5D29FD0E5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028221-7EC3-20A9-7248-CD1C6B86CB08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6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B2C4-2A4D-EA64-3820-5B96739A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F9402-A845-D0C6-320E-20616280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Modifying Elements of an Array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97DB3-9F59-52F1-DD0E-8985FE23B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void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795E26"/>
                </a:solidFill>
                <a:latin typeface="Consolas"/>
              </a:rPr>
              <a:t>clamp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min,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max,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&gt; max)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max;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else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        &lt; min)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        = min;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C1081-F040-D4E3-6D9E-7139A785BC3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F7C088-B278-9A08-2A01-12D8DAFD0CC1}"/>
              </a:ext>
            </a:extLst>
          </p:cNvPr>
          <p:cNvGraphicFramePr>
            <a:graphicFrameLocks noGrp="1"/>
          </p:cNvGraphicFramePr>
          <p:nvPr/>
        </p:nvGraphicFramePr>
        <p:xfrm>
          <a:off x="2224193" y="1400429"/>
          <a:ext cx="7741014" cy="632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169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290169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</a:tblGrid>
              <a:tr h="632216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Consolas" panose="020B0609020204030204" pitchFamily="49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66600DC-AEE0-31A6-3992-183D71997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06B774-267F-7727-ADF2-0BF7AD2FE5B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33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D7425-8721-E587-E59E-3D66BED7D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C265-6747-A0EF-1875-E40BC1AAE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Searching for an Element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D341-9508-98A5-61E5-00389E470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indexOfIgnoreCase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phrase,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                                 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52C35-5CB8-71D8-FD0B-98B6C75FAC4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177CB8-5C67-1A3B-A948-BC23491C184B}"/>
              </a:ext>
            </a:extLst>
          </p:cNvPr>
          <p:cNvGraphicFramePr>
            <a:graphicFrameLocks noGrp="1"/>
          </p:cNvGraphicFramePr>
          <p:nvPr/>
        </p:nvGraphicFramePr>
        <p:xfrm>
          <a:off x="2031998" y="1365485"/>
          <a:ext cx="8128001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32357471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71706110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8549976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5344680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7490141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01244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“one"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"two"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"three"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"six"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"seven"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"eight"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onsolas" panose="020B0609020204030204" pitchFamily="49" charset="0"/>
                        </a:rPr>
                        <a:t>"ten"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DFB1832-A107-C78D-8641-2EA0CF21C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325C0-AA1F-4350-A20A-88255B082446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5495F-8580-9A0A-18C1-1D79596CD81B}"/>
              </a:ext>
            </a:extLst>
          </p:cNvPr>
          <p:cNvSpPr txBox="1"/>
          <p:nvPr/>
        </p:nvSpPr>
        <p:spPr>
          <a:xfrm>
            <a:off x="3557047" y="3506297"/>
            <a:ext cx="3865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nsolas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19576-1BE8-C3EC-4575-6D348921BCEC}"/>
              </a:ext>
            </a:extLst>
          </p:cNvPr>
          <p:cNvSpPr txBox="1"/>
          <p:nvPr/>
        </p:nvSpPr>
        <p:spPr>
          <a:xfrm>
            <a:off x="2410119" y="5025270"/>
            <a:ext cx="51219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339966"/>
                </a:solidFill>
                <a:latin typeface="Consolas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379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BEFBD-4CAF-4CD3-1DB5-9C29BB34B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1371-F6DD-3781-2624-4C0B0D6DB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3A7A7A"/>
                </a:solidFill>
              </a:rPr>
              <a:t>(PCM) </a:t>
            </a:r>
            <a:r>
              <a:rPr lang="en-US" b="1"/>
              <a:t>Array of Counters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E3A7E-E1D7-DC05-05F9-8E33C1C9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211166"/>
            <a:ext cx="8826632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numCount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input,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counts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     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numPrompts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1080"/>
                </a:solidFill>
                <a:latin typeface="Consolas"/>
              </a:rPr>
              <a:t>num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input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nextInt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/>
              </a:rPr>
              <a:t>                     ;</a:t>
            </a:r>
            <a:br>
              <a:rPr lang="en-US" sz="2000" dirty="0">
                <a:latin typeface="Consolas" panose="020B0609020204030204" pitchFamily="49" charset="0"/>
              </a:rPr>
            </a:b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counts;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B1EBE-9ABD-7A30-8FCD-77EB4EF0592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007BA4-6631-0A96-4C7F-FD70A5AC7A18}"/>
              </a:ext>
            </a:extLst>
          </p:cNvPr>
          <p:cNvGraphicFramePr>
            <a:graphicFrameLocks noGrp="1"/>
          </p:cNvGraphicFramePr>
          <p:nvPr/>
        </p:nvGraphicFramePr>
        <p:xfrm>
          <a:off x="2780966" y="1428604"/>
          <a:ext cx="6654245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4245">
                  <a:extLst>
                    <a:ext uri="{9D8B030D-6E8A-4147-A177-3AD203B41FA5}">
                      <a16:colId xmlns:a16="http://schemas.microsoft.com/office/drawing/2014/main" val="812760760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/>
                        </a:rPr>
                        <a:t>0 1 2 2 0 2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8304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085BBF7-2407-F924-53B8-12C6B404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F75390-72D4-AD04-9389-D04E641558DA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9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3A7A7A"/>
                </a:solidFill>
              </a:rPr>
              <a:t>(PCM) </a:t>
            </a:r>
            <a:r>
              <a:rPr lang="en-US" sz="2800" b="1" dirty="0"/>
              <a:t>Analyzing Multiple Elements in an Array (</a:t>
            </a:r>
            <a:r>
              <a:rPr lang="en-US" sz="2800" b="1" dirty="0" err="1"/>
              <a:t>isPalindrome</a:t>
            </a:r>
            <a:r>
              <a:rPr lang="en-US" sz="28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267F99"/>
                </a:solidFill>
                <a:latin typeface="Consolas"/>
              </a:rPr>
              <a:t>boolean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/>
              </a:rPr>
              <a:t>isPalindrome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[] list)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2000" dirty="0">
                <a:solidFill>
                  <a:srgbClr val="267F99"/>
                </a:solidFill>
                <a:latin typeface="Consolas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&lt; 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/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++)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if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(list[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 != list[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list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sz="2000" dirty="0" err="1">
                <a:solidFill>
                  <a:srgbClr val="001080"/>
                </a:solidFill>
                <a:latin typeface="Consolas"/>
              </a:rPr>
              <a:t>length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>
                <a:solidFill>
                  <a:srgbClr val="098658"/>
                </a:solidFill>
                <a:latin typeface="Consolas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en-US" sz="2000" dirty="0" err="1">
                <a:solidFill>
                  <a:srgbClr val="000000"/>
                </a:solidFill>
                <a:latin typeface="Consolas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]) {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 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    }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    }</a:t>
            </a:r>
          </a:p>
          <a:p>
            <a:pPr marL="114300" indent="0">
              <a:buNone/>
            </a:pP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nsolas"/>
              </a:rPr>
              <a:t>    </a:t>
            </a:r>
            <a:r>
              <a:rPr lang="en-US" sz="2000" dirty="0">
                <a:solidFill>
                  <a:srgbClr val="AF00DB"/>
                </a:solidFill>
                <a:latin typeface="Consolas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/>
              </a:rPr>
              <a:t>     ;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0000"/>
                </a:solidFill>
                <a:latin typeface="Consolas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939C3-F951-36F1-56A5-17A35410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06CE6-5D1D-BBEF-41D0-27B725F799F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0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0B79-7DFF-5C18-65F6-2F445AA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99D8-8135-812B-6984-6D09FBF39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3A7A7A"/>
                </a:solidFill>
              </a:rPr>
              <a:t>(PCM) </a:t>
            </a:r>
            <a:r>
              <a:rPr lang="en-US" sz="3200" b="1" dirty="0"/>
              <a:t>Analyzing Multiple Elements in an Array (</a:t>
            </a:r>
            <a:r>
              <a:rPr lang="en-US" sz="3200" b="1" dirty="0" err="1"/>
              <a:t>isMirrored</a:t>
            </a:r>
            <a:r>
              <a:rPr lang="en-US" sz="3200" b="1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8F1B1-A02C-7562-30C3-193E5D7E2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19022"/>
            <a:ext cx="10515600" cy="3957941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isMirrored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double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[][]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j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j &lt;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j++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][j] !=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][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rowLength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j])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8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                  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28E08-9E76-D2ED-B27C-C2FC83F9AD0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793850" y="6381141"/>
            <a:ext cx="245751" cy="2615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939C3-F951-36F1-56A5-17A35410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910" y="0"/>
            <a:ext cx="2743200" cy="2113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A06CE6-5D1D-BBEF-41D0-27B725F799F1}"/>
              </a:ext>
            </a:extLst>
          </p:cNvPr>
          <p:cNvSpPr txBox="1"/>
          <p:nvPr/>
        </p:nvSpPr>
        <p:spPr>
          <a:xfrm>
            <a:off x="5301109" y="-6742"/>
            <a:ext cx="20869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0" u="none" strike="noStrike">
                <a:solidFill>
                  <a:schemeClr val="bg1"/>
                </a:solidFill>
                <a:effectLst/>
                <a:latin typeface="Montserrat Medium" panose="020F0502020204030204" pitchFamily="2" charset="0"/>
              </a:rPr>
              <a:t>LEC 16: Array Patterns</a:t>
            </a:r>
            <a:endParaRPr lang="en-US" sz="1000">
              <a:solidFill>
                <a:schemeClr val="bg1"/>
              </a:solidFill>
              <a:latin typeface="Montserrat Medium" panose="020F0502020204030204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FF7831-8C1B-914D-6120-BCF5FAB7652F}"/>
              </a:ext>
            </a:extLst>
          </p:cNvPr>
          <p:cNvGraphicFramePr>
            <a:graphicFrameLocks noGrp="1"/>
          </p:cNvGraphicFramePr>
          <p:nvPr/>
        </p:nvGraphicFramePr>
        <p:xfrm>
          <a:off x="3006210" y="1412671"/>
          <a:ext cx="5966110" cy="5448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3222">
                  <a:extLst>
                    <a:ext uri="{9D8B030D-6E8A-4147-A177-3AD203B41FA5}">
                      <a16:colId xmlns:a16="http://schemas.microsoft.com/office/drawing/2014/main" val="1824094876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19686714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2070499219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3780614060"/>
                    </a:ext>
                  </a:extLst>
                </a:gridCol>
                <a:gridCol w="1193222">
                  <a:extLst>
                    <a:ext uri="{9D8B030D-6E8A-4147-A177-3AD203B41FA5}">
                      <a16:colId xmlns:a16="http://schemas.microsoft.com/office/drawing/2014/main" val="465155531"/>
                    </a:ext>
                  </a:extLst>
                </a:gridCol>
              </a:tblGrid>
              <a:tr h="54485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141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50714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12902</TotalTime>
  <Words>944</Words>
  <Application>Microsoft Office PowerPoint</Application>
  <PresentationFormat>Widescreen</PresentationFormat>
  <Paragraphs>199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Montserrat ExtraBold</vt:lpstr>
      <vt:lpstr>Montserrat</vt:lpstr>
      <vt:lpstr>Montserrat Medium</vt:lpstr>
      <vt:lpstr>Consolas</vt:lpstr>
      <vt:lpstr>Montserrat SemiBold</vt:lpstr>
      <vt:lpstr>Wingdings</vt:lpstr>
      <vt:lpstr>Calibri</vt:lpstr>
      <vt:lpstr>2_CSE 12X (adopted from CSE 373)</vt:lpstr>
      <vt:lpstr>Array Patterns</vt:lpstr>
      <vt:lpstr>Announcements, Reminders</vt:lpstr>
      <vt:lpstr>(PCM) Why Discuss Array Patterns? </vt:lpstr>
      <vt:lpstr>(PCM) Counting Elements that Meet a Condition</vt:lpstr>
      <vt:lpstr>(PCM) Modifying Elements of an Array</vt:lpstr>
      <vt:lpstr>(PCM) Searching for an Element</vt:lpstr>
      <vt:lpstr>(PCM) Array of Counters</vt:lpstr>
      <vt:lpstr>(PCM) Analyzing Multiple Elements in an Array (isPalindrome)</vt:lpstr>
      <vt:lpstr>(PCM) Analyzing Multiple Elements in an Array (isMirrored)</vt:lpstr>
      <vt:lpstr>(PCM) Shifting Elements</vt:lpstr>
      <vt:lpstr>(PCM) Your Turn!</vt:lpstr>
      <vt:lpstr>(PCM) Questions to Ask Ourselves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Brett Wortzman</cp:lastModifiedBy>
  <cp:revision>539</cp:revision>
  <dcterms:modified xsi:type="dcterms:W3CDTF">2025-11-19T19:06:17Z</dcterms:modified>
</cp:coreProperties>
</file>