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509" r:id="rId2"/>
    <p:sldId id="356" r:id="rId3"/>
    <p:sldId id="485" r:id="rId4"/>
    <p:sldId id="486" r:id="rId5"/>
    <p:sldId id="488" r:id="rId6"/>
    <p:sldId id="505" r:id="rId7"/>
    <p:sldId id="510" r:id="rId8"/>
    <p:sldId id="507" r:id="rId9"/>
    <p:sldId id="496" r:id="rId10"/>
    <p:sldId id="508" r:id="rId11"/>
    <p:sldId id="497" r:id="rId12"/>
    <p:sldId id="503" r:id="rId13"/>
    <p:sldId id="504" r:id="rId14"/>
    <p:sldId id="499" r:id="rId15"/>
    <p:sldId id="501" r:id="rId16"/>
  </p:sldIdLst>
  <p:sldSz cx="12192000" cy="6858000"/>
  <p:notesSz cx="6858000" cy="9144000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ExtraBold" panose="00000900000000000000" pitchFamily="2" charset="0"/>
      <p:bold r:id="rId27"/>
      <p:italic r:id="rId28"/>
      <p:bold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07"/>
    <p:restoredTop sz="95068"/>
  </p:normalViewPr>
  <p:slideViewPr>
    <p:cSldViewPr snapToGrid="0">
      <p:cViewPr varScale="1">
        <p:scale>
          <a:sx n="94" d="100"/>
          <a:sy n="94" d="100"/>
        </p:scale>
        <p:origin x="110" y="4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11/12/2025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7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3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5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A529998-0421-8926-0CA3-3FB95440E25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1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C491B2E4-7276-17CB-738A-7A55F0E6780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6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E120771-5300-20E3-44C0-A8FF3940810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7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3C356E7-7108-E65F-C91F-A087CC208EB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8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8422DCA-4110-B579-131A-9AC38F953E6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6D8E5056-A2DE-FCCC-20A8-88606EB13F2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42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Reference Semantics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sport or competition to watch?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14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64108-DC43-E7DE-A8A3-F51B48EBD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299" y="5489454"/>
            <a:ext cx="1234397" cy="12343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Value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3F90-B9DB-2533-1580-41EDB35E5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AE26727-7FD5-52E4-09FD-925BF463D2AB}"/>
              </a:ext>
            </a:extLst>
          </p:cNvPr>
          <p:cNvSpPr txBox="1">
            <a:spLocks/>
          </p:cNvSpPr>
          <p:nvPr/>
        </p:nvSpPr>
        <p:spPr>
          <a:xfrm>
            <a:off x="838200" y="4095915"/>
            <a:ext cx="28719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= a;</a:t>
            </a:r>
          </a:p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3" name="Group 12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2215FA8B-05A7-2F88-5F6E-009C036B2310}"/>
              </a:ext>
            </a:extLst>
          </p:cNvPr>
          <p:cNvGrpSpPr/>
          <p:nvPr/>
        </p:nvGrpSpPr>
        <p:grpSpPr>
          <a:xfrm>
            <a:off x="9755174" y="896034"/>
            <a:ext cx="1917868" cy="2055036"/>
            <a:chOff x="9755174" y="896034"/>
            <a:chExt cx="1917868" cy="20550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EA6A76-27C3-F4D7-F340-18FC676B0BF0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CE946A-C73C-0FD5-1FD2-C7671F1CB119}"/>
                </a:ext>
              </a:extLst>
            </p:cNvPr>
            <p:cNvSpPr txBox="1"/>
            <p:nvPr/>
          </p:nvSpPr>
          <p:spPr>
            <a:xfrm>
              <a:off x="9755174" y="89603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4" name="Group 13" descr="A box with a 3 inside, with the label “int b”. This models the variable “b” and its initial value. Observe that there are two different boxes - one for a, and one for b.">
            <a:extLst>
              <a:ext uri="{FF2B5EF4-FFF2-40B4-BE49-F238E27FC236}">
                <a16:creationId xmlns:a16="http://schemas.microsoft.com/office/drawing/2014/main" id="{EEDADC38-8E05-AD3D-37ED-BD71324A8B72}"/>
              </a:ext>
            </a:extLst>
          </p:cNvPr>
          <p:cNvGrpSpPr/>
          <p:nvPr/>
        </p:nvGrpSpPr>
        <p:grpSpPr>
          <a:xfrm>
            <a:off x="9755174" y="3223494"/>
            <a:ext cx="1917868" cy="2055036"/>
            <a:chOff x="9755174" y="3223494"/>
            <a:chExt cx="1917868" cy="20550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825E7-8D88-CB49-27F0-82B1ED585994}"/>
                </a:ext>
              </a:extLst>
            </p:cNvPr>
            <p:cNvSpPr/>
            <p:nvPr/>
          </p:nvSpPr>
          <p:spPr>
            <a:xfrm>
              <a:off x="10028308" y="390693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55CDD-D232-66B7-82CA-716B2CD07A88}"/>
                </a:ext>
              </a:extLst>
            </p:cNvPr>
            <p:cNvSpPr txBox="1"/>
            <p:nvPr/>
          </p:nvSpPr>
          <p:spPr>
            <a:xfrm>
              <a:off x="9755174" y="322349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b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5" name="Rectangle 14" descr="A box with a 99 in it. This models the updated value of the int variable a, after the assignment a = 99.">
            <a:extLst>
              <a:ext uri="{FF2B5EF4-FFF2-40B4-BE49-F238E27FC236}">
                <a16:creationId xmlns:a16="http://schemas.microsoft.com/office/drawing/2014/main" id="{C6ED9CBF-5F19-8FCD-A8C7-5C378A575FED}"/>
              </a:ext>
            </a:extLst>
          </p:cNvPr>
          <p:cNvSpPr/>
          <p:nvPr/>
        </p:nvSpPr>
        <p:spPr>
          <a:xfrm>
            <a:off x="10028308" y="1579470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7866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EF541-BE8E-DF88-F16C-58BDA2BB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2981-90ED-C528-614F-255E32F1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Reference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2C38-B1C3-F6F1-EB67-1F18D8D2F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 dirty="0"/>
              <a:t>Applies when working with objects </a:t>
            </a:r>
          </a:p>
          <a:p>
            <a:pPr lvl="1"/>
            <a:r>
              <a:rPr lang="en-US" dirty="0"/>
              <a:t>Including arrays! 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 </a:t>
            </a:r>
            <a:r>
              <a:rPr lang="en-US" dirty="0"/>
              <a:t>to the object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F5CCE-1650-4A6B-8E1C-A43D059C9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8645796-B8D6-98BB-EE07-9BA61AF7E61C}"/>
              </a:ext>
            </a:extLst>
          </p:cNvPr>
          <p:cNvSpPr txBox="1">
            <a:spLocks/>
          </p:cNvSpPr>
          <p:nvPr/>
        </p:nvSpPr>
        <p:spPr>
          <a:xfrm>
            <a:off x="838199" y="4095915"/>
            <a:ext cx="51576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list1</a:t>
            </a:r>
            <a:r>
              <a:rPr lang="en-US" dirty="0">
                <a:latin typeface="Consolas" panose="020B0609020204030204" pitchFamily="49" charset="0"/>
              </a:rPr>
              <a:t>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dirty="0"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list2</a:t>
            </a:r>
            <a:r>
              <a:rPr lang="en-US" dirty="0">
                <a:latin typeface="Consolas" panose="020B0609020204030204" pitchFamily="49" charset="0"/>
              </a:rPr>
              <a:t> = list1;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list1[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15" name="Group 14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BBAAACBC-AA05-C437-AA75-0CC767037581}"/>
              </a:ext>
            </a:extLst>
          </p:cNvPr>
          <p:cNvGrpSpPr/>
          <p:nvPr/>
        </p:nvGrpSpPr>
        <p:grpSpPr>
          <a:xfrm>
            <a:off x="5151440" y="1138072"/>
            <a:ext cx="6642410" cy="2146341"/>
            <a:chOff x="5151440" y="1138072"/>
            <a:chExt cx="6642410" cy="2146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DBC88-C4E3-3D02-34C4-CD4F4647078C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20E40D-C285-CF6E-863E-3C8DEEF0863A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4A0856-20E0-B126-F61B-11AFE939F7F7}"/>
                </a:ext>
              </a:extLst>
            </p:cNvPr>
            <p:cNvSpPr/>
            <p:nvPr/>
          </p:nvSpPr>
          <p:spPr>
            <a:xfrm>
              <a:off x="90506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1EFD80-E4C7-09CA-2962-7A421FC9AEB0}"/>
                </a:ext>
              </a:extLst>
            </p:cNvPr>
            <p:cNvSpPr/>
            <p:nvPr/>
          </p:nvSpPr>
          <p:spPr>
            <a:xfrm>
              <a:off x="6181566" y="214339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DBBCEE-152E-15D3-A9C0-A7B101B9C36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636783" y="259861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A8B240-4CE0-6BBE-F2D2-616FFE906DCD}"/>
                </a:ext>
              </a:extLst>
            </p:cNvPr>
            <p:cNvSpPr txBox="1"/>
            <p:nvPr/>
          </p:nvSpPr>
          <p:spPr>
            <a:xfrm>
              <a:off x="5151440" y="1138072"/>
              <a:ext cx="2970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[]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0" name="Group 19" descr="A small purple box (labelled “int[] list 2”) with an arrow that points to the prior array: three boxes, aligned in a row, with the values 4, 8, and 15. Note that the creation of list2 did not create a *new* array - it created a new reference to the same array.">
            <a:extLst>
              <a:ext uri="{FF2B5EF4-FFF2-40B4-BE49-F238E27FC236}">
                <a16:creationId xmlns:a16="http://schemas.microsoft.com/office/drawing/2014/main" id="{34332219-99BD-306F-584E-A920F9CD86A8}"/>
              </a:ext>
            </a:extLst>
          </p:cNvPr>
          <p:cNvGrpSpPr/>
          <p:nvPr/>
        </p:nvGrpSpPr>
        <p:grpSpPr>
          <a:xfrm>
            <a:off x="6181566" y="2598613"/>
            <a:ext cx="2970686" cy="2860991"/>
            <a:chOff x="6181566" y="2598613"/>
            <a:chExt cx="2970686" cy="28609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2A8D1D-77D3-F193-0648-D474A51D629D}"/>
                </a:ext>
              </a:extLst>
            </p:cNvPr>
            <p:cNvSpPr/>
            <p:nvPr/>
          </p:nvSpPr>
          <p:spPr>
            <a:xfrm>
              <a:off x="6181566" y="3716745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3526DF0-3874-D9C0-2424-DDBE9C97B5A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6636783" y="2598613"/>
              <a:ext cx="1042267" cy="15733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44623-69C4-DDAD-C951-82FE0ECBCB12}"/>
                </a:ext>
              </a:extLst>
            </p:cNvPr>
            <p:cNvSpPr txBox="1"/>
            <p:nvPr/>
          </p:nvSpPr>
          <p:spPr>
            <a:xfrm>
              <a:off x="6181567" y="4813273"/>
              <a:ext cx="2970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[]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list2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1" name="Rectangle 20" descr="A box containing a 99, modelling the updated first element of the array after running list[1] = 99. Note that, as there’s only one array, this affects both list1 and list2!">
            <a:extLst>
              <a:ext uri="{FF2B5EF4-FFF2-40B4-BE49-F238E27FC236}">
                <a16:creationId xmlns:a16="http://schemas.microsoft.com/office/drawing/2014/main" id="{E42C9003-AE0C-1CFE-84DE-CC59172633A4}"/>
              </a:ext>
            </a:extLst>
          </p:cNvPr>
          <p:cNvSpPr/>
          <p:nvPr/>
        </p:nvSpPr>
        <p:spPr>
          <a:xfrm>
            <a:off x="7679050" y="1909557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0145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DCF2-43D0-C5A2-3289-50F6B6BB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Semantics &amp; Methods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3BE2B9C-472B-99F0-56EE-267F6009F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6883"/>
            <a:ext cx="5510349" cy="266423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test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(test);</a:t>
            </a:r>
          </a:p>
          <a:p>
            <a:pPr marL="114300" indent="0">
              <a:buNone/>
            </a:pPr>
            <a:endParaRPr lang="en-US" sz="1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6DCF2-0F11-BE56-8A27-37D24FB69F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1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DB81-66F0-8140-4C31-52A1F6237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DB5B-DE16-6942-4FA3-1D2A3F4C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Semantics &amp; Methods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999962B-932E-70F7-65E8-908767CD9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2322"/>
            <a:ext cx="6124303" cy="343335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tests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(tests);</a:t>
            </a:r>
          </a:p>
          <a:p>
            <a:pPr marL="114300" indent="0">
              <a:buNone/>
            </a:pPr>
            <a:endParaRPr lang="en-US" sz="1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b)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b[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b[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38CA6-51DA-E25F-43AA-E80627DFC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97B4-4F28-9C8F-623B-FF1D976C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D6E99-EE2D-53E2-D642-3273F8752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 is the absence of a reference!</a:t>
            </a:r>
          </a:p>
          <a:p>
            <a:r>
              <a:rPr lang="en-US" dirty="0"/>
              <a:t>sort of the “zero” for references</a:t>
            </a:r>
          </a:p>
          <a:p>
            <a:r>
              <a:rPr lang="en-US" dirty="0"/>
              <a:t>default value for object types (e.g.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dirty="0"/>
              <a:t>,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A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dirty="0"/>
              <a:t> is an error that happens</a:t>
            </a:r>
            <a:br>
              <a:rPr lang="en-US" dirty="0"/>
            </a:br>
            <a:r>
              <a:rPr lang="en-US" dirty="0"/>
              <a:t>when you ask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 to “do something”, which includes:</a:t>
            </a:r>
          </a:p>
          <a:p>
            <a:r>
              <a:rPr lang="en-US" dirty="0"/>
              <a:t>calling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?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r>
              <a:rPr lang="en-US" dirty="0"/>
              <a:t>calling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?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endParaRPr lang="en-US" dirty="0"/>
          </a:p>
          <a:p>
            <a:r>
              <a:rPr lang="en-US" dirty="0"/>
              <a:t>many, many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DF6A3-22F4-F646-F783-D38C54A963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5C15-3C81-677B-EB6E-5DD74894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avoiding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C707-1AA9-E70A-82B7-70852593FE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97D25-8FA7-962B-1D50-36DA8278E0B6}"/>
              </a:ext>
            </a:extLst>
          </p:cNvPr>
          <p:cNvSpPr txBox="1"/>
          <p:nvPr/>
        </p:nvSpPr>
        <p:spPr>
          <a:xfrm>
            <a:off x="873369" y="2090172"/>
            <a:ext cx="10323366" cy="325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(strs[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(strs[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"element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 is null."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406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C3 released tonight, due </a:t>
            </a:r>
            <a:r>
              <a:rPr lang="en-US" b="1" dirty="0"/>
              <a:t>Tuesday, November 18th</a:t>
            </a:r>
          </a:p>
          <a:p>
            <a:r>
              <a:rPr lang="en-US" dirty="0"/>
              <a:t>R4 due tomorrow (eligible: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C1</a:t>
            </a:r>
            <a:r>
              <a:rPr lang="en-US" dirty="0"/>
              <a:t>, P1, C2)</a:t>
            </a:r>
          </a:p>
          <a:p>
            <a:pPr lvl="1"/>
            <a:r>
              <a:rPr lang="en-US" sz="2400" dirty="0"/>
              <a:t>C1 cycling out of eligibility after R4</a:t>
            </a:r>
          </a:p>
          <a:p>
            <a:r>
              <a:rPr lang="en-US" dirty="0"/>
              <a:t>Quiz 2 on </a:t>
            </a:r>
            <a:r>
              <a:rPr lang="en-US" b="1" dirty="0"/>
              <a:t>Thursday, November 20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sz="2400" dirty="0"/>
              <a:t>Conditionals, while loops, User Input (Scanner), Arrays, Reference Semantics </a:t>
            </a:r>
          </a:p>
          <a:p>
            <a:pPr lvl="1"/>
            <a:r>
              <a:rPr lang="en-US" sz="2400" dirty="0"/>
              <a:t>can’t make it? </a:t>
            </a:r>
            <a:r>
              <a:rPr lang="en-US" sz="2400" u="sng" dirty="0"/>
              <a:t>email Brett and James</a:t>
            </a:r>
            <a:r>
              <a:rPr lang="en-US" sz="2400" dirty="0"/>
              <a:t> before your quiz!</a:t>
            </a:r>
          </a:p>
          <a:p>
            <a:r>
              <a:rPr lang="en-US" dirty="0"/>
              <a:t>In the future: Thanksgiving week November 24-28</a:t>
            </a:r>
          </a:p>
          <a:p>
            <a:pPr lvl="1"/>
            <a:r>
              <a:rPr lang="en-US" dirty="0"/>
              <a:t>Almost all class activities cancelled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42E3-2B6E-30D8-04D9-CFBA613E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The Good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B568-9A15-428C-B6FE-E2396B8BC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0" y="1371600"/>
            <a:ext cx="6172200" cy="4805363"/>
          </a:xfrm>
        </p:spPr>
        <p:txBody>
          <a:bodyPr>
            <a:normAutofit/>
          </a:bodyPr>
          <a:lstStyle/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Pre-class materials and walkthrough videos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Quiz sections and your TAs! (esp. practice problems) 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Project-based assignments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Including feedback! 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In-class active learning! 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Ed message board and IPL!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33868-FB90-EFCA-74C9-BF18E2FE56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tricolor fluffy corgi standing in background with needlefelted tricolor corgi resembling him being held in front of the camera">
            <a:extLst>
              <a:ext uri="{FF2B5EF4-FFF2-40B4-BE49-F238E27FC236}">
                <a16:creationId xmlns:a16="http://schemas.microsoft.com/office/drawing/2014/main" id="{1D6CD5F0-0E89-4ADE-A478-38365454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7" y="152920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F6A29-82AD-E3A5-9445-EA1EAA60F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0EA3-2BD3-F790-CAAC-6E2A4477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Suggestions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7254A-FB29-57C5-2032-02A30860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9" y="1371600"/>
            <a:ext cx="6414655" cy="4805363"/>
          </a:xfrm>
        </p:spPr>
        <p:txBody>
          <a:bodyPr>
            <a:normAutofit lnSpcReduction="10000"/>
          </a:bodyPr>
          <a:lstStyle/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Section and exit ticket solutions</a:t>
            </a:r>
          </a:p>
          <a:p>
            <a:pPr marL="965200" lvl="1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Already available!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One place to view all grades</a:t>
            </a:r>
          </a:p>
          <a:p>
            <a:pPr marL="965200" lvl="1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In progress; maybe this week? 🤞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More paper practice in section</a:t>
            </a:r>
          </a:p>
          <a:p>
            <a:pPr marL="965200" lvl="1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On it’s way!</a:t>
            </a:r>
          </a:p>
          <a:p>
            <a:pPr marL="508000" indent="-457200">
              <a:buSzPts val="2800"/>
            </a:pPr>
            <a:endParaRPr lang="en-US" dirty="0">
              <a:solidFill>
                <a:schemeClr val="tx1"/>
              </a:solidFill>
            </a:endParaRPr>
          </a:p>
          <a:p>
            <a:pPr marL="50800" indent="0">
              <a:buSzPts val="2800"/>
              <a:buNone/>
            </a:pPr>
            <a:r>
              <a:rPr lang="en-US" dirty="0">
                <a:solidFill>
                  <a:schemeClr val="tx1"/>
                </a:solidFill>
              </a:rPr>
              <a:t>Other suggestions…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More and less instruction in section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More practice quizzes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6DFEF-ABF8-AFA8-5109-5608D43911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2050" name="Picture 2" descr="fluffy tricolor corgi with mouth slightly open, camera zoomed in on nose">
            <a:extLst>
              <a:ext uri="{FF2B5EF4-FFF2-40B4-BE49-F238E27FC236}">
                <a16:creationId xmlns:a16="http://schemas.microsoft.com/office/drawing/2014/main" id="{852154C8-89A0-4A71-AF75-5B737814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1" y="1443697"/>
            <a:ext cx="3660322" cy="48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4E3D-0778-BE9D-0726-84F9960D9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5BDA-FB92-2371-1609-C04EBED6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Transfer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FDCA2-BB00-4649-D443-D263F8E3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8" y="1371600"/>
            <a:ext cx="7014032" cy="4805363"/>
          </a:xfrm>
        </p:spPr>
        <p:txBody>
          <a:bodyPr>
            <a:normAutofit/>
          </a:bodyPr>
          <a:lstStyle/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sz="28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Transfer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how can you use your knowledge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new tasks (not ones that you've seen before)</a:t>
            </a:r>
          </a:p>
          <a:p>
            <a:pPr marL="50800" indent="0">
              <a:lnSpc>
                <a:spcPct val="100000"/>
              </a:lnSpc>
              <a:buSzPts val="2800"/>
              <a:buNone/>
            </a:pPr>
            <a:endParaRPr 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Tricky to balance </a:t>
            </a:r>
            <a:r>
              <a:rPr lang="en-US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alignment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(lessons, practice, assignments connecting to each other) and </a:t>
            </a:r>
            <a:r>
              <a:rPr lang="en-US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(assessing your ability to apply skills to novel problems). </a:t>
            </a:r>
          </a:p>
          <a:p>
            <a:pPr marL="50800" indent="0">
              <a:lnSpc>
                <a:spcPct val="100000"/>
              </a:lnSpc>
              <a:buSzPts val="2800"/>
              <a:buNone/>
            </a:pPr>
            <a:endParaRPr 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transfer is </a:t>
            </a:r>
            <a:r>
              <a:rPr lang="en-US" u="sn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necessary.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E61F4-CCCD-FCEA-C87B-0AE82A9C93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3074" name="Picture 2" descr="fluffy tricolor corgi staring at the camera with treats balanced on front paws">
            <a:extLst>
              <a:ext uri="{FF2B5EF4-FFF2-40B4-BE49-F238E27FC236}">
                <a16:creationId xmlns:a16="http://schemas.microsoft.com/office/drawing/2014/main" id="{FF392D9E-E22B-43FC-8A98-7C9059F4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2" y="1594771"/>
            <a:ext cx="3269264" cy="435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A18D-0DFE-E951-EDC4-1C737B8E9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48A9C-6055-4985-E43D-848DB1C43F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476FC4A-48C4-407D-4083-C00C45E770F0}"/>
              </a:ext>
            </a:extLst>
          </p:cNvPr>
          <p:cNvSpPr txBox="1">
            <a:spLocks/>
          </p:cNvSpPr>
          <p:nvPr/>
        </p:nvSpPr>
        <p:spPr>
          <a:xfrm>
            <a:off x="792091" y="1443301"/>
            <a:ext cx="10801195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would the array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store at the end of this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arrayMystery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method if </a:t>
            </a: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was passed 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C1C0E-B963-C7B6-543E-ACC18F207300}"/>
              </a:ext>
            </a:extLst>
          </p:cNvPr>
          <p:cNvSpPr txBox="1"/>
          <p:nvPr/>
        </p:nvSpPr>
        <p:spPr>
          <a:xfrm>
            <a:off x="7253157" y="3136493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A86E7-6854-CF36-342A-7F5B12FD6D18}"/>
              </a:ext>
            </a:extLst>
          </p:cNvPr>
          <p:cNvSpPr txBox="1"/>
          <p:nvPr/>
        </p:nvSpPr>
        <p:spPr>
          <a:xfrm>
            <a:off x="730049" y="3136493"/>
            <a:ext cx="65231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04DB4-CE42-FDA9-A9DB-8F18EC058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590" y="217190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3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38839-FE58-0652-31E0-B8EAEE0BD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C909666-AEA5-983F-CA09-B350CE1920CB}"/>
              </a:ext>
            </a:extLst>
          </p:cNvPr>
          <p:cNvSpPr txBox="1">
            <a:spLocks/>
          </p:cNvSpPr>
          <p:nvPr/>
        </p:nvSpPr>
        <p:spPr>
          <a:xfrm>
            <a:off x="792092" y="1443301"/>
            <a:ext cx="10801194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would the array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store at the end of this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arrayMystery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method if </a:t>
            </a: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was passed in?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E3EFD-DB21-1F7E-E401-90FC751784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B71F8-90B7-48F7-146D-B51CD55643BA}"/>
              </a:ext>
            </a:extLst>
          </p:cNvPr>
          <p:cNvSpPr txBox="1"/>
          <p:nvPr/>
        </p:nvSpPr>
        <p:spPr>
          <a:xfrm>
            <a:off x="7253157" y="3136493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5743E-D284-5B0B-0F72-2411E17C6B82}"/>
              </a:ext>
            </a:extLst>
          </p:cNvPr>
          <p:cNvSpPr txBox="1"/>
          <p:nvPr/>
        </p:nvSpPr>
        <p:spPr>
          <a:xfrm>
            <a:off x="730049" y="3136493"/>
            <a:ext cx="65231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0FB24C-2EF2-C53F-477B-5DDEA2FA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590" y="217190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3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DD53-EAB1-7162-61D6-138A14EB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94429-2587-5C82-55A8-FF2C0CDFDC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87551-25D9-0E4D-CD3B-71BCD32B3B1A}"/>
              </a:ext>
            </a:extLst>
          </p:cNvPr>
          <p:cNvSpPr txBox="1"/>
          <p:nvPr/>
        </p:nvSpPr>
        <p:spPr>
          <a:xfrm>
            <a:off x="838200" y="2510251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97914-61E9-ADCF-D56B-B76A383CEFB0}"/>
              </a:ext>
            </a:extLst>
          </p:cNvPr>
          <p:cNvSpPr txBox="1"/>
          <p:nvPr/>
        </p:nvSpPr>
        <p:spPr>
          <a:xfrm>
            <a:off x="792092" y="1618939"/>
            <a:ext cx="62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endParaRPr lang="en-US" sz="3600" dirty="0"/>
          </a:p>
        </p:txBody>
      </p:sp>
      <p:grpSp>
        <p:nvGrpSpPr>
          <p:cNvPr id="22" name="Group 21" descr="An empty box with the label “i”. This represents one single variable and its associated value; in this case, the loop counter variable in the for loop.&#10;">
            <a:extLst>
              <a:ext uri="{FF2B5EF4-FFF2-40B4-BE49-F238E27FC236}">
                <a16:creationId xmlns:a16="http://schemas.microsoft.com/office/drawing/2014/main" id="{8C340F0C-E8FB-7880-C283-42C235E25C47}"/>
              </a:ext>
            </a:extLst>
          </p:cNvPr>
          <p:cNvGrpSpPr/>
          <p:nvPr/>
        </p:nvGrpSpPr>
        <p:grpSpPr>
          <a:xfrm>
            <a:off x="10028308" y="894488"/>
            <a:ext cx="1371600" cy="2056582"/>
            <a:chOff x="10028308" y="894488"/>
            <a:chExt cx="1371600" cy="205658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7469AE-294C-8BF7-1D5A-4F06AE361626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99C3A3-8F26-DA7A-9BE5-FCD8E5479626}"/>
                </a:ext>
              </a:extLst>
            </p:cNvPr>
            <p:cNvSpPr txBox="1"/>
            <p:nvPr/>
          </p:nvSpPr>
          <p:spPr>
            <a:xfrm>
              <a:off x="10495138" y="894488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1" name="Group 20" descr="A small purple box (labelled “a”) with an arrow that points to six boxes, aligned in a row. This models a variable, a, that has an array type - the arrow that points to the boxes models the “reference” this variable has to the underlying array, which has six elements in it.">
            <a:extLst>
              <a:ext uri="{FF2B5EF4-FFF2-40B4-BE49-F238E27FC236}">
                <a16:creationId xmlns:a16="http://schemas.microsoft.com/office/drawing/2014/main" id="{B05D8ED0-87FA-A454-C279-55EBB4DC4E91}"/>
              </a:ext>
            </a:extLst>
          </p:cNvPr>
          <p:cNvGrpSpPr/>
          <p:nvPr/>
        </p:nvGrpSpPr>
        <p:grpSpPr>
          <a:xfrm>
            <a:off x="1672824" y="4691370"/>
            <a:ext cx="9727084" cy="1912813"/>
            <a:chOff x="1672824" y="4691370"/>
            <a:chExt cx="9727084" cy="19128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988F2E-8FC6-4D71-853C-384677F03CF8}"/>
                </a:ext>
              </a:extLst>
            </p:cNvPr>
            <p:cNvSpPr/>
            <p:nvPr/>
          </p:nvSpPr>
          <p:spPr>
            <a:xfrm>
              <a:off x="59135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8BABDA-316A-FA21-00E5-609069E2E42B}"/>
                </a:ext>
              </a:extLst>
            </p:cNvPr>
            <p:cNvSpPr/>
            <p:nvPr/>
          </p:nvSpPr>
          <p:spPr>
            <a:xfrm>
              <a:off x="72851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F84565-14D5-1882-F56E-B0C2529DC9EE}"/>
                </a:ext>
              </a:extLst>
            </p:cNvPr>
            <p:cNvSpPr/>
            <p:nvPr/>
          </p:nvSpPr>
          <p:spPr>
            <a:xfrm>
              <a:off x="86567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F40D08-A141-70B7-1DDF-3985C6A92EBE}"/>
                </a:ext>
              </a:extLst>
            </p:cNvPr>
            <p:cNvSpPr/>
            <p:nvPr/>
          </p:nvSpPr>
          <p:spPr>
            <a:xfrm>
              <a:off x="100283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8CA455-AC14-BF23-383D-349B0769E3AB}"/>
                </a:ext>
              </a:extLst>
            </p:cNvPr>
            <p:cNvSpPr/>
            <p:nvPr/>
          </p:nvSpPr>
          <p:spPr>
            <a:xfrm>
              <a:off x="31703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91BFE-EC55-109A-9705-C19231B9508A}"/>
                </a:ext>
              </a:extLst>
            </p:cNvPr>
            <p:cNvSpPr/>
            <p:nvPr/>
          </p:nvSpPr>
          <p:spPr>
            <a:xfrm>
              <a:off x="45419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7F9D4C-A25A-2ED7-9AC9-5ABD96095DFD}"/>
                </a:ext>
              </a:extLst>
            </p:cNvPr>
            <p:cNvSpPr/>
            <p:nvPr/>
          </p:nvSpPr>
          <p:spPr>
            <a:xfrm>
              <a:off x="1672824" y="546316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08D037-2B2F-2151-049D-A7DCE09878AD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128041" y="591838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E9CE3B-F24F-8DDD-1C4B-67CD82B5DEE5}"/>
                </a:ext>
              </a:extLst>
            </p:cNvPr>
            <p:cNvSpPr txBox="1"/>
            <p:nvPr/>
          </p:nvSpPr>
          <p:spPr>
            <a:xfrm>
              <a:off x="1909071" y="4691370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45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sz="3600" dirty="0"/>
              <a:t>: Value Semantics vs. Reference Semantics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1F2D44-D666-4514-8F9D-63981F8AD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4826479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Value Semantics</a:t>
            </a:r>
          </a:p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4D69C-99C7-48D5-A37F-D58B3C561FF8}"/>
              </a:ext>
            </a:extLst>
          </p:cNvPr>
          <p:cNvSpPr txBox="1"/>
          <p:nvPr/>
        </p:nvSpPr>
        <p:spPr>
          <a:xfrm>
            <a:off x="1722234" y="4308629"/>
            <a:ext cx="207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/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7" name="Group 16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617944B4-A408-4407-9BC0-B7CE3D677CA0}"/>
              </a:ext>
            </a:extLst>
          </p:cNvPr>
          <p:cNvGrpSpPr/>
          <p:nvPr/>
        </p:nvGrpSpPr>
        <p:grpSpPr>
          <a:xfrm>
            <a:off x="1979896" y="5348681"/>
            <a:ext cx="1401659" cy="1291515"/>
            <a:chOff x="9755173" y="1579470"/>
            <a:chExt cx="1917868" cy="18870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FE98B4-DB2C-41E9-9D36-40D35B5BFC72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7C0B8-9AD9-4B9B-AA9D-E3E7CD74913C}"/>
                </a:ext>
              </a:extLst>
            </p:cNvPr>
            <p:cNvSpPr txBox="1"/>
            <p:nvPr/>
          </p:nvSpPr>
          <p:spPr>
            <a:xfrm>
              <a:off x="9755173" y="2855723"/>
              <a:ext cx="1917868" cy="610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400" dirty="0">
                  <a:latin typeface="Consolas" panose="020B0609020204030204" pitchFamily="49" charset="0"/>
                </a:rPr>
                <a:t> </a:t>
              </a:r>
              <a:r>
                <a:rPr lang="en-US" sz="2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DE92C85-5BB1-49D5-84DD-D4B445F394C0}"/>
              </a:ext>
            </a:extLst>
          </p:cNvPr>
          <p:cNvSpPr txBox="1">
            <a:spLocks/>
          </p:cNvSpPr>
          <p:nvPr/>
        </p:nvSpPr>
        <p:spPr>
          <a:xfrm>
            <a:off x="6527323" y="1355785"/>
            <a:ext cx="4826479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u="sng" dirty="0"/>
              <a:t>Reference Semantics</a:t>
            </a:r>
          </a:p>
          <a:p>
            <a:r>
              <a:rPr lang="en-US" dirty="0"/>
              <a:t>Applies when working with objects 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 </a:t>
            </a:r>
            <a:r>
              <a:rPr lang="en-US" dirty="0"/>
              <a:t>to the object </a:t>
            </a:r>
          </a:p>
        </p:txBody>
      </p:sp>
      <p:grpSp>
        <p:nvGrpSpPr>
          <p:cNvPr id="23" name="Group 22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5934F728-3264-406C-9BDD-5280C4033389}"/>
              </a:ext>
            </a:extLst>
          </p:cNvPr>
          <p:cNvGrpSpPr/>
          <p:nvPr/>
        </p:nvGrpSpPr>
        <p:grpSpPr>
          <a:xfrm>
            <a:off x="6412960" y="5465414"/>
            <a:ext cx="4958221" cy="1337029"/>
            <a:chOff x="4874376" y="1912813"/>
            <a:chExt cx="6919474" cy="174278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E4CEF6-0341-4751-83F7-5912D96A527D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961509-CC5A-4469-B589-ED617BE210F4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DF249D-6622-4B3B-B798-652D27D53F18}"/>
                </a:ext>
              </a:extLst>
            </p:cNvPr>
            <p:cNvSpPr/>
            <p:nvPr/>
          </p:nvSpPr>
          <p:spPr>
            <a:xfrm>
              <a:off x="90506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E2CD64-9F9B-4E5E-A3D3-5C920E19859F}"/>
                </a:ext>
              </a:extLst>
            </p:cNvPr>
            <p:cNvSpPr/>
            <p:nvPr/>
          </p:nvSpPr>
          <p:spPr>
            <a:xfrm>
              <a:off x="5726347" y="2087287"/>
              <a:ext cx="910434" cy="91043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7B57837-1A59-4453-A34C-7A6C237732C1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6181564" y="2598613"/>
              <a:ext cx="149748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438D02-BEC6-4B4D-9AFF-4BE7BE475D25}"/>
                </a:ext>
              </a:extLst>
            </p:cNvPr>
            <p:cNvSpPr txBox="1"/>
            <p:nvPr/>
          </p:nvSpPr>
          <p:spPr>
            <a:xfrm>
              <a:off x="4874376" y="3053830"/>
              <a:ext cx="2866146" cy="60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400" dirty="0">
                  <a:latin typeface="Consolas" panose="020B0609020204030204" pitchFamily="49" charset="0"/>
                </a:rPr>
                <a:t>[] </a:t>
              </a:r>
              <a:r>
                <a:rPr lang="en-US" sz="2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781FB13-6AF7-4ED9-ADDD-5858D90918EF}"/>
              </a:ext>
            </a:extLst>
          </p:cNvPr>
          <p:cNvSpPr txBox="1"/>
          <p:nvPr/>
        </p:nvSpPr>
        <p:spPr>
          <a:xfrm>
            <a:off x="6850743" y="4308630"/>
            <a:ext cx="473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/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int[] list1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{4, 8, 15}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98675105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10467</TotalTime>
  <Words>1088</Words>
  <Application>Microsoft Office PowerPoint</Application>
  <PresentationFormat>Widescreen</PresentationFormat>
  <Paragraphs>196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Consolas</vt:lpstr>
      <vt:lpstr>Calibri</vt:lpstr>
      <vt:lpstr>Arial</vt:lpstr>
      <vt:lpstr>Montserrat ExtraBold</vt:lpstr>
      <vt:lpstr>Montserrat</vt:lpstr>
      <vt:lpstr>Montserrat SemiBold</vt:lpstr>
      <vt:lpstr>2_CSE 12X (adopted from CSE 373)</vt:lpstr>
      <vt:lpstr>Reference Semantics</vt:lpstr>
      <vt:lpstr>Announcements, Reminders</vt:lpstr>
      <vt:lpstr>Feedback &amp; Closing the Loop: The Good</vt:lpstr>
      <vt:lpstr>Feedback &amp; Closing the Loop: Suggestions</vt:lpstr>
      <vt:lpstr>Feedback &amp; Closing the Loop: Transfer</vt:lpstr>
      <vt:lpstr>PowerPoint Presentation</vt:lpstr>
      <vt:lpstr>PowerPoint Presentation</vt:lpstr>
      <vt:lpstr>Tracing through arrayMystery</vt:lpstr>
      <vt:lpstr>PCM Review: Value Semantics vs. Reference Semantics</vt:lpstr>
      <vt:lpstr>PCM Review: Value Semantics</vt:lpstr>
      <vt:lpstr>PCM Review: Reference Semantics</vt:lpstr>
      <vt:lpstr>Value Semantics &amp; Methods</vt:lpstr>
      <vt:lpstr>Reference Semantics &amp; Methods</vt:lpstr>
      <vt:lpstr>PCM Review: null</vt:lpstr>
      <vt:lpstr>PCM Review: avoiding NullPointerException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Brett Wortzman</cp:lastModifiedBy>
  <cp:revision>512</cp:revision>
  <dcterms:modified xsi:type="dcterms:W3CDTF">2025-11-12T19:06:23Z</dcterms:modified>
</cp:coreProperties>
</file>