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0"/>
  </p:notesMasterIdLst>
  <p:handoutMasterIdLst>
    <p:handoutMasterId r:id="rId11"/>
  </p:handoutMasterIdLst>
  <p:sldIdLst>
    <p:sldId id="495" r:id="rId2"/>
    <p:sldId id="356" r:id="rId3"/>
    <p:sldId id="492" r:id="rId4"/>
    <p:sldId id="498" r:id="rId5"/>
    <p:sldId id="497" r:id="rId6"/>
    <p:sldId id="493" r:id="rId7"/>
    <p:sldId id="480" r:id="rId8"/>
    <p:sldId id="496" r:id="rId9"/>
  </p:sldIdLst>
  <p:sldSz cx="12192000" cy="6858000"/>
  <p:notesSz cx="6858000" cy="9144000"/>
  <p:embeddedFontLst>
    <p:embeddedFont>
      <p:font typeface="Consolas" panose="020B0609020204030204" pitchFamily="49" charset="0"/>
      <p:regular r:id="rId12"/>
      <p:bold r:id="rId13"/>
      <p:italic r:id="rId14"/>
      <p:boldItalic r:id="rId15"/>
    </p:embeddedFont>
    <p:embeddedFont>
      <p:font typeface="Montserrat" pitchFamily="2" charset="77"/>
      <p:regular r:id="rId16"/>
      <p:bold r:id="rId17"/>
      <p:italic r:id="rId18"/>
      <p:boldItalic r:id="rId19"/>
    </p:embeddedFont>
    <p:embeddedFont>
      <p:font typeface="Montserrat ExtraBold" panose="020F0502020204030204" pitchFamily="34" charset="0"/>
      <p:bold r:id="rId20"/>
      <p:italic r:id="rId21"/>
      <p:boldItalic r:id="rId22"/>
    </p:embeddedFont>
    <p:embeddedFont>
      <p:font typeface="Montserrat SemiBold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98A"/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13B16-A412-491A-A6FF-C8235BC9C0E8}" v="92" dt="2025-05-14T20:53:44.031"/>
    <p1510:client id="{BB5996F5-00F3-42CF-9D59-795E61C8F802}" v="3" dt="2025-05-16T04:30:35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7"/>
    <p:restoredTop sz="95170"/>
  </p:normalViewPr>
  <p:slideViewPr>
    <p:cSldViewPr snapToGrid="0">
      <p:cViewPr varScale="1">
        <p:scale>
          <a:sx n="143" d="100"/>
          <a:sy n="143" d="100"/>
        </p:scale>
        <p:origin x="224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11/7/25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9498D72-67CC-FEED-9FD3-B3AED459E87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7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BD2A2BE-EC39-C708-0CD2-9869EC7F140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9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4AF6352-4E2F-A6E5-D0BC-CCBD3C624D7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4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5693679-A6A1-7B71-A097-B05E663C8DC6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6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438AFA2-91D5-D6ED-7EB2-12746FE1DD2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5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B2CB8C58-B17A-8327-5AAD-D76A24A996C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318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614" y="3174888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Arrays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0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is your favorite potato-based dish? (e.g. fries, aloo </a:t>
            </a:r>
            <a:r>
              <a:rPr lang="en-US" sz="2000" i="1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gobhi</a:t>
            </a:r>
            <a:r>
              <a:rPr lang="en-US" sz="20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gnocchi)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13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3" name="Picture 2" descr="A corgi wearing glasses who is looking at a calculator">
            <a:extLst>
              <a:ext uri="{FF2B5EF4-FFF2-40B4-BE49-F238E27FC236}">
                <a16:creationId xmlns:a16="http://schemas.microsoft.com/office/drawing/2014/main" id="{B4DC61D8-5139-EB8E-48D2-C9966E971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558" y="1669733"/>
            <a:ext cx="2539394" cy="3134089"/>
          </a:xfrm>
          <a:prstGeom prst="rect">
            <a:avLst/>
          </a:prstGeom>
        </p:spPr>
      </p:pic>
      <p:pic>
        <p:nvPicPr>
          <p:cNvPr id="1026" name="Picture 2" descr="Event QR code">
            <a:extLst>
              <a:ext uri="{FF2B5EF4-FFF2-40B4-BE49-F238E27FC236}">
                <a16:creationId xmlns:a16="http://schemas.microsoft.com/office/drawing/2014/main" id="{0ED5F406-0372-6C2D-85D3-38B7B0B6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44" y="5551428"/>
            <a:ext cx="1127760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P2 due next </a:t>
            </a:r>
            <a:r>
              <a:rPr lang="en-US" b="1" dirty="0"/>
              <a:t>Tuesday, November 11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R4 released, due </a:t>
            </a:r>
            <a:r>
              <a:rPr lang="en-US" b="1" dirty="0"/>
              <a:t>Thursday, November 13</a:t>
            </a:r>
            <a:r>
              <a:rPr lang="en-US" b="1" baseline="30000" dirty="0"/>
              <a:t>nd</a:t>
            </a:r>
            <a:r>
              <a:rPr lang="en-US" b="1" dirty="0"/>
              <a:t> </a:t>
            </a:r>
            <a:r>
              <a:rPr lang="en-US" dirty="0"/>
              <a:t>(eligible: </a:t>
            </a:r>
            <a:r>
              <a:rPr lang="en-US" b="1" dirty="0"/>
              <a:t>C1</a:t>
            </a:r>
            <a:r>
              <a:rPr lang="en-US" dirty="0"/>
              <a:t>, P1, C2)</a:t>
            </a:r>
          </a:p>
          <a:p>
            <a:r>
              <a:rPr lang="en-US" dirty="0"/>
              <a:t>Quiz 2 on </a:t>
            </a:r>
            <a:r>
              <a:rPr lang="en-US" b="1" dirty="0"/>
              <a:t>Thursday, November 20</a:t>
            </a:r>
            <a:r>
              <a:rPr lang="en-US" b="1" baseline="30000" dirty="0"/>
              <a:t>th</a:t>
            </a:r>
            <a:r>
              <a:rPr lang="en-US" b="1" dirty="0"/>
              <a:t>  </a:t>
            </a:r>
          </a:p>
          <a:p>
            <a:pPr lvl="1"/>
            <a:r>
              <a:rPr lang="en-US" dirty="0"/>
              <a:t>Includes everything through next Wed’s lecture</a:t>
            </a:r>
          </a:p>
          <a:p>
            <a:pPr lvl="1"/>
            <a:r>
              <a:rPr lang="en-US" dirty="0"/>
              <a:t>Can’t make it? </a:t>
            </a:r>
          </a:p>
          <a:p>
            <a:pPr lvl="2"/>
            <a:r>
              <a:rPr lang="en-US" dirty="0"/>
              <a:t>Email </a:t>
            </a:r>
            <a:r>
              <a:rPr lang="en-US" u="sng" dirty="0">
                <a:solidFill>
                  <a:schemeClr val="accent6"/>
                </a:solidFill>
              </a:rPr>
              <a:t>cse121-instructors@cs.uw.edu</a:t>
            </a:r>
            <a:r>
              <a:rPr lang="en-US" dirty="0"/>
              <a:t> </a:t>
            </a:r>
            <a:r>
              <a:rPr lang="en-US" i="1" dirty="0"/>
              <a:t>before</a:t>
            </a:r>
            <a:r>
              <a:rPr lang="en-US" dirty="0"/>
              <a:t> your quiz!</a:t>
            </a:r>
          </a:p>
          <a:p>
            <a:r>
              <a:rPr lang="en-US" dirty="0"/>
              <a:t>Quiz 1 grades released before Quiz 2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05F4F-14BB-4057-6BEF-4FB07BD39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4A44BECA-CBBE-5F45-47D7-0C3344791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C960EE9-D497-CEE2-D283-A273A4FF9059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DE98A1A-CFAB-07F2-9229-E18CA1BC0738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A3A17B-D68A-D91B-C380-EE2E3F0E99E7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064CED-E7A5-9E8D-709D-56705266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7B78D-35DC-537A-E753-9F89DFD93A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162D5D-BBC8-3DD5-6431-029E89A1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3D89575-E3AB-A602-EACB-DC98780C2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4224" y="2486322"/>
            <a:ext cx="1081085" cy="1319481"/>
            <a:chOff x="1404224" y="2486322"/>
            <a:chExt cx="1081085" cy="131948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118EA3A-BA34-CC33-EA8D-C12ECB7155BD}"/>
                </a:ext>
              </a:extLst>
            </p:cNvPr>
            <p:cNvSpPr/>
            <p:nvPr/>
          </p:nvSpPr>
          <p:spPr>
            <a:xfrm>
              <a:off x="1404224" y="3097917"/>
              <a:ext cx="1081085" cy="707886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4690C-397C-F973-1097-16E9248727C5}"/>
                </a:ext>
              </a:extLst>
            </p:cNvPr>
            <p:cNvSpPr txBox="1"/>
            <p:nvPr/>
          </p:nvSpPr>
          <p:spPr>
            <a:xfrm>
              <a:off x="1476136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5ED3CB-25D4-91D0-D19B-D10E1585A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74371" y="2486322"/>
            <a:ext cx="1556858" cy="1319481"/>
            <a:chOff x="2574371" y="2486322"/>
            <a:chExt cx="1556858" cy="131948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3C94A4A-8F38-8005-417E-EFB4278D6778}"/>
                </a:ext>
              </a:extLst>
            </p:cNvPr>
            <p:cNvSpPr/>
            <p:nvPr/>
          </p:nvSpPr>
          <p:spPr>
            <a:xfrm>
              <a:off x="2574371" y="3097917"/>
              <a:ext cx="1556858" cy="707886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03F4AD-5A23-B5A4-695C-CBDEBAA5A3FB}"/>
                </a:ext>
              </a:extLst>
            </p:cNvPr>
            <p:cNvSpPr txBox="1"/>
            <p:nvPr/>
          </p:nvSpPr>
          <p:spPr>
            <a:xfrm>
              <a:off x="2884170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BB9C6D-3214-D964-C2B2-D9CAF6B14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48424" y="2486322"/>
            <a:ext cx="937260" cy="1296621"/>
            <a:chOff x="4548424" y="2486322"/>
            <a:chExt cx="937260" cy="129662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34E903B-2180-8F8C-5E89-DB855B89BDAE}"/>
                </a:ext>
              </a:extLst>
            </p:cNvPr>
            <p:cNvSpPr/>
            <p:nvPr/>
          </p:nvSpPr>
          <p:spPr>
            <a:xfrm>
              <a:off x="4782739" y="3075057"/>
              <a:ext cx="468630" cy="707886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750DE6-C007-CA92-A0D9-EFA2EC74B5B7}"/>
                </a:ext>
              </a:extLst>
            </p:cNvPr>
            <p:cNvSpPr txBox="1"/>
            <p:nvPr/>
          </p:nvSpPr>
          <p:spPr>
            <a:xfrm>
              <a:off x="4548424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03F1D04B-C4EC-C0F9-A6CF-21F3EF634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706259" y="2724121"/>
            <a:ext cx="122932" cy="2727005"/>
          </a:xfrm>
          <a:prstGeom prst="rightBracke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C9BCAA34-00AB-D35C-287F-F93E5CAF8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955588" y="3853311"/>
            <a:ext cx="122934" cy="468628"/>
          </a:xfrm>
          <a:prstGeom prst="rightBracke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881CD4-2AB8-D647-744C-CAB2F3D852FD}"/>
              </a:ext>
            </a:extLst>
          </p:cNvPr>
          <p:cNvSpPr txBox="1"/>
          <p:nvPr/>
        </p:nvSpPr>
        <p:spPr>
          <a:xfrm>
            <a:off x="1970959" y="4392304"/>
            <a:ext cx="15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declaration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24491F-7C23-18D2-0993-60458D3908FC}"/>
              </a:ext>
            </a:extLst>
          </p:cNvPr>
          <p:cNvSpPr txBox="1"/>
          <p:nvPr/>
        </p:nvSpPr>
        <p:spPr>
          <a:xfrm>
            <a:off x="4223858" y="4392304"/>
            <a:ext cx="15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initialization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26203B-E01A-F0AD-D951-88A433D88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53145C5-2159-086B-21B9-DACE6A97F4EB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1582863-8823-F5C9-AD4D-8F683DBE4745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23319A-0D4B-F9CF-321B-A209D75A4862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0BCCC01-A42B-8FC5-DAC0-FF9D0C29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0061" y="3126462"/>
            <a:ext cx="1478282" cy="140907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676D16-4A87-805B-C840-AF3729F8BE60}"/>
              </a:ext>
            </a:extLst>
          </p:cNvPr>
          <p:cNvSpPr txBox="1"/>
          <p:nvPr/>
        </p:nvSpPr>
        <p:spPr>
          <a:xfrm>
            <a:off x="8290800" y="3169279"/>
            <a:ext cx="1175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747D2E-EB71-8BC6-216E-CCA6A97C9AF6}"/>
              </a:ext>
            </a:extLst>
          </p:cNvPr>
          <p:cNvSpPr txBox="1"/>
          <p:nvPr/>
        </p:nvSpPr>
        <p:spPr>
          <a:xfrm>
            <a:off x="7857831" y="2372409"/>
            <a:ext cx="196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myNum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4073D7-37CB-1345-0DB3-2AC007172DE7}"/>
              </a:ext>
            </a:extLst>
          </p:cNvPr>
          <p:cNvSpPr txBox="1"/>
          <p:nvPr/>
        </p:nvSpPr>
        <p:spPr>
          <a:xfrm>
            <a:off x="8767054" y="4632334"/>
            <a:ext cx="811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E061A-47E1-E68E-864A-7B9745D96CFE}"/>
              </a:ext>
            </a:extLst>
          </p:cNvPr>
          <p:cNvSpPr txBox="1"/>
          <p:nvPr/>
        </p:nvSpPr>
        <p:spPr>
          <a:xfrm>
            <a:off x="1163239" y="3075057"/>
            <a:ext cx="4659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4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myNum</a:t>
            </a:r>
            <a:r>
              <a:rPr lang="en-US" sz="4000" b="1" dirty="0">
                <a:latin typeface="Consolas" panose="020B0609020204030204" pitchFamily="49" charset="0"/>
                <a:cs typeface="Consolas" panose="020B0609020204030204" pitchFamily="49" charset="0"/>
              </a:rPr>
              <a:t> = 2;</a:t>
            </a:r>
          </a:p>
        </p:txBody>
      </p:sp>
    </p:spTree>
    <p:extLst>
      <p:ext uri="{BB962C8B-B14F-4D97-AF65-F5344CB8AC3E}">
        <p14:creationId xmlns:p14="http://schemas.microsoft.com/office/powerpoint/2010/main" val="16932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38" grpId="0" animBg="1"/>
      <p:bldP spid="39" grpId="0"/>
      <p:bldP spid="40" grpId="0"/>
      <p:bldP spid="4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F4331-DA1E-23E3-3782-701858C6C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4DB08BD-3EAF-F197-4EA6-30F41FFF6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28095" y="2486322"/>
            <a:ext cx="1543770" cy="1296621"/>
            <a:chOff x="3828095" y="2486322"/>
            <a:chExt cx="1543770" cy="129662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1FC2AA8-3175-2E45-C5B0-F100222767F9}"/>
                </a:ext>
              </a:extLst>
            </p:cNvPr>
            <p:cNvSpPr/>
            <p:nvPr/>
          </p:nvSpPr>
          <p:spPr>
            <a:xfrm>
              <a:off x="3828095" y="3075057"/>
              <a:ext cx="1543770" cy="707886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CF9A65-2382-FF95-652C-C17C8DA680E5}"/>
                </a:ext>
              </a:extLst>
            </p:cNvPr>
            <p:cNvSpPr txBox="1"/>
            <p:nvPr/>
          </p:nvSpPr>
          <p:spPr>
            <a:xfrm>
              <a:off x="4136944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944CA5-B8FF-B761-2E90-A92E8A0D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61260" y="2486322"/>
            <a:ext cx="937260" cy="1296621"/>
            <a:chOff x="2461260" y="2486322"/>
            <a:chExt cx="937260" cy="129662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5E22F40-D941-1F97-9542-3DB88089218E}"/>
                </a:ext>
              </a:extLst>
            </p:cNvPr>
            <p:cNvSpPr/>
            <p:nvPr/>
          </p:nvSpPr>
          <p:spPr>
            <a:xfrm>
              <a:off x="2495787" y="3075057"/>
              <a:ext cx="852246" cy="707886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83C01E-A5E9-766A-FAA5-292AEFFA2A29}"/>
                </a:ext>
              </a:extLst>
            </p:cNvPr>
            <p:cNvSpPr txBox="1"/>
            <p:nvPr/>
          </p:nvSpPr>
          <p:spPr>
            <a:xfrm>
              <a:off x="2461260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DBD899-DF37-0FB8-7CAF-D4EA73724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5644" y="2486322"/>
            <a:ext cx="1081085" cy="1296621"/>
            <a:chOff x="1335644" y="2486322"/>
            <a:chExt cx="1081085" cy="129662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DC61FAC-9A90-A58B-5BD8-36FB344BB8F3}"/>
                </a:ext>
              </a:extLst>
            </p:cNvPr>
            <p:cNvSpPr/>
            <p:nvPr/>
          </p:nvSpPr>
          <p:spPr>
            <a:xfrm>
              <a:off x="1335644" y="3075057"/>
              <a:ext cx="1081085" cy="707886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6617CC-28E2-9C21-4CE6-88BB777FD306}"/>
                </a:ext>
              </a:extLst>
            </p:cNvPr>
            <p:cNvSpPr txBox="1"/>
            <p:nvPr/>
          </p:nvSpPr>
          <p:spPr>
            <a:xfrm>
              <a:off x="1396126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F938EB-DA68-9731-CDA8-F16D47169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F0C14AF5-6CC5-A3D2-6C72-5D8390FEF0F5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EF1AD13-BF94-54C8-A374-DCBCC962CE4D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BC8CDF-4770-8438-19AF-F4876D892042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736E56B-AB77-BB5E-C8A6-8B45909404DE}"/>
              </a:ext>
            </a:extLst>
          </p:cNvPr>
          <p:cNvSpPr txBox="1"/>
          <p:nvPr/>
        </p:nvSpPr>
        <p:spPr>
          <a:xfrm>
            <a:off x="1126805" y="3150981"/>
            <a:ext cx="4659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onsolas" panose="020B0609020204030204" pitchFamily="49" charset="0"/>
                <a:cs typeface="Consolas" panose="020B0609020204030204" pitchFamily="49" charset="0"/>
              </a:rPr>
              <a:t>int[] </a:t>
            </a:r>
            <a:r>
              <a:rPr lang="en-US" sz="3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3000" b="1" dirty="0">
                <a:latin typeface="Consolas" panose="020B0609020204030204" pitchFamily="49" charset="0"/>
                <a:cs typeface="Consolas" panose="020B0609020204030204" pitchFamily="49" charset="0"/>
              </a:rPr>
              <a:t> = {2,0,6};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9D887-E6A8-56EC-0547-B28F2066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B7593-8A90-03FC-910C-8380C8091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Illustrated outline of a corgi face.">
            <a:extLst>
              <a:ext uri="{FF2B5EF4-FFF2-40B4-BE49-F238E27FC236}">
                <a16:creationId xmlns:a16="http://schemas.microsoft.com/office/drawing/2014/main" id="{CBD87CE3-B8B4-C188-DB08-8323067E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4897AE6-FDEF-8A50-D772-1C77AAA36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4223" y="4026158"/>
            <a:ext cx="1943810" cy="766256"/>
            <a:chOff x="1404223" y="4026158"/>
            <a:chExt cx="1943810" cy="766256"/>
          </a:xfrm>
        </p:grpSpPr>
        <p:sp>
          <p:nvSpPr>
            <p:cNvPr id="17" name="Right Bracket 16">
              <a:extLst>
                <a:ext uri="{FF2B5EF4-FFF2-40B4-BE49-F238E27FC236}">
                  <a16:creationId xmlns:a16="http://schemas.microsoft.com/office/drawing/2014/main" id="{4F6E8143-67A5-1D3B-915C-D8BA83743B16}"/>
                </a:ext>
              </a:extLst>
            </p:cNvPr>
            <p:cNvSpPr/>
            <p:nvPr/>
          </p:nvSpPr>
          <p:spPr>
            <a:xfrm rot="5400000">
              <a:off x="2314662" y="3115719"/>
              <a:ext cx="122932" cy="194381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35AEC0-75A6-80C8-7581-B1F413E9A441}"/>
                </a:ext>
              </a:extLst>
            </p:cNvPr>
            <p:cNvSpPr txBox="1"/>
            <p:nvPr/>
          </p:nvSpPr>
          <p:spPr>
            <a:xfrm>
              <a:off x="1616629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declaration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FED3290-B261-F2B7-2A87-C22B78F4D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12378" y="4026158"/>
            <a:ext cx="1599011" cy="766256"/>
            <a:chOff x="3812378" y="4026158"/>
            <a:chExt cx="1599011" cy="766256"/>
          </a:xfrm>
        </p:grpSpPr>
        <p:sp>
          <p:nvSpPr>
            <p:cNvPr id="18" name="Right Bracket 17">
              <a:extLst>
                <a:ext uri="{FF2B5EF4-FFF2-40B4-BE49-F238E27FC236}">
                  <a16:creationId xmlns:a16="http://schemas.microsoft.com/office/drawing/2014/main" id="{EAAA2DF3-13E3-D20E-3D86-ACEFB4731B90}"/>
                </a:ext>
              </a:extLst>
            </p:cNvPr>
            <p:cNvSpPr/>
            <p:nvPr/>
          </p:nvSpPr>
          <p:spPr>
            <a:xfrm rot="5400000">
              <a:off x="4538514" y="3315739"/>
              <a:ext cx="122932" cy="154377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422ECF-0135-171C-0088-95950432BEB2}"/>
                </a:ext>
              </a:extLst>
            </p:cNvPr>
            <p:cNvSpPr txBox="1"/>
            <p:nvPr/>
          </p:nvSpPr>
          <p:spPr>
            <a:xfrm>
              <a:off x="3812378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initialization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0DB151-6637-46CD-161E-1512818A8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85E42CB-58FE-B960-52B4-A7543A589F2E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28C5337-A16D-E2B8-BA3F-2E0E60319CC3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E08B49-3C20-3042-D4E1-EB07296AF98A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2763BE-B9E2-4B4C-F11E-022EF524B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90346" y="3253472"/>
            <a:ext cx="2297430" cy="737503"/>
            <a:chOff x="8490346" y="3253472"/>
            <a:chExt cx="2297430" cy="73750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B6417A-5C85-A142-81A9-1F308F861F1E}"/>
                </a:ext>
              </a:extLst>
            </p:cNvPr>
            <p:cNvSpPr/>
            <p:nvPr/>
          </p:nvSpPr>
          <p:spPr>
            <a:xfrm>
              <a:off x="8490346" y="325561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9780EF-A75F-DF3D-0EE9-69053AB3E8CC}"/>
                </a:ext>
              </a:extLst>
            </p:cNvPr>
            <p:cNvSpPr/>
            <p:nvPr/>
          </p:nvSpPr>
          <p:spPr>
            <a:xfrm>
              <a:off x="9256156" y="3253472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B8D41D-CC5E-F616-0158-1BF0C696AE6B}"/>
                </a:ext>
              </a:extLst>
            </p:cNvPr>
            <p:cNvSpPr/>
            <p:nvPr/>
          </p:nvSpPr>
          <p:spPr>
            <a:xfrm>
              <a:off x="10021966" y="326022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93DF21-28F9-4571-9265-521A32FEE060}"/>
                </a:ext>
              </a:extLst>
            </p:cNvPr>
            <p:cNvSpPr txBox="1"/>
            <p:nvPr/>
          </p:nvSpPr>
          <p:spPr>
            <a:xfrm>
              <a:off x="8580834" y="327165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A54B40-D700-B89E-0261-5063EB3C2EFB}"/>
                </a:ext>
              </a:extLst>
            </p:cNvPr>
            <p:cNvSpPr txBox="1"/>
            <p:nvPr/>
          </p:nvSpPr>
          <p:spPr>
            <a:xfrm>
              <a:off x="9349026" y="3278088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A0E168-34D7-1C51-BBA2-9B21562077E1}"/>
                </a:ext>
              </a:extLst>
            </p:cNvPr>
            <p:cNvSpPr txBox="1"/>
            <p:nvPr/>
          </p:nvSpPr>
          <p:spPr>
            <a:xfrm>
              <a:off x="10114836" y="327165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28F4807-5767-8571-7D0E-E15A17308A2C}"/>
              </a:ext>
            </a:extLst>
          </p:cNvPr>
          <p:cNvSpPr txBox="1"/>
          <p:nvPr/>
        </p:nvSpPr>
        <p:spPr>
          <a:xfrm>
            <a:off x="6888243" y="2666293"/>
            <a:ext cx="93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endParaRPr lang="en-US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5AB0BE-CA80-A06A-A99A-46ED5AE6A582}"/>
              </a:ext>
            </a:extLst>
          </p:cNvPr>
          <p:cNvSpPr txBox="1"/>
          <p:nvPr/>
        </p:nvSpPr>
        <p:spPr>
          <a:xfrm>
            <a:off x="6888243" y="4008834"/>
            <a:ext cx="93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int[]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C3CD4A-8A85-D91D-2279-D8D4B5C65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73968" y="3248799"/>
            <a:ext cx="1516378" cy="730746"/>
            <a:chOff x="6973968" y="3248799"/>
            <a:chExt cx="1516378" cy="7307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3392BA-6E4B-F294-7BEC-05F343C44475}"/>
                </a:ext>
              </a:extLst>
            </p:cNvPr>
            <p:cNvSpPr/>
            <p:nvPr/>
          </p:nvSpPr>
          <p:spPr>
            <a:xfrm>
              <a:off x="6973968" y="324879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6F33F8C-368B-6222-A5D1-14ABC836AA1B}"/>
                </a:ext>
              </a:extLst>
            </p:cNvPr>
            <p:cNvCxnSpPr>
              <a:endCxn id="3" idx="1"/>
            </p:cNvCxnSpPr>
            <p:nvPr/>
          </p:nvCxnSpPr>
          <p:spPr>
            <a:xfrm>
              <a:off x="7356873" y="3620988"/>
              <a:ext cx="1133473" cy="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862EF3-DF6F-316C-DB94-F8E25AEA0F5E}"/>
                </a:ext>
              </a:extLst>
            </p:cNvPr>
            <p:cNvSpPr/>
            <p:nvPr/>
          </p:nvSpPr>
          <p:spPr>
            <a:xfrm>
              <a:off x="7334013" y="357759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3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D7BFA-76DA-02E9-7DE6-44D1DBF9D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00B3E-2A27-7A9C-9E44-10789AE0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C6A37-0A2E-AAEE-D1F7-2B70139AB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New </a:t>
            </a:r>
            <a:r>
              <a:rPr lang="en-US" b="1" dirty="0"/>
              <a:t>data structure</a:t>
            </a:r>
            <a:r>
              <a:rPr lang="en-US" dirty="0"/>
              <a:t> that stores multiple items, in order</a:t>
            </a:r>
          </a:p>
          <a:p>
            <a:r>
              <a:rPr lang="en-US" dirty="0"/>
              <a:t>Elements must </a:t>
            </a:r>
            <a:r>
              <a:rPr lang="en-US" u="sng" dirty="0"/>
              <a:t>all</a:t>
            </a:r>
            <a:r>
              <a:rPr lang="en-US" dirty="0"/>
              <a:t> be the same type</a:t>
            </a:r>
          </a:p>
          <a:p>
            <a:r>
              <a:rPr lang="en-US" dirty="0"/>
              <a:t>Zero-based indexing</a:t>
            </a:r>
          </a:p>
          <a:p>
            <a:r>
              <a:rPr lang="en-US" dirty="0"/>
              <a:t>Must decide (and fix) size when created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arr.length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to get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dirty="0" err="1"/>
              <a:t>’s</a:t>
            </a:r>
            <a:r>
              <a:rPr lang="en-US" dirty="0"/>
              <a:t> length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Arrays.toString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/>
              <a:t>to get a nice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A3A9-75AE-67D5-2A9E-9551A3E0C4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18901A2A-C60A-3EC7-DEB5-2ACB8E0B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48" y="4859021"/>
            <a:ext cx="66198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diagram of initializing an array, with three components: the type (int[]), the name (arr), and the array creation code (new int[4])">
            <a:extLst>
              <a:ext uri="{FF2B5EF4-FFF2-40B4-BE49-F238E27FC236}">
                <a16:creationId xmlns:a16="http://schemas.microsoft.com/office/drawing/2014/main" id="{8DDABEF3-534A-A5BA-6492-45B6D78CF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96" y="456565"/>
            <a:ext cx="5581754" cy="10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13284-8EFB-9B32-2586-D5D3454A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5E59-3EAF-3736-B964-EC4FF8C3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Array Traversal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335DB-A1D5-B3FA-7F17-3C99845C4F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EB38C-FB5B-7A01-A56A-F97018B02898}"/>
              </a:ext>
            </a:extLst>
          </p:cNvPr>
          <p:cNvSpPr/>
          <p:nvPr/>
        </p:nvSpPr>
        <p:spPr>
          <a:xfrm>
            <a:off x="1521088" y="2644170"/>
            <a:ext cx="9149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68F1D-066B-DCC2-45F8-B7AA1A398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0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Array </a:t>
            </a:r>
            <a:r>
              <a:rPr lang="en-US" dirty="0"/>
              <a:t>L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ength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980439" y="1614651"/>
            <a:ext cx="1041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expressions gives us the last element of an array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980439" y="2775587"/>
            <a:ext cx="759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- 1]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744F6-3B93-5020-58CA-8080B8D9A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vent QR code">
            <a:extLst>
              <a:ext uri="{FF2B5EF4-FFF2-40B4-BE49-F238E27FC236}">
                <a16:creationId xmlns:a16="http://schemas.microsoft.com/office/drawing/2014/main" id="{3C1D6D51-BB79-7A3A-7A8C-EB3BE8815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61" y="194866"/>
            <a:ext cx="797310" cy="7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B0BD17-C4F9-577E-57E3-5C7788944F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598C80-7E44-DD61-16BE-E82A5D2CBF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Array Length (Pair)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7140D-BB06-DDBA-A8B4-B6B0C5DD6D17}"/>
              </a:ext>
            </a:extLst>
          </p:cNvPr>
          <p:cNvSpPr txBox="1"/>
          <p:nvPr/>
        </p:nvSpPr>
        <p:spPr>
          <a:xfrm>
            <a:off x="980439" y="1614651"/>
            <a:ext cx="1041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expressions gives us the last element of an array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15FD9-2F88-05E4-AB9A-4C7AF4170420}"/>
              </a:ext>
            </a:extLst>
          </p:cNvPr>
          <p:cNvSpPr txBox="1"/>
          <p:nvPr/>
        </p:nvSpPr>
        <p:spPr>
          <a:xfrm>
            <a:off x="980439" y="2775587"/>
            <a:ext cx="759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- 1]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  <p:pic>
        <p:nvPicPr>
          <p:cNvPr id="7" name="Picture 2" descr="Event QR code">
            <a:extLst>
              <a:ext uri="{FF2B5EF4-FFF2-40B4-BE49-F238E27FC236}">
                <a16:creationId xmlns:a16="http://schemas.microsoft.com/office/drawing/2014/main" id="{92814E7B-0F9D-81D0-BF6B-4FFB5F5CA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61" y="194866"/>
            <a:ext cx="797310" cy="7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59EA48-B5DF-035E-8F57-6B088122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88897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10554</TotalTime>
  <Words>386</Words>
  <Application>Microsoft Macintosh PowerPoint</Application>
  <PresentationFormat>Widescreen</PresentationFormat>
  <Paragraphs>109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Consolas</vt:lpstr>
      <vt:lpstr>Arial</vt:lpstr>
      <vt:lpstr>Calibri</vt:lpstr>
      <vt:lpstr>Montserrat SemiBold</vt:lpstr>
      <vt:lpstr>Montserrat ExtraBold</vt:lpstr>
      <vt:lpstr>Montserrat</vt:lpstr>
      <vt:lpstr>2_CSE 12X (adopted from CSE 373)</vt:lpstr>
      <vt:lpstr>Arrays</vt:lpstr>
      <vt:lpstr>Announcements, Reminders</vt:lpstr>
      <vt:lpstr>Recall: Variables</vt:lpstr>
      <vt:lpstr>Arrays</vt:lpstr>
      <vt:lpstr>PCM Review: Arrays</vt:lpstr>
      <vt:lpstr>PCM Review: Array Traversal Pattern</vt:lpstr>
      <vt:lpstr>Think Pair Share: Array Length (Think)</vt:lpstr>
      <vt:lpstr>Think Pair Share: Array Length (Pair)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James Weichert</cp:lastModifiedBy>
  <cp:revision>487</cp:revision>
  <dcterms:modified xsi:type="dcterms:W3CDTF">2025-11-07T18:17:16Z</dcterms:modified>
</cp:coreProperties>
</file>