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6"/>
  </p:notesMasterIdLst>
  <p:handoutMasterIdLst>
    <p:handoutMasterId r:id="rId7"/>
  </p:handoutMasterIdLst>
  <p:sldIdLst>
    <p:sldId id="494" r:id="rId2"/>
    <p:sldId id="356" r:id="rId3"/>
    <p:sldId id="483" r:id="rId4"/>
    <p:sldId id="482" r:id="rId5"/>
  </p:sldIdLst>
  <p:sldSz cx="12192000" cy="6858000"/>
  <p:notesSz cx="6858000" cy="9144000"/>
  <p:embeddedFontLst>
    <p:embeddedFont>
      <p:font typeface="Consolas" panose="020B0609020204030204" pitchFamily="49" charset="0"/>
      <p:regular r:id="rId8"/>
      <p:bold r:id="rId9"/>
      <p:italic r:id="rId10"/>
      <p:boldItalic r:id="rId11"/>
    </p:embeddedFont>
    <p:embeddedFont>
      <p:font typeface="Montserrat" panose="00000500000000000000" pitchFamily="2" charset="0"/>
      <p:regular r:id="rId12"/>
      <p:bold r:id="rId13"/>
      <p:italic r:id="rId14"/>
      <p:boldItalic r:id="rId15"/>
    </p:embeddedFont>
    <p:embeddedFont>
      <p:font typeface="Montserrat ExtraBold" panose="00000900000000000000" pitchFamily="2" charset="0"/>
      <p:bold r:id="rId16"/>
      <p:italic r:id="rId17"/>
      <p:boldItalic r:id="rId18"/>
    </p:embeddedFont>
    <p:embeddedFont>
      <p:font typeface="Montserrat SemiBold" panose="000007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990033"/>
    <a:srgbClr val="C00000"/>
    <a:srgbClr val="CFFFFD"/>
    <a:srgbClr val="F7D5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35"/>
    <p:restoredTop sz="95068"/>
  </p:normalViewPr>
  <p:slideViewPr>
    <p:cSldViewPr snapToGrid="0">
      <p:cViewPr varScale="1">
        <p:scale>
          <a:sx n="93" d="100"/>
          <a:sy n="93" d="100"/>
        </p:scale>
        <p:origin x="720" y="3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59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11/4/2025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8;p29"/>
          <p:cNvSpPr txBox="1"/>
          <p:nvPr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12: Putting It All Together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1894816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1370208"/>
            <a:ext cx="878586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34951" y="951503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025920" y="4053518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443" y="5439308"/>
            <a:ext cx="3730182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306805" y="557737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10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48A30546-DC4D-97A4-1F01-A93B14626CD5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12: Putting It All Together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927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0E7AF83F-3D71-83EF-F962-AA62CADDE68B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12: Putting It All Together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260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1_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0C039081-3BA6-F116-F98E-9BA49E36692E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12: Putting It All Together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39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preserve="1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19B8A0CF-1C66-FBB7-F209-B458097B217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C3A4268A-A3F9-0647-FFA6-0CD0547EA640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F3B2BB4F-F9F6-7B66-B805-62039FCD28EC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12: Putting It All Together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593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5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0E854BAB-9BC0-0566-D459-A9E2B29A12D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3E5BA8AB-DA7F-8D72-2336-81B0A628B7E3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1C0CA598-DB0E-4F22-E9D3-410F684664B5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12: Putting It All Together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367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6667DE9E-B2E6-875D-0F18-6467016FE2A3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12: Putting It All Together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8795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7MXne5dSHETsBQukvAAxS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stem.org/us/courses/85635/discussion/723293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0" y="3084513"/>
            <a:ext cx="6211888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60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Putting It All Together</a:t>
            </a:r>
            <a:endParaRPr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7087221" y="1451178"/>
            <a:ext cx="4385400" cy="2154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404040"/>
              </a:buClr>
              <a:buSzPts val="2200"/>
            </a:pPr>
            <a: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How do you feel about the weather changing?</a:t>
            </a: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404040"/>
              </a:buClr>
              <a:buSzPts val="2200"/>
            </a:pPr>
            <a:r>
              <a:rPr lang="en-US" sz="2400" b="1" dirty="0">
                <a:solidFill>
                  <a:schemeClr val="accent6"/>
                </a:solidFill>
                <a:latin typeface="Calibri"/>
                <a:cs typeface="Calibri"/>
                <a:sym typeface="Calibri"/>
              </a:rPr>
              <a:t>Respond on sli.do!</a:t>
            </a:r>
            <a:endParaRPr lang="en-US" sz="24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09923" y="1112472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7009923" y="3493967"/>
            <a:ext cx="45399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 algn="ctr">
              <a:buClr>
                <a:srgbClr val="404040"/>
              </a:buClr>
              <a:buSzPts val="2200"/>
            </a:pP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🎷</a:t>
            </a:r>
            <a:r>
              <a:rPr lang="fr-FR" sz="20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CSE 121 25au Lecture Tunes</a:t>
            </a:r>
            <a:r>
              <a:rPr lang="fr-FR" sz="2000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🎵</a:t>
            </a:r>
            <a:endParaRPr lang="fr-FR" sz="1200"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6935347" y="4072895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6935347" y="4333507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8088246" y="4072895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Brett </a:t>
            </a:r>
            <a:r>
              <a:rPr lang="en-US" sz="1200" dirty="0" err="1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Wortzman</a:t>
            </a: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&amp; James Weichert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20095" y="1419273"/>
            <a:ext cx="87861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1" u="none" strike="noStrike" cap="none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LEC </a:t>
            </a:r>
            <a:r>
              <a:rPr lang="en-US" sz="1600" b="1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12</a:t>
            </a:r>
            <a:endParaRPr b="1" dirty="0">
              <a:latin typeface="Montserrat ExtraBold" pitchFamily="2" charset="77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0C513E-D449-EF21-5B18-ED2C502E67BF}"/>
              </a:ext>
            </a:extLst>
          </p:cNvPr>
          <p:cNvSpPr txBox="1"/>
          <p:nvPr/>
        </p:nvSpPr>
        <p:spPr>
          <a:xfrm>
            <a:off x="8100278" y="4357971"/>
            <a:ext cx="3671627" cy="1682127"/>
          </a:xfrm>
          <a:prstGeom prst="rect">
            <a:avLst/>
          </a:prstGeom>
          <a:noFill/>
        </p:spPr>
        <p:txBody>
          <a:bodyPr wrap="square" numCol="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Trey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Amogh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Samrutha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Dalton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Ailsa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Ryan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Anant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Ava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Reese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Hayden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Aki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Spencer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Savannah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Tamsyn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Caleb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Anum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Abdul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Janvi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Navya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Sam Jessica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Elden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Suyash</a:t>
            </a:r>
          </a:p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Sthiti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Paul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Shayna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Nhan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Anya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Minh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TJ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Zach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Johnathan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00D0C2-79FA-37EC-9267-CA3B7177D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6218" y="5558318"/>
            <a:ext cx="1194157" cy="11941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Quiz 1 is tomorrow!</a:t>
            </a:r>
          </a:p>
          <a:p>
            <a:pPr lvl="1"/>
            <a:r>
              <a:rPr lang="en-US" dirty="0"/>
              <a:t>Quiz 1 reference sheet linked from </a:t>
            </a:r>
            <a:r>
              <a:rPr lang="en-US" dirty="0">
                <a:hlinkClick r:id="rId3"/>
              </a:rPr>
              <a:t>Quiz 1 Practice Resources post</a:t>
            </a:r>
            <a:endParaRPr lang="en-US" dirty="0"/>
          </a:p>
          <a:p>
            <a:pPr lvl="1"/>
            <a:r>
              <a:rPr lang="en-US" dirty="0"/>
              <a:t>Email Brett and James </a:t>
            </a:r>
            <a:r>
              <a:rPr lang="en-US" i="1" dirty="0"/>
              <a:t>before</a:t>
            </a:r>
            <a:r>
              <a:rPr lang="en-US" dirty="0"/>
              <a:t> your section if you're not able to attend! </a:t>
            </a:r>
          </a:p>
          <a:p>
            <a:pPr lvl="2"/>
            <a:r>
              <a:rPr lang="en-US" dirty="0"/>
              <a:t>Do not come to section if you're sick! 😷</a:t>
            </a:r>
          </a:p>
          <a:p>
            <a:r>
              <a:rPr lang="en-US" dirty="0"/>
              <a:t>Quiz 0 grades were released last week</a:t>
            </a:r>
          </a:p>
          <a:p>
            <a:pPr lvl="1"/>
            <a:r>
              <a:rPr lang="en-US" dirty="0"/>
              <a:t>If you want your physical Quiz 0 and/or </a:t>
            </a:r>
            <a:r>
              <a:rPr lang="en-US" dirty="0" err="1"/>
              <a:t>notesheet</a:t>
            </a:r>
            <a:r>
              <a:rPr lang="en-US" dirty="0"/>
              <a:t>, come by James or my office hours</a:t>
            </a:r>
          </a:p>
          <a:p>
            <a:r>
              <a:rPr lang="en-US" dirty="0"/>
              <a:t>P2 is out &amp; due next </a:t>
            </a:r>
            <a:r>
              <a:rPr lang="en-US" b="1" dirty="0"/>
              <a:t>Tuesday, November 11</a:t>
            </a:r>
            <a:r>
              <a:rPr lang="en-US" b="1" baseline="30000" dirty="0"/>
              <a:t>th</a:t>
            </a:r>
            <a:endParaRPr lang="en-US" b="1" dirty="0"/>
          </a:p>
          <a:p>
            <a:pPr lvl="1"/>
            <a:r>
              <a:rPr lang="en-US" dirty="0"/>
              <a:t>No new assignment this week</a:t>
            </a:r>
          </a:p>
          <a:p>
            <a:r>
              <a:rPr lang="en-US" dirty="0"/>
              <a:t>R3 closes tomorrow</a:t>
            </a:r>
          </a:p>
          <a:p>
            <a:pPr lvl="1"/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P0</a:t>
            </a:r>
            <a:r>
              <a:rPr lang="en-US" dirty="0"/>
              <a:t>, C1, P1, C2 eligible</a:t>
            </a:r>
          </a:p>
          <a:p>
            <a:pPr lvl="1"/>
            <a:r>
              <a:rPr lang="en-US" dirty="0"/>
              <a:t>P0 cycling out of eligibility after R3!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DEE90-7477-F7D3-87B9-5A6D7ED3A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98BA8-A69A-C3CB-DE0C-41D10BC22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 (again): Fencepost Pattern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15288-F623-19E6-83A3-920DE07E40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634534-94FB-25B0-7DBF-4503C4216CEA}"/>
              </a:ext>
            </a:extLst>
          </p:cNvPr>
          <p:cNvSpPr txBox="1"/>
          <p:nvPr/>
        </p:nvSpPr>
        <p:spPr>
          <a:xfrm>
            <a:off x="2627810" y="3515687"/>
            <a:ext cx="6936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h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u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s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k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 err="1">
                <a:solidFill>
                  <a:srgbClr val="990033"/>
                </a:solidFill>
                <a:latin typeface="Consolas" panose="020B0609020204030204" pitchFamily="49" charset="0"/>
              </a:rPr>
              <a:t>i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e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1AC4F3D-DA89-29B5-AE1A-900268843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72044"/>
            <a:ext cx="10515599" cy="1171603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task where one piece is repeated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times, and another piece is repeated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n-1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times and they alternate</a:t>
            </a:r>
          </a:p>
        </p:txBody>
      </p:sp>
      <p:grpSp>
        <p:nvGrpSpPr>
          <p:cNvPr id="20" name="Group 19" descr="A fencepost with 7 posts with 6 bars between them. The core idea is to highlight a task with n items (the posts), with n - 1 alternating items “between” them (the bars).">
            <a:extLst>
              <a:ext uri="{FF2B5EF4-FFF2-40B4-BE49-F238E27FC236}">
                <a16:creationId xmlns:a16="http://schemas.microsoft.com/office/drawing/2014/main" id="{DB06F4B0-F103-EFE1-BEB4-9C56ABD6096D}"/>
              </a:ext>
            </a:extLst>
          </p:cNvPr>
          <p:cNvGrpSpPr/>
          <p:nvPr/>
        </p:nvGrpSpPr>
        <p:grpSpPr>
          <a:xfrm>
            <a:off x="3442063" y="4735282"/>
            <a:ext cx="5384079" cy="1015667"/>
            <a:chOff x="3442063" y="4735282"/>
            <a:chExt cx="5384079" cy="1015667"/>
          </a:xfrm>
        </p:grpSpPr>
        <p:sp>
          <p:nvSpPr>
            <p:cNvPr id="6" name="Equals 4">
              <a:extLst>
                <a:ext uri="{FF2B5EF4-FFF2-40B4-BE49-F238E27FC236}">
                  <a16:creationId xmlns:a16="http://schemas.microsoft.com/office/drawing/2014/main" id="{19C8E092-D23C-D8A0-CC73-AC90D63D5E82}"/>
                </a:ext>
              </a:extLst>
            </p:cNvPr>
            <p:cNvSpPr/>
            <p:nvPr/>
          </p:nvSpPr>
          <p:spPr>
            <a:xfrm>
              <a:off x="4479473" y="4972060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Equals 14">
              <a:extLst>
                <a:ext uri="{FF2B5EF4-FFF2-40B4-BE49-F238E27FC236}">
                  <a16:creationId xmlns:a16="http://schemas.microsoft.com/office/drawing/2014/main" id="{ECC06BD9-B5E1-B673-957A-AD716757AA80}"/>
                </a:ext>
              </a:extLst>
            </p:cNvPr>
            <p:cNvSpPr/>
            <p:nvPr/>
          </p:nvSpPr>
          <p:spPr>
            <a:xfrm>
              <a:off x="3630387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Equals 15">
              <a:extLst>
                <a:ext uri="{FF2B5EF4-FFF2-40B4-BE49-F238E27FC236}">
                  <a16:creationId xmlns:a16="http://schemas.microsoft.com/office/drawing/2014/main" id="{E9FA2A09-C9F6-7E3A-1257-6CC56A738659}"/>
                </a:ext>
              </a:extLst>
            </p:cNvPr>
            <p:cNvSpPr/>
            <p:nvPr/>
          </p:nvSpPr>
          <p:spPr>
            <a:xfrm>
              <a:off x="5286649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Equals 16">
              <a:extLst>
                <a:ext uri="{FF2B5EF4-FFF2-40B4-BE49-F238E27FC236}">
                  <a16:creationId xmlns:a16="http://schemas.microsoft.com/office/drawing/2014/main" id="{99A6940C-6633-119C-70E4-D0B9E8F3C98F}"/>
                </a:ext>
              </a:extLst>
            </p:cNvPr>
            <p:cNvSpPr/>
            <p:nvPr/>
          </p:nvSpPr>
          <p:spPr>
            <a:xfrm>
              <a:off x="6118319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Equals 17">
              <a:extLst>
                <a:ext uri="{FF2B5EF4-FFF2-40B4-BE49-F238E27FC236}">
                  <a16:creationId xmlns:a16="http://schemas.microsoft.com/office/drawing/2014/main" id="{BF75DF4D-655A-8E1A-4AF8-458FDE2E4DA1}"/>
                </a:ext>
              </a:extLst>
            </p:cNvPr>
            <p:cNvSpPr/>
            <p:nvPr/>
          </p:nvSpPr>
          <p:spPr>
            <a:xfrm>
              <a:off x="6979922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Equals 18">
              <a:extLst>
                <a:ext uri="{FF2B5EF4-FFF2-40B4-BE49-F238E27FC236}">
                  <a16:creationId xmlns:a16="http://schemas.microsoft.com/office/drawing/2014/main" id="{BF58B65B-8774-689F-CF10-3180F82B88AF}"/>
                </a:ext>
              </a:extLst>
            </p:cNvPr>
            <p:cNvSpPr/>
            <p:nvPr/>
          </p:nvSpPr>
          <p:spPr>
            <a:xfrm>
              <a:off x="7854591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: Rounded Corners 3">
              <a:extLst>
                <a:ext uri="{FF2B5EF4-FFF2-40B4-BE49-F238E27FC236}">
                  <a16:creationId xmlns:a16="http://schemas.microsoft.com/office/drawing/2014/main" id="{580444DB-8FE2-9A85-4201-36079CD3B824}"/>
                </a:ext>
              </a:extLst>
            </p:cNvPr>
            <p:cNvSpPr/>
            <p:nvPr/>
          </p:nvSpPr>
          <p:spPr>
            <a:xfrm>
              <a:off x="3442063" y="4735286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7">
              <a:extLst>
                <a:ext uri="{FF2B5EF4-FFF2-40B4-BE49-F238E27FC236}">
                  <a16:creationId xmlns:a16="http://schemas.microsoft.com/office/drawing/2014/main" id="{77FDE154-F8D0-D4AD-50F2-E66E834CB9F6}"/>
                </a:ext>
              </a:extLst>
            </p:cNvPr>
            <p:cNvSpPr/>
            <p:nvPr/>
          </p:nvSpPr>
          <p:spPr>
            <a:xfrm>
              <a:off x="4254137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8">
              <a:extLst>
                <a:ext uri="{FF2B5EF4-FFF2-40B4-BE49-F238E27FC236}">
                  <a16:creationId xmlns:a16="http://schemas.microsoft.com/office/drawing/2014/main" id="{8B69A349-CBCE-D1EB-888C-2C1CA855D9E8}"/>
                </a:ext>
              </a:extLst>
            </p:cNvPr>
            <p:cNvSpPr/>
            <p:nvPr/>
          </p:nvSpPr>
          <p:spPr>
            <a:xfrm>
              <a:off x="5079274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9">
              <a:extLst>
                <a:ext uri="{FF2B5EF4-FFF2-40B4-BE49-F238E27FC236}">
                  <a16:creationId xmlns:a16="http://schemas.microsoft.com/office/drawing/2014/main" id="{2B5ECB64-5E59-1CA2-4CE4-46A8DBDCDD58}"/>
                </a:ext>
              </a:extLst>
            </p:cNvPr>
            <p:cNvSpPr/>
            <p:nvPr/>
          </p:nvSpPr>
          <p:spPr>
            <a:xfrm>
              <a:off x="5891349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0">
              <a:extLst>
                <a:ext uri="{FF2B5EF4-FFF2-40B4-BE49-F238E27FC236}">
                  <a16:creationId xmlns:a16="http://schemas.microsoft.com/office/drawing/2014/main" id="{36CBAACA-78D1-17B5-F16B-F64F5AE0E5D9}"/>
                </a:ext>
              </a:extLst>
            </p:cNvPr>
            <p:cNvSpPr/>
            <p:nvPr/>
          </p:nvSpPr>
          <p:spPr>
            <a:xfrm>
              <a:off x="6773094" y="4735284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1">
              <a:extLst>
                <a:ext uri="{FF2B5EF4-FFF2-40B4-BE49-F238E27FC236}">
                  <a16:creationId xmlns:a16="http://schemas.microsoft.com/office/drawing/2014/main" id="{0198893F-97DC-DDB9-968F-D5AA895617F7}"/>
                </a:ext>
              </a:extLst>
            </p:cNvPr>
            <p:cNvSpPr/>
            <p:nvPr/>
          </p:nvSpPr>
          <p:spPr>
            <a:xfrm>
              <a:off x="7617825" y="4735283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2">
              <a:extLst>
                <a:ext uri="{FF2B5EF4-FFF2-40B4-BE49-F238E27FC236}">
                  <a16:creationId xmlns:a16="http://schemas.microsoft.com/office/drawing/2014/main" id="{C08FC56B-E868-3AF3-F52A-F56AF16C7D65}"/>
                </a:ext>
              </a:extLst>
            </p:cNvPr>
            <p:cNvSpPr/>
            <p:nvPr/>
          </p:nvSpPr>
          <p:spPr>
            <a:xfrm>
              <a:off x="8479976" y="4735282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550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6AEF4-0901-D935-84C9-E83EC5344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C4808-35BD-2FBB-16E9-E45F5E850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Fencepost Pattern … for User Input?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7DCF3E-68B9-EB8F-46A9-1B6FF88EFE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F0E37B9-53A1-F6DA-5921-CFD65327F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72044"/>
            <a:ext cx="10515599" cy="1171603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task where one piece is repeated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times, and another piece is repeated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n-1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times and they alternate</a:t>
            </a:r>
          </a:p>
        </p:txBody>
      </p:sp>
      <p:grpSp>
        <p:nvGrpSpPr>
          <p:cNvPr id="20" name="Group 19" descr="A fencepost with 7 posts with 6 bars between them. The core idea is to highlight a task with n items (the posts), with n - 1 alternating items “between” them (the bars).">
            <a:extLst>
              <a:ext uri="{FF2B5EF4-FFF2-40B4-BE49-F238E27FC236}">
                <a16:creationId xmlns:a16="http://schemas.microsoft.com/office/drawing/2014/main" id="{D07D5171-E873-5146-E481-0C24A0C0D27A}"/>
              </a:ext>
            </a:extLst>
          </p:cNvPr>
          <p:cNvGrpSpPr/>
          <p:nvPr/>
        </p:nvGrpSpPr>
        <p:grpSpPr>
          <a:xfrm>
            <a:off x="3442063" y="4735282"/>
            <a:ext cx="5384079" cy="1015667"/>
            <a:chOff x="3442063" y="4735282"/>
            <a:chExt cx="5384079" cy="1015667"/>
          </a:xfrm>
        </p:grpSpPr>
        <p:sp>
          <p:nvSpPr>
            <p:cNvPr id="6" name="Equals 4">
              <a:extLst>
                <a:ext uri="{FF2B5EF4-FFF2-40B4-BE49-F238E27FC236}">
                  <a16:creationId xmlns:a16="http://schemas.microsoft.com/office/drawing/2014/main" id="{55870716-DAF0-B046-73FF-1036997FD57E}"/>
                </a:ext>
              </a:extLst>
            </p:cNvPr>
            <p:cNvSpPr/>
            <p:nvPr/>
          </p:nvSpPr>
          <p:spPr>
            <a:xfrm>
              <a:off x="4479473" y="4972060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Equals 14">
              <a:extLst>
                <a:ext uri="{FF2B5EF4-FFF2-40B4-BE49-F238E27FC236}">
                  <a16:creationId xmlns:a16="http://schemas.microsoft.com/office/drawing/2014/main" id="{2CB9B3FE-55DF-BAF8-D9B1-4C685EEAFB52}"/>
                </a:ext>
              </a:extLst>
            </p:cNvPr>
            <p:cNvSpPr/>
            <p:nvPr/>
          </p:nvSpPr>
          <p:spPr>
            <a:xfrm>
              <a:off x="3630387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Equals 15">
              <a:extLst>
                <a:ext uri="{FF2B5EF4-FFF2-40B4-BE49-F238E27FC236}">
                  <a16:creationId xmlns:a16="http://schemas.microsoft.com/office/drawing/2014/main" id="{1C98BDEA-98F0-5A39-4B32-ADFA4814ABBB}"/>
                </a:ext>
              </a:extLst>
            </p:cNvPr>
            <p:cNvSpPr/>
            <p:nvPr/>
          </p:nvSpPr>
          <p:spPr>
            <a:xfrm>
              <a:off x="5286649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Equals 16">
              <a:extLst>
                <a:ext uri="{FF2B5EF4-FFF2-40B4-BE49-F238E27FC236}">
                  <a16:creationId xmlns:a16="http://schemas.microsoft.com/office/drawing/2014/main" id="{0DC592E9-029A-E48C-7370-3D28C19BF8FC}"/>
                </a:ext>
              </a:extLst>
            </p:cNvPr>
            <p:cNvSpPr/>
            <p:nvPr/>
          </p:nvSpPr>
          <p:spPr>
            <a:xfrm>
              <a:off x="6118319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Equals 17">
              <a:extLst>
                <a:ext uri="{FF2B5EF4-FFF2-40B4-BE49-F238E27FC236}">
                  <a16:creationId xmlns:a16="http://schemas.microsoft.com/office/drawing/2014/main" id="{C406FACA-3B2D-8568-0892-17327B4F8AB5}"/>
                </a:ext>
              </a:extLst>
            </p:cNvPr>
            <p:cNvSpPr/>
            <p:nvPr/>
          </p:nvSpPr>
          <p:spPr>
            <a:xfrm>
              <a:off x="6979922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Equals 18">
              <a:extLst>
                <a:ext uri="{FF2B5EF4-FFF2-40B4-BE49-F238E27FC236}">
                  <a16:creationId xmlns:a16="http://schemas.microsoft.com/office/drawing/2014/main" id="{E9C3D109-46BF-FE19-CFB5-BBC6C6418B0F}"/>
                </a:ext>
              </a:extLst>
            </p:cNvPr>
            <p:cNvSpPr/>
            <p:nvPr/>
          </p:nvSpPr>
          <p:spPr>
            <a:xfrm>
              <a:off x="7854591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: Rounded Corners 3">
              <a:extLst>
                <a:ext uri="{FF2B5EF4-FFF2-40B4-BE49-F238E27FC236}">
                  <a16:creationId xmlns:a16="http://schemas.microsoft.com/office/drawing/2014/main" id="{99126C29-318C-E434-10D7-455FE3879E85}"/>
                </a:ext>
              </a:extLst>
            </p:cNvPr>
            <p:cNvSpPr/>
            <p:nvPr/>
          </p:nvSpPr>
          <p:spPr>
            <a:xfrm>
              <a:off x="3442063" y="4735286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7">
              <a:extLst>
                <a:ext uri="{FF2B5EF4-FFF2-40B4-BE49-F238E27FC236}">
                  <a16:creationId xmlns:a16="http://schemas.microsoft.com/office/drawing/2014/main" id="{44267E3A-FFD7-3A62-8E03-9A81952F5639}"/>
                </a:ext>
              </a:extLst>
            </p:cNvPr>
            <p:cNvSpPr/>
            <p:nvPr/>
          </p:nvSpPr>
          <p:spPr>
            <a:xfrm>
              <a:off x="4254137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8">
              <a:extLst>
                <a:ext uri="{FF2B5EF4-FFF2-40B4-BE49-F238E27FC236}">
                  <a16:creationId xmlns:a16="http://schemas.microsoft.com/office/drawing/2014/main" id="{9BA75AE8-C0F0-E6AF-CFBB-C8A2EEA1D487}"/>
                </a:ext>
              </a:extLst>
            </p:cNvPr>
            <p:cNvSpPr/>
            <p:nvPr/>
          </p:nvSpPr>
          <p:spPr>
            <a:xfrm>
              <a:off x="5079274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9">
              <a:extLst>
                <a:ext uri="{FF2B5EF4-FFF2-40B4-BE49-F238E27FC236}">
                  <a16:creationId xmlns:a16="http://schemas.microsoft.com/office/drawing/2014/main" id="{ABC721B6-2969-1DE6-162F-ECCD34BFC66C}"/>
                </a:ext>
              </a:extLst>
            </p:cNvPr>
            <p:cNvSpPr/>
            <p:nvPr/>
          </p:nvSpPr>
          <p:spPr>
            <a:xfrm>
              <a:off x="5891349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0">
              <a:extLst>
                <a:ext uri="{FF2B5EF4-FFF2-40B4-BE49-F238E27FC236}">
                  <a16:creationId xmlns:a16="http://schemas.microsoft.com/office/drawing/2014/main" id="{E86543A1-B889-51A0-E46A-0F6AC6C1EB6C}"/>
                </a:ext>
              </a:extLst>
            </p:cNvPr>
            <p:cNvSpPr/>
            <p:nvPr/>
          </p:nvSpPr>
          <p:spPr>
            <a:xfrm>
              <a:off x="6773094" y="4735284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1">
              <a:extLst>
                <a:ext uri="{FF2B5EF4-FFF2-40B4-BE49-F238E27FC236}">
                  <a16:creationId xmlns:a16="http://schemas.microsoft.com/office/drawing/2014/main" id="{9ACDE59C-3033-930C-7577-AABD47AD6509}"/>
                </a:ext>
              </a:extLst>
            </p:cNvPr>
            <p:cNvSpPr/>
            <p:nvPr/>
          </p:nvSpPr>
          <p:spPr>
            <a:xfrm>
              <a:off x="7617825" y="4735283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2">
              <a:extLst>
                <a:ext uri="{FF2B5EF4-FFF2-40B4-BE49-F238E27FC236}">
                  <a16:creationId xmlns:a16="http://schemas.microsoft.com/office/drawing/2014/main" id="{E680DABD-78D4-61ED-EA19-96FF1562168D}"/>
                </a:ext>
              </a:extLst>
            </p:cNvPr>
            <p:cNvSpPr/>
            <p:nvPr/>
          </p:nvSpPr>
          <p:spPr>
            <a:xfrm>
              <a:off x="8479976" y="4735282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7AC962D-1365-684D-F4E4-F6F5C8BDD36F}"/>
              </a:ext>
            </a:extLst>
          </p:cNvPr>
          <p:cNvGrpSpPr/>
          <p:nvPr/>
        </p:nvGrpSpPr>
        <p:grpSpPr>
          <a:xfrm>
            <a:off x="624459" y="3234889"/>
            <a:ext cx="2990687" cy="1500397"/>
            <a:chOff x="624459" y="3234889"/>
            <a:chExt cx="2990687" cy="150039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4D4330C-409E-9EA5-F701-E6B7DCB23B93}"/>
                </a:ext>
              </a:extLst>
            </p:cNvPr>
            <p:cNvSpPr txBox="1"/>
            <p:nvPr/>
          </p:nvSpPr>
          <p:spPr>
            <a:xfrm>
              <a:off x="624459" y="3234889"/>
              <a:ext cx="20437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  <a:t>enter </a:t>
              </a:r>
              <a:b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</a:br>
              <a: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  <a:t>an artist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EF986B7-F057-171C-1707-DAFA15ADCA65}"/>
                </a:ext>
              </a:extLst>
            </p:cNvPr>
            <p:cNvCxnSpPr>
              <a:stCxn id="13" idx="0"/>
              <a:endCxn id="5" idx="2"/>
            </p:cNvCxnSpPr>
            <p:nvPr/>
          </p:nvCxnSpPr>
          <p:spPr>
            <a:xfrm flipH="1" flipV="1">
              <a:off x="1646354" y="4065886"/>
              <a:ext cx="1968792" cy="669400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D14DD02-324A-EAE1-645D-3BA06F273F95}"/>
              </a:ext>
            </a:extLst>
          </p:cNvPr>
          <p:cNvGrpSpPr/>
          <p:nvPr/>
        </p:nvGrpSpPr>
        <p:grpSpPr>
          <a:xfrm>
            <a:off x="2459901" y="3234889"/>
            <a:ext cx="1880778" cy="1848844"/>
            <a:chOff x="2459901" y="3234889"/>
            <a:chExt cx="1880778" cy="184884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67D4EC3-E1BF-55FC-4669-65DFE5F07044}"/>
                </a:ext>
              </a:extLst>
            </p:cNvPr>
            <p:cNvSpPr txBox="1"/>
            <p:nvPr/>
          </p:nvSpPr>
          <p:spPr>
            <a:xfrm>
              <a:off x="2459901" y="3234889"/>
              <a:ext cx="18807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66FF"/>
                  </a:solidFill>
                  <a:latin typeface="Consolas" panose="020B0609020204030204" pitchFamily="49" charset="0"/>
                </a:rPr>
                <a:t>how many </a:t>
              </a:r>
              <a:br>
                <a:rPr lang="en-US" sz="2400" b="1" dirty="0">
                  <a:solidFill>
                    <a:srgbClr val="0066FF"/>
                  </a:solidFill>
                  <a:latin typeface="Consolas" panose="020B0609020204030204" pitchFamily="49" charset="0"/>
                </a:rPr>
              </a:br>
              <a:r>
                <a:rPr lang="en-US" sz="2400" b="1" dirty="0">
                  <a:solidFill>
                    <a:srgbClr val="0066FF"/>
                  </a:solidFill>
                  <a:latin typeface="Consolas" panose="020B0609020204030204" pitchFamily="49" charset="0"/>
                </a:rPr>
                <a:t>listens?</a:t>
              </a:r>
              <a:endParaRPr lang="en-US" sz="2400" b="1" dirty="0">
                <a:solidFill>
                  <a:srgbClr val="990033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B397A89-5BF2-72E6-CF67-8563625C46C4}"/>
                </a:ext>
              </a:extLst>
            </p:cNvPr>
            <p:cNvCxnSpPr>
              <a:stCxn id="7" idx="5"/>
              <a:endCxn id="21" idx="2"/>
            </p:cNvCxnSpPr>
            <p:nvPr/>
          </p:nvCxnSpPr>
          <p:spPr>
            <a:xfrm flipH="1" flipV="1">
              <a:off x="3400290" y="4065886"/>
              <a:ext cx="612186" cy="1017847"/>
            </a:xfrm>
            <a:prstGeom prst="line">
              <a:avLst/>
            </a:prstGeom>
            <a:ln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2C40539-32AA-429B-AF9B-7BE03145A9F7}"/>
              </a:ext>
            </a:extLst>
          </p:cNvPr>
          <p:cNvGrpSpPr/>
          <p:nvPr/>
        </p:nvGrpSpPr>
        <p:grpSpPr>
          <a:xfrm>
            <a:off x="4022950" y="3247612"/>
            <a:ext cx="2043790" cy="1487673"/>
            <a:chOff x="-305455" y="3305505"/>
            <a:chExt cx="2043790" cy="148767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71D1F88-6D7F-7354-870A-3A89F2F766E5}"/>
                </a:ext>
              </a:extLst>
            </p:cNvPr>
            <p:cNvSpPr txBox="1"/>
            <p:nvPr/>
          </p:nvSpPr>
          <p:spPr>
            <a:xfrm>
              <a:off x="-305455" y="3305505"/>
              <a:ext cx="20437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  <a:t>enter </a:t>
              </a:r>
              <a:b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</a:br>
              <a: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  <a:t>an artist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487F52A-6BA9-A58A-3AA3-9C10CAABA2E8}"/>
                </a:ext>
              </a:extLst>
            </p:cNvPr>
            <p:cNvCxnSpPr>
              <a:cxnSpLocks/>
              <a:stCxn id="14" idx="0"/>
              <a:endCxn id="29" idx="2"/>
            </p:cNvCxnSpPr>
            <p:nvPr/>
          </p:nvCxnSpPr>
          <p:spPr>
            <a:xfrm flipV="1">
              <a:off x="98815" y="4136502"/>
              <a:ext cx="617625" cy="656676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8F205D0-83B2-BA3D-61B0-58D9FAB772F0}"/>
              </a:ext>
            </a:extLst>
          </p:cNvPr>
          <p:cNvGrpSpPr/>
          <p:nvPr/>
        </p:nvGrpSpPr>
        <p:grpSpPr>
          <a:xfrm>
            <a:off x="4861562" y="3214424"/>
            <a:ext cx="2961323" cy="1869310"/>
            <a:chOff x="1187228" y="3211821"/>
            <a:chExt cx="2961323" cy="186931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AA6BC49-F7E7-90F4-B491-7B7AEC2A6FEE}"/>
                </a:ext>
              </a:extLst>
            </p:cNvPr>
            <p:cNvSpPr txBox="1"/>
            <p:nvPr/>
          </p:nvSpPr>
          <p:spPr>
            <a:xfrm>
              <a:off x="2267773" y="3211821"/>
              <a:ext cx="18807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66FF"/>
                  </a:solidFill>
                  <a:latin typeface="Consolas" panose="020B0609020204030204" pitchFamily="49" charset="0"/>
                </a:rPr>
                <a:t>how many </a:t>
              </a:r>
              <a:br>
                <a:rPr lang="en-US" sz="2400" b="1" dirty="0">
                  <a:solidFill>
                    <a:srgbClr val="0066FF"/>
                  </a:solidFill>
                  <a:latin typeface="Consolas" panose="020B0609020204030204" pitchFamily="49" charset="0"/>
                </a:rPr>
              </a:br>
              <a:r>
                <a:rPr lang="en-US" sz="2400" b="1" dirty="0">
                  <a:solidFill>
                    <a:srgbClr val="0066FF"/>
                  </a:solidFill>
                  <a:latin typeface="Consolas" panose="020B0609020204030204" pitchFamily="49" charset="0"/>
                </a:rPr>
                <a:t>listens?</a:t>
              </a:r>
              <a:endParaRPr lang="en-US" sz="2400" b="1" dirty="0">
                <a:solidFill>
                  <a:srgbClr val="990033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15B59E3-6EE5-B58D-E7D0-5773389F53D1}"/>
                </a:ext>
              </a:extLst>
            </p:cNvPr>
            <p:cNvCxnSpPr>
              <a:cxnSpLocks/>
              <a:stCxn id="6" idx="5"/>
              <a:endCxn id="34" idx="2"/>
            </p:cNvCxnSpPr>
            <p:nvPr/>
          </p:nvCxnSpPr>
          <p:spPr>
            <a:xfrm flipV="1">
              <a:off x="1187228" y="4042818"/>
              <a:ext cx="2020934" cy="1038313"/>
            </a:xfrm>
            <a:prstGeom prst="line">
              <a:avLst/>
            </a:prstGeom>
            <a:ln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C762876-9D6D-F115-9FD2-0EE7D102EC45}"/>
              </a:ext>
            </a:extLst>
          </p:cNvPr>
          <p:cNvGrpSpPr/>
          <p:nvPr/>
        </p:nvGrpSpPr>
        <p:grpSpPr>
          <a:xfrm>
            <a:off x="8653059" y="3234889"/>
            <a:ext cx="3010040" cy="1500393"/>
            <a:chOff x="-341791" y="3234889"/>
            <a:chExt cx="3010040" cy="150039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216F2A7-FB73-03E0-8BE6-127C17B95480}"/>
                </a:ext>
              </a:extLst>
            </p:cNvPr>
            <p:cNvSpPr txBox="1"/>
            <p:nvPr/>
          </p:nvSpPr>
          <p:spPr>
            <a:xfrm>
              <a:off x="624459" y="3234889"/>
              <a:ext cx="20437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  <a:t>enter </a:t>
              </a:r>
              <a:b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</a:br>
              <a: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  <a:t>an artist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EDA4E6C-EC50-F20C-A07F-8630C4875432}"/>
                </a:ext>
              </a:extLst>
            </p:cNvPr>
            <p:cNvCxnSpPr>
              <a:cxnSpLocks/>
              <a:stCxn id="19" idx="0"/>
              <a:endCxn id="38" idx="2"/>
            </p:cNvCxnSpPr>
            <p:nvPr/>
          </p:nvCxnSpPr>
          <p:spPr>
            <a:xfrm flipV="1">
              <a:off x="-341791" y="4065886"/>
              <a:ext cx="1988145" cy="669396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D8FCFCC-6B20-8646-D33F-39682AB41428}"/>
              </a:ext>
            </a:extLst>
          </p:cNvPr>
          <p:cNvSpPr txBox="1"/>
          <p:nvPr/>
        </p:nvSpPr>
        <p:spPr>
          <a:xfrm>
            <a:off x="8189260" y="3399091"/>
            <a:ext cx="1880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nsolas" panose="020B0609020204030204" pitchFamily="49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428143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theme/theme1.xml><?xml version="1.0" encoding="utf-8"?>
<a:theme xmlns:a="http://schemas.openxmlformats.org/drawingml/2006/main" name="2_CSE 12X (adopted from CSE 373)">
  <a:themeElements>
    <a:clrScheme name="Custom 1">
      <a:dk1>
        <a:srgbClr val="222222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2699A9"/>
      </a:hlink>
      <a:folHlink>
        <a:srgbClr val="269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9920</TotalTime>
  <Words>264</Words>
  <Application>Microsoft Office PowerPoint</Application>
  <PresentationFormat>Widescreen</PresentationFormat>
  <Paragraphs>71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Consolas</vt:lpstr>
      <vt:lpstr>Calibri</vt:lpstr>
      <vt:lpstr>Montserrat</vt:lpstr>
      <vt:lpstr>Arial</vt:lpstr>
      <vt:lpstr>Montserrat ExtraBold</vt:lpstr>
      <vt:lpstr>Montserrat SemiBold</vt:lpstr>
      <vt:lpstr>2_CSE 12X (adopted from CSE 373)</vt:lpstr>
      <vt:lpstr>Putting It All Together</vt:lpstr>
      <vt:lpstr>Announcements, Reminders</vt:lpstr>
      <vt:lpstr>Reminder (again): Fencepost Pattern</vt:lpstr>
      <vt:lpstr>Fencepost Pattern … for User Input?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cp:lastModifiedBy>Brett Wortzman</cp:lastModifiedBy>
  <cp:revision>479</cp:revision>
  <dcterms:modified xsi:type="dcterms:W3CDTF">2025-11-05T06:02:41Z</dcterms:modified>
</cp:coreProperties>
</file>