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2"/>
  </p:notesMasterIdLst>
  <p:handoutMasterIdLst>
    <p:handoutMasterId r:id="rId13"/>
  </p:handoutMasterIdLst>
  <p:sldIdLst>
    <p:sldId id="485" r:id="rId2"/>
    <p:sldId id="489" r:id="rId3"/>
    <p:sldId id="356" r:id="rId4"/>
    <p:sldId id="477" r:id="rId5"/>
    <p:sldId id="478" r:id="rId6"/>
    <p:sldId id="484" r:id="rId7"/>
    <p:sldId id="480" r:id="rId8"/>
    <p:sldId id="487" r:id="rId9"/>
    <p:sldId id="483" r:id="rId10"/>
    <p:sldId id="482" r:id="rId11"/>
  </p:sldIdLst>
  <p:sldSz cx="12192000" cy="6858000"/>
  <p:notesSz cx="6858000" cy="9144000"/>
  <p:embeddedFontLst>
    <p:embeddedFont>
      <p:font typeface="Consolas" panose="020B0609020204030204" pitchFamily="49" charset="0"/>
      <p:regular r:id="rId14"/>
      <p:bold r:id="rId15"/>
      <p:italic r:id="rId16"/>
      <p:boldItalic r:id="rId17"/>
    </p:embeddedFont>
    <p:embeddedFont>
      <p:font typeface="Montserrat" pitchFamily="2" charset="77"/>
      <p:regular r:id="rId18"/>
      <p:bold r:id="rId19"/>
      <p:italic r:id="rId20"/>
      <p:boldItalic r:id="rId21"/>
    </p:embeddedFont>
    <p:embeddedFont>
      <p:font typeface="Montserrat ExtraBold" panose="020F0502020204030204" pitchFamily="34" charset="0"/>
      <p:bold r:id="rId22"/>
      <p:italic r:id="rId23"/>
      <p:boldItalic r:id="rId24"/>
    </p:embeddedFont>
    <p:embeddedFont>
      <p:font typeface="Montserrat SemiBold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i8dWrwCSJhu53tQRppDdHoobhi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0033"/>
    <a:srgbClr val="C00000"/>
    <a:srgbClr val="CFFFFD"/>
    <a:srgbClr val="F7D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27"/>
    <p:restoredTop sz="94966"/>
  </p:normalViewPr>
  <p:slideViewPr>
    <p:cSldViewPr snapToGrid="0">
      <p:cViewPr varScale="1">
        <p:scale>
          <a:sx n="98" d="100"/>
          <a:sy n="98" d="100"/>
        </p:scale>
        <p:origin x="200" y="6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4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10/31/25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University of Washing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8;p29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11: User Input (Scanner)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1894816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121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22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127" y="1370208"/>
            <a:ext cx="878586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4951" y="951503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025920" y="4053518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43" y="5439308"/>
            <a:ext cx="3730182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306805" y="5577374"/>
            <a:ext cx="21548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Questions during Class?</a:t>
            </a:r>
            <a:endParaRPr lang="en-US" sz="1200"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lang="en-US"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1" i="0" u="none" strike="noStrike" cap="none" dirty="0" err="1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    #cse121 </a:t>
            </a:r>
            <a:endParaRPr b="1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9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BABC5B18-FB33-F6B8-4C29-4724707E45C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43E64A9D-13F4-4F7A-870E-E779341A833A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3FC1DB71-E983-F886-0691-9A9F404AB1EE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11: User Input (Scanner)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3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2;p32">
            <a:extLst>
              <a:ext uri="{FF2B5EF4-FFF2-40B4-BE49-F238E27FC236}">
                <a16:creationId xmlns:a16="http://schemas.microsoft.com/office/drawing/2014/main" id="{7CB162C5-D013-0E9F-304A-00EF111A719D}"/>
              </a:ext>
            </a:extLst>
          </p:cNvPr>
          <p:cNvSpPr txBox="1"/>
          <p:nvPr userDrawn="1"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53;p32" descr="Graphic 12">
            <a:extLst>
              <a:ext uri="{FF2B5EF4-FFF2-40B4-BE49-F238E27FC236}">
                <a16:creationId xmlns:a16="http://schemas.microsoft.com/office/drawing/2014/main" id="{6639FEF2-EB20-D618-A4FD-015344F21E4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538AAD79-2A25-A716-40A7-248A517C7511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11: User Input (Scanner)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35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1_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5271611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AA4B5F44-A1D3-8798-A4C0-2DC7F5686039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11: User Input (Scanner)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65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19B8A0CF-1C66-FBB7-F209-B458097B217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C3A4268A-A3F9-0647-FFA6-0CD0547EA640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8EF0FC04-2244-8D1A-48F8-24D4E947E7FD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11: User Input (Scanner)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11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0E854BAB-9BC0-0566-D459-A9E2B29A12D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3E5BA8AB-DA7F-8D72-2336-81B0A628B7E3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9F90F173-86E6-AB8B-DC1D-672512EC5D15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11: User Input (Scanner)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92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University of Washingt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Autumn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296502"/>
            <a:ext cx="24575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18;p29">
            <a:extLst>
              <a:ext uri="{FF2B5EF4-FFF2-40B4-BE49-F238E27FC236}">
                <a16:creationId xmlns:a16="http://schemas.microsoft.com/office/drawing/2014/main" id="{6688B286-B307-AF9F-6F15-B043B4CA8155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11: User Input (Scanner)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432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7MXne5dSHETsBQukvAAxS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stem.org/us/courses/85635/discussion/723293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;p29">
            <a:extLst>
              <a:ext uri="{FF2B5EF4-FFF2-40B4-BE49-F238E27FC236}">
                <a16:creationId xmlns:a16="http://schemas.microsoft.com/office/drawing/2014/main" id="{C5E7BACA-EC1A-F75A-8907-C34CAD2EE0F4}"/>
              </a:ext>
            </a:extLst>
          </p:cNvPr>
          <p:cNvSpPr txBox="1"/>
          <p:nvPr/>
        </p:nvSpPr>
        <p:spPr>
          <a:xfrm>
            <a:off x="420095" y="1419273"/>
            <a:ext cx="87861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1" u="none" strike="noStrike" cap="none" dirty="0">
                <a:solidFill>
                  <a:srgbClr val="FFFFFF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LEC </a:t>
            </a:r>
            <a:r>
              <a:rPr lang="en-US" sz="1600" b="1" dirty="0">
                <a:solidFill>
                  <a:srgbClr val="FFFFFF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11</a:t>
            </a:r>
            <a:endParaRPr b="1" dirty="0">
              <a:latin typeface="Montserrat ExtraBold" pitchFamily="2" charset="77"/>
              <a:cs typeface="Calibri" panose="020F0502020204030204" pitchFamily="34" charset="0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title" idx="4294967295"/>
          </p:nvPr>
        </p:nvSpPr>
        <p:spPr>
          <a:xfrm>
            <a:off x="401443" y="3084513"/>
            <a:ext cx="6211888" cy="103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User Input (Scanner)</a:t>
            </a:r>
            <a:endParaRPr dirty="0"/>
          </a:p>
        </p:txBody>
      </p:sp>
      <p:sp>
        <p:nvSpPr>
          <p:cNvPr id="94" name="Google Shape;94;p1"/>
          <p:cNvSpPr txBox="1"/>
          <p:nvPr/>
        </p:nvSpPr>
        <p:spPr>
          <a:xfrm>
            <a:off x="7009923" y="1112472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7087221" y="1451178"/>
            <a:ext cx="4385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0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404040"/>
              </a:buClr>
              <a:buSzPts val="2200"/>
            </a:pP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What’s your (current or favorite) Halloween costume</a:t>
            </a:r>
            <a:r>
              <a:rPr lang="en-US" sz="2200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US" sz="2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🎃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009923" y="3493967"/>
            <a:ext cx="45399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 algn="ctr">
              <a:buClr>
                <a:srgbClr val="404040"/>
              </a:buClr>
              <a:buSzPts val="2200"/>
            </a:pPr>
            <a:r>
              <a:rPr lang="en-US" sz="20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</a:t>
            </a:r>
            <a:r>
              <a:rPr lang="en-US" sz="2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🎷</a:t>
            </a:r>
            <a:r>
              <a:rPr lang="fr-FR" sz="20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CSE 121 25au Lecture Tunes</a:t>
            </a:r>
            <a:r>
              <a:rPr lang="fr-FR" sz="2000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🎵</a:t>
            </a:r>
            <a:endParaRPr lang="fr-FR" sz="1200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6935347" y="4072895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088246" y="4072895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Brett </a:t>
            </a:r>
            <a:r>
              <a:rPr lang="en-US" sz="1200" dirty="0" err="1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Wortzman</a:t>
            </a:r>
            <a:r>
              <a:rPr lang="en-US" sz="12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&amp; James Weichert</a:t>
            </a:r>
            <a:endParaRPr sz="12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6935347" y="4333507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C513E-D449-EF21-5B18-ED2C502E67BF}"/>
              </a:ext>
            </a:extLst>
          </p:cNvPr>
          <p:cNvSpPr txBox="1"/>
          <p:nvPr/>
        </p:nvSpPr>
        <p:spPr>
          <a:xfrm>
            <a:off x="8100278" y="4357971"/>
            <a:ext cx="3671627" cy="1682127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Trey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Amogh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Samrutha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Dalton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Ailsa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Ryan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Anant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Ava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Reese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Hayden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Aki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Spencer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Savannah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Tamsyn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Caleb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Anum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Abdul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Janvi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Navya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Sam Jessica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Elden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Suyash</a:t>
            </a:r>
          </a:p>
          <a:p>
            <a:pPr>
              <a:lnSpc>
                <a:spcPct val="150000"/>
              </a:lnSpc>
            </a:pPr>
            <a:r>
              <a:rPr lang="en-US" sz="1000" dirty="0" err="1">
                <a:latin typeface="Montserrat" pitchFamily="2" charset="77"/>
              </a:rPr>
              <a:t>Sthiti</a:t>
            </a:r>
            <a:endParaRPr lang="en-US" sz="1000" dirty="0"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Paul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Shayna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Jesse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Nhan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Anya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Minh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TJ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Zach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Cayden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Johnathan</a:t>
            </a:r>
          </a:p>
        </p:txBody>
      </p:sp>
      <p:pic>
        <p:nvPicPr>
          <p:cNvPr id="1026" name="Picture 2" descr="Event QR code">
            <a:extLst>
              <a:ext uri="{FF2B5EF4-FFF2-40B4-BE49-F238E27FC236}">
                <a16:creationId xmlns:a16="http://schemas.microsoft.com/office/drawing/2014/main" id="{76301C69-9A19-5BBE-4DFA-628130D90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396" y="5577468"/>
            <a:ext cx="1068659" cy="106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66AEF4-0901-D935-84C9-E83EC5344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4808-35BD-2FBB-16E9-E45F5E850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Fencepost Pattern … for User Input?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F0E37B9-53A1-F6DA-5921-CFD65327F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72044"/>
            <a:ext cx="10515599" cy="1171603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task where one piece is repeated </a:t>
            </a:r>
            <a:r>
              <a:rPr lang="en-US" sz="3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times, and another piece is repeated </a:t>
            </a:r>
            <a:r>
              <a:rPr lang="en-US" sz="3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n-1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 and they alternate</a:t>
            </a:r>
          </a:p>
        </p:txBody>
      </p:sp>
      <p:grpSp>
        <p:nvGrpSpPr>
          <p:cNvPr id="20" name="Group 19" descr="A fencepost with 7 posts with 6 bars between them. The core idea is to highlight a task with n items (the posts), with n - 1 alternating items “between” them (the bars).">
            <a:extLst>
              <a:ext uri="{FF2B5EF4-FFF2-40B4-BE49-F238E27FC236}">
                <a16:creationId xmlns:a16="http://schemas.microsoft.com/office/drawing/2014/main" id="{D07D5171-E873-5146-E481-0C24A0C0D27A}"/>
              </a:ext>
            </a:extLst>
          </p:cNvPr>
          <p:cNvGrpSpPr/>
          <p:nvPr/>
        </p:nvGrpSpPr>
        <p:grpSpPr>
          <a:xfrm>
            <a:off x="3442063" y="4735282"/>
            <a:ext cx="5384079" cy="1015667"/>
            <a:chOff x="3442063" y="4735282"/>
            <a:chExt cx="5384079" cy="1015667"/>
          </a:xfrm>
        </p:grpSpPr>
        <p:sp>
          <p:nvSpPr>
            <p:cNvPr id="6" name="Equals 4">
              <a:extLst>
                <a:ext uri="{FF2B5EF4-FFF2-40B4-BE49-F238E27FC236}">
                  <a16:creationId xmlns:a16="http://schemas.microsoft.com/office/drawing/2014/main" id="{55870716-DAF0-B046-73FF-1036997FD57E}"/>
                </a:ext>
              </a:extLst>
            </p:cNvPr>
            <p:cNvSpPr/>
            <p:nvPr/>
          </p:nvSpPr>
          <p:spPr>
            <a:xfrm>
              <a:off x="4479473" y="4972060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Equals 14">
              <a:extLst>
                <a:ext uri="{FF2B5EF4-FFF2-40B4-BE49-F238E27FC236}">
                  <a16:creationId xmlns:a16="http://schemas.microsoft.com/office/drawing/2014/main" id="{2CB9B3FE-55DF-BAF8-D9B1-4C685EEAFB52}"/>
                </a:ext>
              </a:extLst>
            </p:cNvPr>
            <p:cNvSpPr/>
            <p:nvPr/>
          </p:nvSpPr>
          <p:spPr>
            <a:xfrm>
              <a:off x="3630387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Equals 15">
              <a:extLst>
                <a:ext uri="{FF2B5EF4-FFF2-40B4-BE49-F238E27FC236}">
                  <a16:creationId xmlns:a16="http://schemas.microsoft.com/office/drawing/2014/main" id="{1C98BDEA-98F0-5A39-4B32-ADFA4814ABBB}"/>
                </a:ext>
              </a:extLst>
            </p:cNvPr>
            <p:cNvSpPr/>
            <p:nvPr/>
          </p:nvSpPr>
          <p:spPr>
            <a:xfrm>
              <a:off x="5286649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Equals 16">
              <a:extLst>
                <a:ext uri="{FF2B5EF4-FFF2-40B4-BE49-F238E27FC236}">
                  <a16:creationId xmlns:a16="http://schemas.microsoft.com/office/drawing/2014/main" id="{0DC592E9-029A-E48C-7370-3D28C19BF8FC}"/>
                </a:ext>
              </a:extLst>
            </p:cNvPr>
            <p:cNvSpPr/>
            <p:nvPr/>
          </p:nvSpPr>
          <p:spPr>
            <a:xfrm>
              <a:off x="6118319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Equals 17">
              <a:extLst>
                <a:ext uri="{FF2B5EF4-FFF2-40B4-BE49-F238E27FC236}">
                  <a16:creationId xmlns:a16="http://schemas.microsoft.com/office/drawing/2014/main" id="{C406FACA-3B2D-8568-0892-17327B4F8AB5}"/>
                </a:ext>
              </a:extLst>
            </p:cNvPr>
            <p:cNvSpPr/>
            <p:nvPr/>
          </p:nvSpPr>
          <p:spPr>
            <a:xfrm>
              <a:off x="6979922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Equals 18">
              <a:extLst>
                <a:ext uri="{FF2B5EF4-FFF2-40B4-BE49-F238E27FC236}">
                  <a16:creationId xmlns:a16="http://schemas.microsoft.com/office/drawing/2014/main" id="{E9C3D109-46BF-FE19-CFB5-BBC6C6418B0F}"/>
                </a:ext>
              </a:extLst>
            </p:cNvPr>
            <p:cNvSpPr/>
            <p:nvPr/>
          </p:nvSpPr>
          <p:spPr>
            <a:xfrm>
              <a:off x="7854591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99126C29-318C-E434-10D7-455FE3879E85}"/>
                </a:ext>
              </a:extLst>
            </p:cNvPr>
            <p:cNvSpPr/>
            <p:nvPr/>
          </p:nvSpPr>
          <p:spPr>
            <a:xfrm>
              <a:off x="3442063" y="4735286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44267E3A-FFD7-3A62-8E03-9A81952F5639}"/>
                </a:ext>
              </a:extLst>
            </p:cNvPr>
            <p:cNvSpPr/>
            <p:nvPr/>
          </p:nvSpPr>
          <p:spPr>
            <a:xfrm>
              <a:off x="4254137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9BA75AE8-C0F0-E6AF-CFBB-C8A2EEA1D487}"/>
                </a:ext>
              </a:extLst>
            </p:cNvPr>
            <p:cNvSpPr/>
            <p:nvPr/>
          </p:nvSpPr>
          <p:spPr>
            <a:xfrm>
              <a:off x="5079274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ABC721B6-2969-1DE6-162F-ECCD34BFC66C}"/>
                </a:ext>
              </a:extLst>
            </p:cNvPr>
            <p:cNvSpPr/>
            <p:nvPr/>
          </p:nvSpPr>
          <p:spPr>
            <a:xfrm>
              <a:off x="5891349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0">
              <a:extLst>
                <a:ext uri="{FF2B5EF4-FFF2-40B4-BE49-F238E27FC236}">
                  <a16:creationId xmlns:a16="http://schemas.microsoft.com/office/drawing/2014/main" id="{E86543A1-B889-51A0-E46A-0F6AC6C1EB6C}"/>
                </a:ext>
              </a:extLst>
            </p:cNvPr>
            <p:cNvSpPr/>
            <p:nvPr/>
          </p:nvSpPr>
          <p:spPr>
            <a:xfrm>
              <a:off x="6773094" y="4735284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1">
              <a:extLst>
                <a:ext uri="{FF2B5EF4-FFF2-40B4-BE49-F238E27FC236}">
                  <a16:creationId xmlns:a16="http://schemas.microsoft.com/office/drawing/2014/main" id="{9ACDE59C-3033-930C-7577-AABD47AD6509}"/>
                </a:ext>
              </a:extLst>
            </p:cNvPr>
            <p:cNvSpPr/>
            <p:nvPr/>
          </p:nvSpPr>
          <p:spPr>
            <a:xfrm>
              <a:off x="7617825" y="4735283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2">
              <a:extLst>
                <a:ext uri="{FF2B5EF4-FFF2-40B4-BE49-F238E27FC236}">
                  <a16:creationId xmlns:a16="http://schemas.microsoft.com/office/drawing/2014/main" id="{E680DABD-78D4-61ED-EA19-96FF1562168D}"/>
                </a:ext>
              </a:extLst>
            </p:cNvPr>
            <p:cNvSpPr/>
            <p:nvPr/>
          </p:nvSpPr>
          <p:spPr>
            <a:xfrm>
              <a:off x="8479976" y="4735282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AC962D-1365-684D-F4E4-F6F5C8BDD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4459" y="3234889"/>
            <a:ext cx="2990687" cy="1500397"/>
            <a:chOff x="624459" y="3234889"/>
            <a:chExt cx="2990687" cy="15003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D4330C-409E-9EA5-F701-E6B7DCB23B93}"/>
                </a:ext>
              </a:extLst>
            </p:cNvPr>
            <p:cNvSpPr txBox="1"/>
            <p:nvPr/>
          </p:nvSpPr>
          <p:spPr>
            <a:xfrm>
              <a:off x="624459" y="3234889"/>
              <a:ext cx="2043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990033"/>
                  </a:solidFill>
                  <a:latin typeface="Consolas" panose="020B0609020204030204" pitchFamily="49" charset="0"/>
                </a:rPr>
                <a:t>enter </a:t>
              </a:r>
              <a:br>
                <a:rPr lang="en-US" sz="2400" b="1" dirty="0">
                  <a:solidFill>
                    <a:srgbClr val="990033"/>
                  </a:solidFill>
                  <a:latin typeface="Consolas" panose="020B0609020204030204" pitchFamily="49" charset="0"/>
                </a:rPr>
              </a:br>
              <a:r>
                <a:rPr lang="en-US" sz="2400" b="1" dirty="0">
                  <a:solidFill>
                    <a:srgbClr val="990033"/>
                  </a:solidFill>
                  <a:latin typeface="Consolas" panose="020B0609020204030204" pitchFamily="49" charset="0"/>
                </a:rPr>
                <a:t>an artist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EF986B7-F057-171C-1707-DAFA15ADCA65}"/>
                </a:ext>
              </a:extLst>
            </p:cNvPr>
            <p:cNvCxnSpPr>
              <a:stCxn id="13" idx="0"/>
              <a:endCxn id="5" idx="2"/>
            </p:cNvCxnSpPr>
            <p:nvPr/>
          </p:nvCxnSpPr>
          <p:spPr>
            <a:xfrm flipH="1" flipV="1">
              <a:off x="1646354" y="4065886"/>
              <a:ext cx="1968792" cy="669400"/>
            </a:xfrm>
            <a:prstGeom prst="line">
              <a:avLst/>
            </a:prstGeom>
            <a:ln>
              <a:solidFill>
                <a:srgbClr val="99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D14DD02-324A-EAE1-645D-3BA06F273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59901" y="3234889"/>
            <a:ext cx="1880778" cy="1848844"/>
            <a:chOff x="2459901" y="3234889"/>
            <a:chExt cx="1880778" cy="18488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7D4EC3-E1BF-55FC-4669-65DFE5F07044}"/>
                </a:ext>
              </a:extLst>
            </p:cNvPr>
            <p:cNvSpPr txBox="1"/>
            <p:nvPr/>
          </p:nvSpPr>
          <p:spPr>
            <a:xfrm>
              <a:off x="2459901" y="3234889"/>
              <a:ext cx="188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66FF"/>
                  </a:solidFill>
                  <a:latin typeface="Consolas" panose="020B0609020204030204" pitchFamily="49" charset="0"/>
                </a:rPr>
                <a:t>how many </a:t>
              </a:r>
              <a:br>
                <a:rPr lang="en-US" sz="2400" b="1" dirty="0">
                  <a:solidFill>
                    <a:srgbClr val="0066FF"/>
                  </a:solidFill>
                  <a:latin typeface="Consolas" panose="020B0609020204030204" pitchFamily="49" charset="0"/>
                </a:rPr>
              </a:br>
              <a:r>
                <a:rPr lang="en-US" sz="2400" b="1" dirty="0">
                  <a:solidFill>
                    <a:srgbClr val="0066FF"/>
                  </a:solidFill>
                  <a:latin typeface="Consolas" panose="020B0609020204030204" pitchFamily="49" charset="0"/>
                </a:rPr>
                <a:t>listens?</a:t>
              </a:r>
              <a:endParaRPr lang="en-US" sz="2400" b="1" dirty="0">
                <a:solidFill>
                  <a:srgbClr val="990033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B397A89-5BF2-72E6-CF67-8563625C46C4}"/>
                </a:ext>
              </a:extLst>
            </p:cNvPr>
            <p:cNvCxnSpPr>
              <a:stCxn id="7" idx="5"/>
              <a:endCxn id="21" idx="2"/>
            </p:cNvCxnSpPr>
            <p:nvPr/>
          </p:nvCxnSpPr>
          <p:spPr>
            <a:xfrm flipH="1" flipV="1">
              <a:off x="3400290" y="4065886"/>
              <a:ext cx="612186" cy="1017847"/>
            </a:xfrm>
            <a:prstGeom prst="line">
              <a:avLst/>
            </a:prstGeom>
            <a:ln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C40539-32AA-429B-AF9B-7BE03145A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22950" y="3247612"/>
            <a:ext cx="2043790" cy="1487673"/>
            <a:chOff x="-305455" y="3305505"/>
            <a:chExt cx="2043790" cy="148767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1D1F88-6D7F-7354-870A-3A89F2F766E5}"/>
                </a:ext>
              </a:extLst>
            </p:cNvPr>
            <p:cNvSpPr txBox="1"/>
            <p:nvPr/>
          </p:nvSpPr>
          <p:spPr>
            <a:xfrm>
              <a:off x="-305455" y="3305505"/>
              <a:ext cx="2043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990033"/>
                  </a:solidFill>
                  <a:latin typeface="Consolas" panose="020B0609020204030204" pitchFamily="49" charset="0"/>
                </a:rPr>
                <a:t>enter </a:t>
              </a:r>
              <a:br>
                <a:rPr lang="en-US" sz="2400" b="1" dirty="0">
                  <a:solidFill>
                    <a:srgbClr val="990033"/>
                  </a:solidFill>
                  <a:latin typeface="Consolas" panose="020B0609020204030204" pitchFamily="49" charset="0"/>
                </a:rPr>
              </a:br>
              <a:r>
                <a:rPr lang="en-US" sz="2400" b="1" dirty="0">
                  <a:solidFill>
                    <a:srgbClr val="990033"/>
                  </a:solidFill>
                  <a:latin typeface="Consolas" panose="020B0609020204030204" pitchFamily="49" charset="0"/>
                </a:rPr>
                <a:t>an artist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87F52A-6BA9-A58A-3AA3-9C10CAABA2E8}"/>
                </a:ext>
              </a:extLst>
            </p:cNvPr>
            <p:cNvCxnSpPr>
              <a:cxnSpLocks/>
              <a:stCxn id="14" idx="0"/>
              <a:endCxn id="29" idx="2"/>
            </p:cNvCxnSpPr>
            <p:nvPr/>
          </p:nvCxnSpPr>
          <p:spPr>
            <a:xfrm flipV="1">
              <a:off x="98815" y="4136502"/>
              <a:ext cx="617625" cy="656676"/>
            </a:xfrm>
            <a:prstGeom prst="line">
              <a:avLst/>
            </a:prstGeom>
            <a:ln>
              <a:solidFill>
                <a:srgbClr val="99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F205D0-83B2-BA3D-61B0-58D9FAB77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61562" y="3214424"/>
            <a:ext cx="2961323" cy="1869310"/>
            <a:chOff x="1187228" y="3211821"/>
            <a:chExt cx="2961323" cy="186931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A6BC49-F7E7-90F4-B491-7B7AEC2A6FEE}"/>
                </a:ext>
              </a:extLst>
            </p:cNvPr>
            <p:cNvSpPr txBox="1"/>
            <p:nvPr/>
          </p:nvSpPr>
          <p:spPr>
            <a:xfrm>
              <a:off x="2267773" y="3211821"/>
              <a:ext cx="1880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66FF"/>
                  </a:solidFill>
                  <a:latin typeface="Consolas" panose="020B0609020204030204" pitchFamily="49" charset="0"/>
                </a:rPr>
                <a:t>how many </a:t>
              </a:r>
              <a:br>
                <a:rPr lang="en-US" sz="2400" b="1" dirty="0">
                  <a:solidFill>
                    <a:srgbClr val="0066FF"/>
                  </a:solidFill>
                  <a:latin typeface="Consolas" panose="020B0609020204030204" pitchFamily="49" charset="0"/>
                </a:rPr>
              </a:br>
              <a:r>
                <a:rPr lang="en-US" sz="2400" b="1" dirty="0">
                  <a:solidFill>
                    <a:srgbClr val="0066FF"/>
                  </a:solidFill>
                  <a:latin typeface="Consolas" panose="020B0609020204030204" pitchFamily="49" charset="0"/>
                </a:rPr>
                <a:t>listens?</a:t>
              </a:r>
              <a:endParaRPr lang="en-US" sz="2400" b="1" dirty="0">
                <a:solidFill>
                  <a:srgbClr val="990033"/>
                </a:solidFill>
                <a:latin typeface="Consolas" panose="020B0609020204030204" pitchFamily="49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15B59E3-6EE5-B58D-E7D0-5773389F53D1}"/>
                </a:ext>
              </a:extLst>
            </p:cNvPr>
            <p:cNvCxnSpPr>
              <a:cxnSpLocks/>
              <a:stCxn id="6" idx="5"/>
              <a:endCxn id="34" idx="2"/>
            </p:cNvCxnSpPr>
            <p:nvPr/>
          </p:nvCxnSpPr>
          <p:spPr>
            <a:xfrm flipV="1">
              <a:off x="1187228" y="4042818"/>
              <a:ext cx="2020934" cy="1038313"/>
            </a:xfrm>
            <a:prstGeom prst="line">
              <a:avLst/>
            </a:prstGeom>
            <a:ln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762876-9D6D-F115-9FD2-0EE7D102E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53059" y="3234889"/>
            <a:ext cx="3010040" cy="1500393"/>
            <a:chOff x="-341791" y="3234889"/>
            <a:chExt cx="3010040" cy="150039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216F2A7-FB73-03E0-8BE6-127C17B95480}"/>
                </a:ext>
              </a:extLst>
            </p:cNvPr>
            <p:cNvSpPr txBox="1"/>
            <p:nvPr/>
          </p:nvSpPr>
          <p:spPr>
            <a:xfrm>
              <a:off x="624459" y="3234889"/>
              <a:ext cx="2043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990033"/>
                  </a:solidFill>
                  <a:latin typeface="Consolas" panose="020B0609020204030204" pitchFamily="49" charset="0"/>
                </a:rPr>
                <a:t>enter </a:t>
              </a:r>
              <a:br>
                <a:rPr lang="en-US" sz="2400" b="1" dirty="0">
                  <a:solidFill>
                    <a:srgbClr val="990033"/>
                  </a:solidFill>
                  <a:latin typeface="Consolas" panose="020B0609020204030204" pitchFamily="49" charset="0"/>
                </a:rPr>
              </a:br>
              <a:r>
                <a:rPr lang="en-US" sz="2400" b="1" dirty="0">
                  <a:solidFill>
                    <a:srgbClr val="990033"/>
                  </a:solidFill>
                  <a:latin typeface="Consolas" panose="020B0609020204030204" pitchFamily="49" charset="0"/>
                </a:rPr>
                <a:t>an artist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DA4E6C-EC50-F20C-A07F-8630C4875432}"/>
                </a:ext>
              </a:extLst>
            </p:cNvPr>
            <p:cNvCxnSpPr>
              <a:cxnSpLocks/>
              <a:stCxn id="19" idx="0"/>
              <a:endCxn id="38" idx="2"/>
            </p:cNvCxnSpPr>
            <p:nvPr/>
          </p:nvCxnSpPr>
          <p:spPr>
            <a:xfrm flipV="1">
              <a:off x="-341791" y="4065886"/>
              <a:ext cx="1988145" cy="669396"/>
            </a:xfrm>
            <a:prstGeom prst="line">
              <a:avLst/>
            </a:prstGeom>
            <a:ln>
              <a:solidFill>
                <a:srgbClr val="99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D8FCFCC-6B20-8646-D33F-39682AB41428}"/>
              </a:ext>
            </a:extLst>
          </p:cNvPr>
          <p:cNvSpPr txBox="1"/>
          <p:nvPr/>
        </p:nvSpPr>
        <p:spPr>
          <a:xfrm>
            <a:off x="8189260" y="3399091"/>
            <a:ext cx="188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DCF3E-68B9-EB8F-46A9-1B6FF88EFE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634B-A196-A809-41DC-C966D4201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👻 Happy Halloween! 🎃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4482E-F2F8-75FE-C028-D2CAB38031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 descr="A picture of James as a toddler wearing a pumpkin costume.">
            <a:extLst>
              <a:ext uri="{FF2B5EF4-FFF2-40B4-BE49-F238E27FC236}">
                <a16:creationId xmlns:a16="http://schemas.microsoft.com/office/drawing/2014/main" id="{51B30FFD-0A72-F2C4-46CE-129235FE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25" r="26064"/>
          <a:stretch>
            <a:fillRect/>
          </a:stretch>
        </p:blipFill>
        <p:spPr>
          <a:xfrm>
            <a:off x="2105179" y="1614318"/>
            <a:ext cx="2996006" cy="4566069"/>
          </a:xfrm>
          <a:prstGeom prst="rect">
            <a:avLst/>
          </a:prstGeom>
        </p:spPr>
      </p:pic>
      <p:pic>
        <p:nvPicPr>
          <p:cNvPr id="6" name="Picture 5" descr="Adult James dressed as a pumpkin wearing an orange sweater and green tissue paper cut to look like pumpkin leaves around his neck.">
            <a:extLst>
              <a:ext uri="{FF2B5EF4-FFF2-40B4-BE49-F238E27FC236}">
                <a16:creationId xmlns:a16="http://schemas.microsoft.com/office/drawing/2014/main" id="{15758607-E153-6CDA-63B3-4B1F75375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91510" y="2185076"/>
            <a:ext cx="4566070" cy="342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5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61FA-EEB3-422B-7DB0-3E80089A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Announcements,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B5108-D326-A3E1-1010-648875F9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2685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P2 due </a:t>
            </a:r>
            <a:r>
              <a:rPr lang="en-US" b="1" dirty="0"/>
              <a:t>Tuesday, November 11</a:t>
            </a:r>
            <a:r>
              <a:rPr lang="en-US" b="1" baseline="30000" dirty="0"/>
              <a:t>th</a:t>
            </a:r>
            <a:endParaRPr lang="en-US" dirty="0"/>
          </a:p>
          <a:p>
            <a:r>
              <a:rPr lang="en-US" dirty="0"/>
              <a:t>R3 out yesterday and due </a:t>
            </a:r>
            <a:r>
              <a:rPr lang="en-US" b="1" dirty="0"/>
              <a:t>Thursday, November 6</a:t>
            </a:r>
            <a:r>
              <a:rPr lang="en-US" b="1" baseline="30000" dirty="0"/>
              <a:t>th</a:t>
            </a:r>
          </a:p>
          <a:p>
            <a:pPr lvl="1"/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P0</a:t>
            </a:r>
            <a:r>
              <a:rPr lang="en-US" dirty="0"/>
              <a:t>, C1, P1, C2 eligible</a:t>
            </a:r>
          </a:p>
          <a:p>
            <a:pPr lvl="1"/>
            <a:r>
              <a:rPr lang="en-US" dirty="0"/>
              <a:t>last opportunity to resubmit P0</a:t>
            </a:r>
          </a:p>
          <a:p>
            <a:r>
              <a:rPr lang="en-US" dirty="0"/>
              <a:t>Quiz 1 is </a:t>
            </a:r>
            <a:r>
              <a:rPr lang="en-US" b="1" dirty="0"/>
              <a:t>Thursday, November 6</a:t>
            </a:r>
            <a:r>
              <a:rPr lang="en-US" b="1" baseline="30000" dirty="0"/>
              <a:t>th</a:t>
            </a:r>
            <a:r>
              <a:rPr lang="en-US" dirty="0"/>
              <a:t>, in your registered quiz section</a:t>
            </a:r>
          </a:p>
          <a:p>
            <a:pPr lvl="1"/>
            <a:r>
              <a:rPr lang="en-US" dirty="0"/>
              <a:t>practice quizzes, reference sheet </a:t>
            </a:r>
            <a:r>
              <a:rPr lang="en-US" dirty="0">
                <a:hlinkClick r:id="rId3"/>
              </a:rPr>
              <a:t>posted on Ed</a:t>
            </a:r>
            <a:endParaRPr lang="en-US" dirty="0"/>
          </a:p>
          <a:p>
            <a:pPr lvl="1"/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dirty="0"/>
              <a:t> loops, nested </a:t>
            </a: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dirty="0"/>
              <a:t> loops, </a:t>
            </a:r>
            <a:r>
              <a:rPr lang="en-US" dirty="0">
                <a:latin typeface="Consolas" panose="020B0609020204030204" pitchFamily="49" charset="0"/>
              </a:rPr>
              <a:t>Random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</a:rPr>
              <a:t>Math</a:t>
            </a:r>
            <a:r>
              <a:rPr lang="en-US" dirty="0"/>
              <a:t>, methods, parameters, returns, conditionals, </a:t>
            </a:r>
            <a:r>
              <a:rPr lang="en-US" dirty="0">
                <a:latin typeface="Consolas" panose="020B0609020204030204" pitchFamily="49" charset="0"/>
              </a:rPr>
              <a:t>while</a:t>
            </a:r>
            <a:r>
              <a:rPr lang="en-US" dirty="0"/>
              <a:t> loops</a:t>
            </a:r>
          </a:p>
          <a:p>
            <a:r>
              <a:rPr lang="en-US" dirty="0"/>
              <a:t>James’ OH changes next week:</a:t>
            </a:r>
          </a:p>
          <a:p>
            <a:pPr lvl="1"/>
            <a:r>
              <a:rPr lang="en-US" dirty="0"/>
              <a:t>No coffee chats on Monday (11/3)</a:t>
            </a:r>
          </a:p>
          <a:p>
            <a:pPr lvl="1"/>
            <a:r>
              <a:rPr lang="en-US" dirty="0"/>
              <a:t>No Wednesday (11/5) OH, 1-3 PM on Friday (11/7) instead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6EBE-4008-0E4A-A533-90A58C2BAA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F7FAD-5C1D-295C-2EC3-8956F826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PCM Review</a:t>
            </a:r>
            <a:r>
              <a:rPr lang="en-US" dirty="0"/>
              <a:t>: Scanner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4EC6F-F674-5D85-CF02-15231B922612}"/>
              </a:ext>
            </a:extLst>
          </p:cNvPr>
          <p:cNvSpPr txBox="1"/>
          <p:nvPr/>
        </p:nvSpPr>
        <p:spPr>
          <a:xfrm>
            <a:off x="838200" y="1503778"/>
            <a:ext cx="5583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we can use to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in input</a:t>
            </a:r>
          </a:p>
          <a:p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sz="2400" dirty="0" err="1"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java.util</a:t>
            </a:r>
            <a:r>
              <a:rPr lang="en-US" sz="2400" dirty="0"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“package”!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The line &quot;Scanner console = new Scanner(System.in);&quot;. It is annotated into three pieces:&#10;- the type Scanner&#10;- the variable name console&#10;- the &quot;Scanner construction code&quot;: new Scanner(System.in);">
            <a:extLst>
              <a:ext uri="{FF2B5EF4-FFF2-40B4-BE49-F238E27FC236}">
                <a16:creationId xmlns:a16="http://schemas.microsoft.com/office/drawing/2014/main" id="{08651ACE-6CF8-91CD-5A8E-81775DCF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77" y="1445120"/>
            <a:ext cx="5583219" cy="91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E849B29-79ED-9022-8A7D-03D8E0D93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751569"/>
              </p:ext>
            </p:extLst>
          </p:nvPr>
        </p:nvGraphicFramePr>
        <p:xfrm>
          <a:off x="1245347" y="3244872"/>
          <a:ext cx="9701306" cy="3156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335">
                  <a:extLst>
                    <a:ext uri="{9D8B030D-6E8A-4147-A177-3AD203B41FA5}">
                      <a16:colId xmlns:a16="http://schemas.microsoft.com/office/drawing/2014/main" val="2382382082"/>
                    </a:ext>
                  </a:extLst>
                </a:gridCol>
                <a:gridCol w="6293971">
                  <a:extLst>
                    <a:ext uri="{9D8B030D-6E8A-4147-A177-3AD203B41FA5}">
                      <a16:colId xmlns:a16="http://schemas.microsoft.com/office/drawing/2014/main" val="969953720"/>
                    </a:ext>
                  </a:extLst>
                </a:gridCol>
              </a:tblGrid>
              <a:tr h="63106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734522"/>
                  </a:ext>
                </a:extLst>
              </a:tr>
              <a:tr h="628474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nextInt</a:t>
                      </a:r>
                      <a:r>
                        <a:rPr lang="en-US" sz="2000" dirty="0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Reads the next token from the user as an </a:t>
                      </a:r>
                      <a:r>
                        <a:rPr lang="en-US" sz="1800" dirty="0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and returns it.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0757801"/>
                  </a:ext>
                </a:extLst>
              </a:tr>
              <a:tr h="628474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nextDouble</a:t>
                      </a:r>
                      <a:r>
                        <a:rPr lang="en-US" sz="2000" dirty="0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Reads the next token from the user as a </a:t>
                      </a:r>
                      <a:r>
                        <a:rPr lang="en-US" sz="1800" dirty="0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double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and returns it.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5478592"/>
                  </a:ext>
                </a:extLst>
              </a:tr>
              <a:tr h="62847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next()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Reads the next token from the user as a </a:t>
                      </a:r>
                      <a:r>
                        <a:rPr lang="en-US" sz="1800" dirty="0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String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and returns it.</a:t>
                      </a:r>
                    </a:p>
                    <a:p>
                      <a:endParaRPr lang="en-US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6320204"/>
                  </a:ext>
                </a:extLst>
              </a:tr>
              <a:tr h="628474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nextLine</a:t>
                      </a:r>
                      <a:r>
                        <a:rPr lang="en-US" sz="2000" dirty="0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Reads an </a:t>
                      </a:r>
                      <a:r>
                        <a:rPr lang="en-US" sz="18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entire line 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from the user as a </a:t>
                      </a:r>
                      <a:r>
                        <a:rPr lang="en-US" sz="1800" dirty="0">
                          <a:latin typeface="Consolas" panose="020B0609020204030204" pitchFamily="49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String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and returns it.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174173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86BB-C2CE-E36C-EFDF-9993E82012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229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2290-B52F-6E12-D63F-2FCE258CF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PCM Review</a:t>
            </a:r>
            <a:r>
              <a:rPr lang="en-US" dirty="0"/>
              <a:t>: Tokens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3C0CB-8D38-1CB8-0419-ABEFBE6B2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3538"/>
            <a:ext cx="10382026" cy="22770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A unit of user input, as read by the </a:t>
            </a:r>
            <a:r>
              <a:rPr lang="en-US" dirty="0">
                <a:latin typeface="Consolas" panose="020B0609020204030204" pitchFamily="49" charset="0"/>
              </a:rPr>
              <a:t>Scanner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Tokens are separated by </a:t>
            </a:r>
            <a:r>
              <a:rPr lang="en-US" i="1" dirty="0"/>
              <a:t>whitespace</a:t>
            </a:r>
            <a:r>
              <a:rPr lang="en-US" dirty="0"/>
              <a:t> (spaces, tabs, new lines)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19A5D-B65A-427C-A853-0533B2179B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B231E81-D564-CD7B-DAC8-E51853288F8F}"/>
              </a:ext>
            </a:extLst>
          </p:cNvPr>
          <p:cNvSpPr txBox="1">
            <a:spLocks/>
          </p:cNvSpPr>
          <p:nvPr/>
        </p:nvSpPr>
        <p:spPr>
          <a:xfrm>
            <a:off x="775447" y="3877121"/>
            <a:ext cx="10382026" cy="147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dirty="0">
                <a:latin typeface="Consolas" panose="020B0609020204030204" pitchFamily="49" charset="0"/>
              </a:rPr>
              <a:t>23   John Smith  </a:t>
            </a:r>
          </a:p>
          <a:p>
            <a:pPr marL="114300" indent="0">
              <a:lnSpc>
                <a:spcPct val="150000"/>
              </a:lnSpc>
              <a:buFont typeface="Arial"/>
              <a:buNone/>
            </a:pPr>
            <a:r>
              <a:rPr lang="en-US" dirty="0">
                <a:latin typeface="Consolas" panose="020B0609020204030204" pitchFamily="49" charset="0"/>
              </a:rPr>
              <a:t>       42.0     "Hello world"  $2.50 "  19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F90CD40-63C6-D663-26E9-40229D69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898" y="3932876"/>
            <a:ext cx="711820" cy="58336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794A9E-167D-B81D-405C-018BDB0A6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71546" y="3932876"/>
            <a:ext cx="938561" cy="58336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8655B4-2B5C-5AAA-44B9-9C6465C06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93742" y="3932876"/>
            <a:ext cx="1064941" cy="58336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88D983-A5E5-0B79-583B-BB3531B2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58121" y="4642731"/>
            <a:ext cx="938561" cy="58336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0D5B005-6FF5-E1A8-0DB2-414724505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599" y="4642731"/>
            <a:ext cx="1291684" cy="58336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FE153A-6F7C-FC14-A576-C6FFD2578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0199" y="4642731"/>
            <a:ext cx="1291684" cy="58336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B6ED59D-17BE-1CAF-9F39-4EB7F140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13757" y="4641095"/>
            <a:ext cx="1159726" cy="58336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CF3C9FB-1018-E615-A364-8A390558F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3402" y="4641094"/>
            <a:ext cx="288071" cy="58336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11048E-DADB-C48C-5E84-EFEC1F56F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8068" y="4641096"/>
            <a:ext cx="578596" cy="583367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4287-5B0B-4484-9249-CE615AD4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PCM Review</a:t>
            </a:r>
            <a:r>
              <a:rPr lang="en-US" dirty="0"/>
              <a:t>: </a:t>
            </a:r>
            <a:r>
              <a:rPr lang="en-US" dirty="0" err="1">
                <a:latin typeface="Consolas" panose="020B0609020204030204" pitchFamily="49" charset="0"/>
              </a:rPr>
              <a:t>InputMismatchException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E7785-5639-4DF9-9772-5DA60B3BC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Exceptions are errors that occur </a:t>
            </a:r>
            <a:r>
              <a:rPr lang="en-US" i="1" dirty="0"/>
              <a:t>while a program is running</a:t>
            </a:r>
            <a:r>
              <a:rPr lang="en-US" dirty="0"/>
              <a:t> that stops the program from running.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There are different types of exceptions that can occur, and the </a:t>
            </a:r>
            <a:r>
              <a:rPr lang="en-US" b="1" dirty="0"/>
              <a:t>name of the exception </a:t>
            </a:r>
            <a:r>
              <a:rPr lang="en-US" dirty="0"/>
              <a:t>can help you understand what caused the error!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An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</a:rPr>
              <a:t>InputMismatchException</a:t>
            </a:r>
            <a:r>
              <a:rPr lang="en-US" dirty="0"/>
              <a:t> occurs when the Scanner tries to read input in as a specific type, but the input cannot be interpreted as that type. </a:t>
            </a:r>
          </a:p>
          <a:p>
            <a:pPr marL="114300" indent="0">
              <a:buNone/>
            </a:pPr>
            <a:r>
              <a:rPr lang="en-US" dirty="0"/>
              <a:t>(e.g., trying to read in </a:t>
            </a:r>
            <a:r>
              <a:rPr lang="en-US" dirty="0">
                <a:latin typeface="Consolas" panose="020B0609020204030204" pitchFamily="49" charset="0"/>
              </a:rPr>
              <a:t>"hello"</a:t>
            </a:r>
            <a:r>
              <a:rPr lang="en-US" dirty="0"/>
              <a:t> as an </a:t>
            </a:r>
            <a:r>
              <a:rPr lang="en-US" dirty="0">
                <a:latin typeface="Consolas" panose="020B0609020204030204" pitchFamily="49" charset="0"/>
              </a:rPr>
              <a:t>int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CF888-B5C6-41C5-AFCA-4406D737BB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79812-4B0D-CB81-CAF0-54F24116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E4F4E71-1F66-078F-02AB-2C9A7B42B4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0439" y="-826815"/>
            <a:ext cx="10515601" cy="7626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45700" tIns="45700" rIns="45700" bIns="4570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lang="en-US" dirty="0"/>
              <a:t>C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ornbear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(Think)</a:t>
            </a:r>
          </a:p>
        </p:txBody>
      </p:sp>
      <p:pic>
        <p:nvPicPr>
          <p:cNvPr id="4" name="Picture 2" descr="Event QR code">
            <a:extLst>
              <a:ext uri="{FF2B5EF4-FFF2-40B4-BE49-F238E27FC236}">
                <a16:creationId xmlns:a16="http://schemas.microsoft.com/office/drawing/2014/main" id="{E9A42570-8829-DA15-CCD0-E7BF4B6F2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13" y="205362"/>
            <a:ext cx="795553" cy="7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55373B-576C-78C2-C3F1-B85BFBC49DC2}"/>
              </a:ext>
            </a:extLst>
          </p:cNvPr>
          <p:cNvSpPr txBox="1"/>
          <p:nvPr/>
        </p:nvSpPr>
        <p:spPr>
          <a:xfrm>
            <a:off x="152399" y="1448397"/>
            <a:ext cx="8428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calling the following method, which of these user inputs would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cause an error? (choose multiple)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5C1B0-1E13-5D37-80AA-E979EFA30C17}"/>
              </a:ext>
            </a:extLst>
          </p:cNvPr>
          <p:cNvSpPr txBox="1"/>
          <p:nvPr/>
        </p:nvSpPr>
        <p:spPr>
          <a:xfrm>
            <a:off x="152399" y="2885179"/>
            <a:ext cx="77899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static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cornbear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 {</a:t>
            </a:r>
          </a:p>
          <a:p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Scanner console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new</a:t>
            </a:r>
            <a:r>
              <a:rPr lang="en-US" sz="2400" dirty="0">
                <a:solidFill>
                  <a:srgbClr val="2429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Scanner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System.in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int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amt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console.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nextInt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String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firstName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console.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next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String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secondName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console.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next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2429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double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price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console.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nextDouble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D8FB3D-0A26-B889-FC3B-3D5DDADD884C}"/>
              </a:ext>
            </a:extLst>
          </p:cNvPr>
          <p:cNvSpPr txBox="1"/>
          <p:nvPr/>
        </p:nvSpPr>
        <p:spPr>
          <a:xfrm>
            <a:off x="7538007" y="2873936"/>
            <a:ext cx="4501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Gumball’s Treats $12.48</a:t>
            </a:r>
          </a:p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Sesame Latte 16.47</a:t>
            </a:r>
          </a:p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The Hunger Games 21.98</a:t>
            </a:r>
          </a:p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Gumballs 900.24</a:t>
            </a:r>
          </a:p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Grammy Awards 90095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A1C6B-6A5C-BC14-9D34-256AED14BD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19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211590-89BD-E83A-23B7-004C042FF7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0439" y="-826815"/>
            <a:ext cx="10515601" cy="7626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45700" tIns="45700" rIns="45700" bIns="4570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 Pair Share: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Cornbear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(Pair)</a:t>
            </a:r>
          </a:p>
        </p:txBody>
      </p:sp>
      <p:pic>
        <p:nvPicPr>
          <p:cNvPr id="8" name="Picture 2" descr="Event QR code">
            <a:extLst>
              <a:ext uri="{FF2B5EF4-FFF2-40B4-BE49-F238E27FC236}">
                <a16:creationId xmlns:a16="http://schemas.microsoft.com/office/drawing/2014/main" id="{B9FC6334-9344-798F-E31A-B6837745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13" y="205362"/>
            <a:ext cx="795553" cy="7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4DDBA8-1C82-CE8E-52D5-2B1E02987F36}"/>
              </a:ext>
            </a:extLst>
          </p:cNvPr>
          <p:cNvSpPr txBox="1"/>
          <p:nvPr/>
        </p:nvSpPr>
        <p:spPr>
          <a:xfrm>
            <a:off x="152399" y="1448397"/>
            <a:ext cx="8428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calling the following method, which of these user inputs would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cause an error? (choose multiple)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5806F-270D-69E3-06A4-EAB83E29F4BC}"/>
              </a:ext>
            </a:extLst>
          </p:cNvPr>
          <p:cNvSpPr txBox="1"/>
          <p:nvPr/>
        </p:nvSpPr>
        <p:spPr>
          <a:xfrm>
            <a:off x="152399" y="2885179"/>
            <a:ext cx="77899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public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static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cornbear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 {</a:t>
            </a:r>
          </a:p>
          <a:p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Scanner console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new</a:t>
            </a:r>
            <a:r>
              <a:rPr lang="en-US" sz="2400" dirty="0">
                <a:solidFill>
                  <a:srgbClr val="2429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Scanner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System.in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int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amt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console.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nextInt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String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firstName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console.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next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String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secondName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console.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next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24292E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double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price </a:t>
            </a:r>
            <a:r>
              <a:rPr lang="en-US" sz="2400" b="0" dirty="0">
                <a:solidFill>
                  <a:srgbClr val="D73A49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console.</a:t>
            </a:r>
            <a:r>
              <a:rPr lang="en-US" sz="2400" b="0" dirty="0" err="1">
                <a:solidFill>
                  <a:srgbClr val="6F42C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nextDouble</a:t>
            </a:r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b="0" dirty="0">
                <a:solidFill>
                  <a:srgbClr val="24292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B923E-2CC7-7CAB-9874-58C2F9855F5D}"/>
              </a:ext>
            </a:extLst>
          </p:cNvPr>
          <p:cNvSpPr txBox="1"/>
          <p:nvPr/>
        </p:nvSpPr>
        <p:spPr>
          <a:xfrm>
            <a:off x="7538007" y="2873936"/>
            <a:ext cx="4501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Gumball’s Treats $12.48</a:t>
            </a:r>
          </a:p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Sesame Latte 16.47</a:t>
            </a:r>
          </a:p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The Hunger Games 21.98</a:t>
            </a:r>
          </a:p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Gumballs 900.24</a:t>
            </a:r>
          </a:p>
          <a:p>
            <a:pPr marL="342900" indent="-342900">
              <a:spcAft>
                <a:spcPts val="600"/>
              </a:spcAft>
              <a:buClr>
                <a:srgbClr val="7030A0"/>
              </a:buClr>
              <a:buSzPct val="110000"/>
              <a:buFont typeface="+mj-lt"/>
              <a:buAutoNum type="alphaU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Grammy Awards 90095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5A38E-3483-9385-A138-5C54574DF3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1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3DEE90-7477-F7D3-87B9-5A6D7ED3A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8BA8-A69A-C3CB-DE0C-41D10BC2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(again): Fencepost Pattern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AC4F3D-DA89-29B5-AE1A-900268843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72044"/>
            <a:ext cx="10515599" cy="1171603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task where one piece is repeated </a:t>
            </a:r>
            <a:r>
              <a:rPr lang="en-US" sz="3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times, and another piece is repeated </a:t>
            </a:r>
            <a:r>
              <a:rPr lang="en-US" sz="3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n-1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 and they alternate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34534-94FB-25B0-7DBF-4503C4216CEA}"/>
              </a:ext>
            </a:extLst>
          </p:cNvPr>
          <p:cNvSpPr txBox="1"/>
          <p:nvPr/>
        </p:nvSpPr>
        <p:spPr>
          <a:xfrm>
            <a:off x="2627810" y="3515687"/>
            <a:ext cx="6936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990033"/>
                </a:solidFill>
                <a:latin typeface="Consolas" panose="020B0609020204030204" pitchFamily="49" charset="0"/>
              </a:rPr>
              <a:t>L</a:t>
            </a:r>
            <a:r>
              <a:rPr lang="en-US" sz="6000" b="1" dirty="0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 dirty="0">
                <a:solidFill>
                  <a:srgbClr val="990033"/>
                </a:solidFill>
                <a:latin typeface="Consolas" panose="020B0609020204030204" pitchFamily="49" charset="0"/>
              </a:rPr>
              <a:t>a</a:t>
            </a:r>
            <a:r>
              <a:rPr lang="en-US" sz="6000" b="1" dirty="0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 dirty="0">
                <a:solidFill>
                  <a:srgbClr val="990033"/>
                </a:solidFill>
                <a:latin typeface="Consolas" panose="020B0609020204030204" pitchFamily="49" charset="0"/>
              </a:rPr>
              <a:t>u</a:t>
            </a:r>
            <a:r>
              <a:rPr lang="en-US" sz="6000" b="1" dirty="0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 dirty="0">
                <a:solidFill>
                  <a:srgbClr val="990033"/>
                </a:solidFill>
                <a:latin typeface="Consolas" panose="020B0609020204030204" pitchFamily="49" charset="0"/>
              </a:rPr>
              <a:t>f</a:t>
            </a:r>
            <a:r>
              <a:rPr lang="en-US" sz="6000" b="1" dirty="0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 dirty="0">
                <a:solidFill>
                  <a:srgbClr val="990033"/>
                </a:solidFill>
                <a:latin typeface="Consolas" panose="020B0609020204030204" pitchFamily="49" charset="0"/>
              </a:rPr>
              <a:t>e</a:t>
            </a:r>
            <a:r>
              <a:rPr lang="en-US" sz="6000" b="1" dirty="0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 dirty="0">
                <a:solidFill>
                  <a:srgbClr val="990033"/>
                </a:solidFill>
                <a:latin typeface="Consolas" panose="020B0609020204030204" pitchFamily="49" charset="0"/>
              </a:rPr>
              <a:t>y</a:t>
            </a:r>
            <a:r>
              <a:rPr lang="en-US" sz="6000" b="1" dirty="0">
                <a:solidFill>
                  <a:srgbClr val="0066FF"/>
                </a:solidFill>
                <a:latin typeface="Consolas" panose="020B0609020204030204" pitchFamily="49" charset="0"/>
              </a:rPr>
              <a:t>-</a:t>
            </a:r>
            <a:r>
              <a:rPr lang="en-US" sz="6000" b="1" dirty="0">
                <a:solidFill>
                  <a:srgbClr val="990033"/>
                </a:solidFill>
                <a:latin typeface="Consolas" panose="020B0609020204030204" pitchFamily="49" charset="0"/>
              </a:rPr>
              <a:t>!</a:t>
            </a:r>
          </a:p>
        </p:txBody>
      </p:sp>
      <p:grpSp>
        <p:nvGrpSpPr>
          <p:cNvPr id="20" name="Group 19" descr="A fencepost with 7 posts with 6 bars between them. The core idea is to highlight a task with n items (the posts), with n - 1 alternating items “between” them (the bars).">
            <a:extLst>
              <a:ext uri="{FF2B5EF4-FFF2-40B4-BE49-F238E27FC236}">
                <a16:creationId xmlns:a16="http://schemas.microsoft.com/office/drawing/2014/main" id="{DB06F4B0-F103-EFE1-BEB4-9C56ABD6096D}"/>
              </a:ext>
            </a:extLst>
          </p:cNvPr>
          <p:cNvGrpSpPr/>
          <p:nvPr/>
        </p:nvGrpSpPr>
        <p:grpSpPr>
          <a:xfrm>
            <a:off x="3442063" y="4735282"/>
            <a:ext cx="5384079" cy="1015667"/>
            <a:chOff x="3442063" y="4735282"/>
            <a:chExt cx="5384079" cy="1015667"/>
          </a:xfrm>
        </p:grpSpPr>
        <p:sp>
          <p:nvSpPr>
            <p:cNvPr id="6" name="Equals 4">
              <a:extLst>
                <a:ext uri="{FF2B5EF4-FFF2-40B4-BE49-F238E27FC236}">
                  <a16:creationId xmlns:a16="http://schemas.microsoft.com/office/drawing/2014/main" id="{19C8E092-D23C-D8A0-CC73-AC90D63D5E82}"/>
                </a:ext>
              </a:extLst>
            </p:cNvPr>
            <p:cNvSpPr/>
            <p:nvPr/>
          </p:nvSpPr>
          <p:spPr>
            <a:xfrm>
              <a:off x="4479473" y="4972060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Equals 14">
              <a:extLst>
                <a:ext uri="{FF2B5EF4-FFF2-40B4-BE49-F238E27FC236}">
                  <a16:creationId xmlns:a16="http://schemas.microsoft.com/office/drawing/2014/main" id="{ECC06BD9-B5E1-B673-957A-AD716757AA80}"/>
                </a:ext>
              </a:extLst>
            </p:cNvPr>
            <p:cNvSpPr/>
            <p:nvPr/>
          </p:nvSpPr>
          <p:spPr>
            <a:xfrm>
              <a:off x="3630387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Equals 15">
              <a:extLst>
                <a:ext uri="{FF2B5EF4-FFF2-40B4-BE49-F238E27FC236}">
                  <a16:creationId xmlns:a16="http://schemas.microsoft.com/office/drawing/2014/main" id="{E9FA2A09-C9F6-7E3A-1257-6CC56A738659}"/>
                </a:ext>
              </a:extLst>
            </p:cNvPr>
            <p:cNvSpPr/>
            <p:nvPr/>
          </p:nvSpPr>
          <p:spPr>
            <a:xfrm>
              <a:off x="5286649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Equals 16">
              <a:extLst>
                <a:ext uri="{FF2B5EF4-FFF2-40B4-BE49-F238E27FC236}">
                  <a16:creationId xmlns:a16="http://schemas.microsoft.com/office/drawing/2014/main" id="{99A6940C-6633-119C-70E4-D0B9E8F3C98F}"/>
                </a:ext>
              </a:extLst>
            </p:cNvPr>
            <p:cNvSpPr/>
            <p:nvPr/>
          </p:nvSpPr>
          <p:spPr>
            <a:xfrm>
              <a:off x="6118319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Equals 17">
              <a:extLst>
                <a:ext uri="{FF2B5EF4-FFF2-40B4-BE49-F238E27FC236}">
                  <a16:creationId xmlns:a16="http://schemas.microsoft.com/office/drawing/2014/main" id="{BF75DF4D-655A-8E1A-4AF8-458FDE2E4DA1}"/>
                </a:ext>
              </a:extLst>
            </p:cNvPr>
            <p:cNvSpPr/>
            <p:nvPr/>
          </p:nvSpPr>
          <p:spPr>
            <a:xfrm>
              <a:off x="6979922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Equals 18">
              <a:extLst>
                <a:ext uri="{FF2B5EF4-FFF2-40B4-BE49-F238E27FC236}">
                  <a16:creationId xmlns:a16="http://schemas.microsoft.com/office/drawing/2014/main" id="{BF58B65B-8774-689F-CF10-3180F82B88AF}"/>
                </a:ext>
              </a:extLst>
            </p:cNvPr>
            <p:cNvSpPr/>
            <p:nvPr/>
          </p:nvSpPr>
          <p:spPr>
            <a:xfrm>
              <a:off x="7854591" y="4972059"/>
              <a:ext cx="764177" cy="542105"/>
            </a:xfrm>
            <a:prstGeom prst="mathEqual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580444DB-8FE2-9A85-4201-36079CD3B824}"/>
                </a:ext>
              </a:extLst>
            </p:cNvPr>
            <p:cNvSpPr/>
            <p:nvPr/>
          </p:nvSpPr>
          <p:spPr>
            <a:xfrm>
              <a:off x="3442063" y="4735286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77FDE154-F8D0-D4AD-50F2-E66E834CB9F6}"/>
                </a:ext>
              </a:extLst>
            </p:cNvPr>
            <p:cNvSpPr/>
            <p:nvPr/>
          </p:nvSpPr>
          <p:spPr>
            <a:xfrm>
              <a:off x="4254137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8B69A349-CBCE-D1EB-888C-2C1CA855D9E8}"/>
                </a:ext>
              </a:extLst>
            </p:cNvPr>
            <p:cNvSpPr/>
            <p:nvPr/>
          </p:nvSpPr>
          <p:spPr>
            <a:xfrm>
              <a:off x="5079274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2B5ECB64-5E59-1CA2-4CE4-46A8DBDCDD58}"/>
                </a:ext>
              </a:extLst>
            </p:cNvPr>
            <p:cNvSpPr/>
            <p:nvPr/>
          </p:nvSpPr>
          <p:spPr>
            <a:xfrm>
              <a:off x="5891349" y="4735285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0">
              <a:extLst>
                <a:ext uri="{FF2B5EF4-FFF2-40B4-BE49-F238E27FC236}">
                  <a16:creationId xmlns:a16="http://schemas.microsoft.com/office/drawing/2014/main" id="{36CBAACA-78D1-17B5-F16B-F64F5AE0E5D9}"/>
                </a:ext>
              </a:extLst>
            </p:cNvPr>
            <p:cNvSpPr/>
            <p:nvPr/>
          </p:nvSpPr>
          <p:spPr>
            <a:xfrm>
              <a:off x="6773094" y="4735284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1">
              <a:extLst>
                <a:ext uri="{FF2B5EF4-FFF2-40B4-BE49-F238E27FC236}">
                  <a16:creationId xmlns:a16="http://schemas.microsoft.com/office/drawing/2014/main" id="{0198893F-97DC-DDB9-968F-D5AA895617F7}"/>
                </a:ext>
              </a:extLst>
            </p:cNvPr>
            <p:cNvSpPr/>
            <p:nvPr/>
          </p:nvSpPr>
          <p:spPr>
            <a:xfrm>
              <a:off x="7617825" y="4735283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2">
              <a:extLst>
                <a:ext uri="{FF2B5EF4-FFF2-40B4-BE49-F238E27FC236}">
                  <a16:creationId xmlns:a16="http://schemas.microsoft.com/office/drawing/2014/main" id="{C08FC56B-E868-3AF3-F52A-F56AF16C7D65}"/>
                </a:ext>
              </a:extLst>
            </p:cNvPr>
            <p:cNvSpPr/>
            <p:nvPr/>
          </p:nvSpPr>
          <p:spPr>
            <a:xfrm>
              <a:off x="8479976" y="4735282"/>
              <a:ext cx="346166" cy="1015663"/>
            </a:xfrm>
            <a:prstGeom prst="round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15288-F623-19E6-83A3-920DE07E40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0591"/>
      </p:ext>
    </p:extLst>
  </p:cSld>
  <p:clrMapOvr>
    <a:masterClrMapping/>
  </p:clrMapOvr>
</p:sld>
</file>

<file path=ppt/theme/theme1.xml><?xml version="1.0" encoding="utf-8"?>
<a:theme xmlns:a="http://schemas.openxmlformats.org/drawingml/2006/main" name="2_CSE 12X (adopted from CSE 373)">
  <a:themeElements>
    <a:clrScheme name="Custom 1">
      <a:dk1>
        <a:srgbClr val="222222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2699A9"/>
      </a:hlink>
      <a:folHlink>
        <a:srgbClr val="269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10377</TotalTime>
  <Words>691</Words>
  <Application>Microsoft Macintosh PowerPoint</Application>
  <PresentationFormat>Widescreen</PresentationFormat>
  <Paragraphs>129</Paragraphs>
  <Slides>10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Montserrat SemiBold</vt:lpstr>
      <vt:lpstr>Montserrat ExtraBold</vt:lpstr>
      <vt:lpstr>Montserrat</vt:lpstr>
      <vt:lpstr>Consolas</vt:lpstr>
      <vt:lpstr>Arial</vt:lpstr>
      <vt:lpstr>2_CSE 12X (adopted from CSE 373)</vt:lpstr>
      <vt:lpstr>User Input (Scanner)</vt:lpstr>
      <vt:lpstr>👻 Happy Halloween! 🎃</vt:lpstr>
      <vt:lpstr>Announcements, Reminders</vt:lpstr>
      <vt:lpstr>PCM Review: Scanner</vt:lpstr>
      <vt:lpstr>PCM Review: Tokens</vt:lpstr>
      <vt:lpstr>PCM Review: InputMismatchException</vt:lpstr>
      <vt:lpstr>Think Pair Share: Cornbear (Think)</vt:lpstr>
      <vt:lpstr>Think Pair Share: Cornbear (Pair)</vt:lpstr>
      <vt:lpstr>Reminder (again): Fencepost Pattern</vt:lpstr>
      <vt:lpstr>Fencepost Pattern … for User Input?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cp:lastModifiedBy>James Weichert</cp:lastModifiedBy>
  <cp:revision>467</cp:revision>
  <dcterms:modified xsi:type="dcterms:W3CDTF">2025-10-31T16:29:35Z</dcterms:modified>
</cp:coreProperties>
</file>