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3"/>
  </p:notesMasterIdLst>
  <p:handoutMasterIdLst>
    <p:handoutMasterId r:id="rId14"/>
  </p:handoutMasterIdLst>
  <p:sldIdLst>
    <p:sldId id="478" r:id="rId2"/>
    <p:sldId id="386" r:id="rId3"/>
    <p:sldId id="356" r:id="rId4"/>
    <p:sldId id="476" r:id="rId5"/>
    <p:sldId id="467" r:id="rId6"/>
    <p:sldId id="462" r:id="rId7"/>
    <p:sldId id="463" r:id="rId8"/>
    <p:sldId id="472" r:id="rId9"/>
    <p:sldId id="473" r:id="rId10"/>
    <p:sldId id="471" r:id="rId11"/>
    <p:sldId id="477" r:id="rId12"/>
  </p:sldIdLst>
  <p:sldSz cx="12192000" cy="6858000"/>
  <p:notesSz cx="6858000" cy="9144000"/>
  <p:embeddedFontLst>
    <p:embeddedFont>
      <p:font typeface="Consolas" panose="020B0609020204030204" pitchFamily="49"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
      <p:font typeface="Montserrat ExtraBold" panose="00000900000000000000" pitchFamily="2" charset="0"/>
      <p:bold r:id="rId23"/>
      <p:italic r:id="rId24"/>
      <p:boldItalic r:id="rId25"/>
    </p:embeddedFont>
    <p:embeddedFont>
      <p:font typeface="Montserrat SemiBold" panose="000007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8dWrwCSJhu53tQRppDdHoobh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8C8"/>
    <a:srgbClr val="CFFFFD"/>
    <a:srgbClr val="F7D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5058"/>
  </p:normalViewPr>
  <p:slideViewPr>
    <p:cSldViewPr snapToGrid="0">
      <p:cViewPr varScale="1">
        <p:scale>
          <a:sx n="102" d="100"/>
          <a:sy n="102" d="100"/>
        </p:scale>
        <p:origin x="96" y="68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264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65BF56-4A4D-4DEA-BF4B-8ED38A61B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D6DE3BD0-CCFC-4760-AAF3-CF9B94D18C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0203-2B6C-4376-BFEA-B4E212133564}" type="datetimeFigureOut">
              <a:rPr lang="en-US" smtClean="0">
                <a:latin typeface="Calibri" panose="020F0502020204030204" pitchFamily="34" charset="0"/>
                <a:cs typeface="Calibri" panose="020F0502020204030204" pitchFamily="34" charset="0"/>
              </a:rPr>
              <a:t>10/29/2025</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99C70846-9548-41CC-857D-BF91CA71D9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666BCD5-B21F-45B8-9F34-078703248D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82362-2E36-4DA0-BABD-FE59F686457C}"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61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9"/>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 name="Google Shape;16;p29" descr="University of Washington"/>
          <p:cNvPicPr preferRelativeResize="0"/>
          <p:nvPr/>
        </p:nvPicPr>
        <p:blipFill rotWithShape="1">
          <a:blip r:embed="rId3">
            <a:alphaModFix/>
          </a:blip>
          <a:srcRect/>
          <a:stretch/>
        </p:blipFill>
        <p:spPr>
          <a:xfrm>
            <a:off x="29762" y="29971"/>
            <a:ext cx="2150723" cy="169039"/>
          </a:xfrm>
          <a:prstGeom prst="rect">
            <a:avLst/>
          </a:prstGeom>
          <a:noFill/>
          <a:ln>
            <a:noFill/>
          </a:ln>
        </p:spPr>
      </p:pic>
      <p:sp>
        <p:nvSpPr>
          <p:cNvPr id="17" name="Google Shape;17;p29"/>
          <p:cNvSpPr txBox="1"/>
          <p:nvPr/>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Autumn 2025</a:t>
            </a:r>
            <a:endParaRPr b="0" i="0" dirty="0">
              <a:latin typeface="Calibri" panose="020F0502020204030204" pitchFamily="34" charset="0"/>
              <a:cs typeface="Calibri" panose="020F0502020204030204" pitchFamily="34" charset="0"/>
            </a:endParaRPr>
          </a:p>
        </p:txBody>
      </p:sp>
      <p:sp>
        <p:nvSpPr>
          <p:cNvPr id="18" name="Google Shape;18;p29"/>
          <p:cNvSpPr txBox="1"/>
          <p:nvPr/>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
        <p:nvSpPr>
          <p:cNvPr id="20" name="Google Shape;20;p29"/>
          <p:cNvSpPr txBox="1"/>
          <p:nvPr/>
        </p:nvSpPr>
        <p:spPr>
          <a:xfrm>
            <a:off x="338697" y="1894816"/>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121</a:t>
            </a:r>
            <a:endParaRPr b="0" i="0" dirty="0">
              <a:latin typeface="Calibri" panose="020F0502020204030204" pitchFamily="34" charset="0"/>
              <a:cs typeface="Calibri" panose="020F0502020204030204" pitchFamily="34" charset="0"/>
            </a:endParaRPr>
          </a:p>
        </p:txBody>
      </p:sp>
      <p:sp>
        <p:nvSpPr>
          <p:cNvPr id="22" name="Google Shape;22;p29">
            <a:extLst>
              <a:ext uri="{C183D7F6-B498-43B3-948B-1728B52AA6E4}">
                <adec:decorative xmlns:adec="http://schemas.microsoft.com/office/drawing/2017/decorative" val="1"/>
              </a:ext>
            </a:extLst>
          </p:cNvPr>
          <p:cNvSpPr/>
          <p:nvPr/>
        </p:nvSpPr>
        <p:spPr>
          <a:xfrm>
            <a:off x="420127" y="1370208"/>
            <a:ext cx="878586"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1" i="0" u="none" strike="noStrike" cap="none" dirty="0">
              <a:solidFill>
                <a:srgbClr val="FFFFFF"/>
              </a:solidFill>
              <a:latin typeface="Calibri"/>
              <a:ea typeface="Calibri"/>
              <a:cs typeface="Calibri"/>
              <a:sym typeface="Calibri"/>
            </a:endParaRPr>
          </a:p>
        </p:txBody>
      </p:sp>
      <p:sp>
        <p:nvSpPr>
          <p:cNvPr id="24" name="Google Shape;24;p29">
            <a:extLst>
              <a:ext uri="{C183D7F6-B498-43B3-948B-1728B52AA6E4}">
                <adec:decorative xmlns:adec="http://schemas.microsoft.com/office/drawing/2017/decorative" val="1"/>
              </a:ext>
            </a:extLst>
          </p:cNvPr>
          <p:cNvSpPr/>
          <p:nvPr/>
        </p:nvSpPr>
        <p:spPr>
          <a:xfrm>
            <a:off x="6634951" y="951503"/>
            <a:ext cx="5250244" cy="5153776"/>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5" name="Google Shape;25;p29">
            <a:extLst>
              <a:ext uri="{C183D7F6-B498-43B3-948B-1728B52AA6E4}">
                <adec:decorative xmlns:adec="http://schemas.microsoft.com/office/drawing/2017/decorative" val="1"/>
              </a:ext>
            </a:extLst>
          </p:cNvPr>
          <p:cNvCxnSpPr/>
          <p:nvPr/>
        </p:nvCxnSpPr>
        <p:spPr>
          <a:xfrm>
            <a:off x="7025920" y="4053518"/>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a:extLst>
              <a:ext uri="{C183D7F6-B498-43B3-948B-1728B52AA6E4}">
                <adec:decorative xmlns:adec="http://schemas.microsoft.com/office/drawing/2017/decorative" val="1"/>
              </a:ext>
            </a:extLst>
          </p:cNvPr>
          <p:cNvSpPr/>
          <p:nvPr/>
        </p:nvSpPr>
        <p:spPr>
          <a:xfrm>
            <a:off x="86443" y="5439308"/>
            <a:ext cx="3730182"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 name="Google Shape;28;p29"/>
          <p:cNvSpPr txBox="1"/>
          <p:nvPr/>
        </p:nvSpPr>
        <p:spPr>
          <a:xfrm>
            <a:off x="306805" y="5577374"/>
            <a:ext cx="2154864" cy="1138733"/>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595959"/>
              </a:buClr>
              <a:buSzPts val="1200"/>
              <a:buFont typeface="Montserrat SemiBold"/>
              <a:buNone/>
              <a:tabLst/>
              <a:defRPr/>
            </a:pPr>
            <a:r>
              <a:rPr lang="en-US" sz="1200" b="1" i="0" u="none" strike="noStrike" cap="none" dirty="0">
                <a:solidFill>
                  <a:schemeClr val="tx1"/>
                </a:solidFill>
                <a:latin typeface="Montserrat" pitchFamily="2" charset="77"/>
                <a:ea typeface="Montserrat"/>
                <a:cs typeface="Montserrat"/>
                <a:sym typeface="Montserrat"/>
              </a:rPr>
              <a:t>Questions during Class?</a:t>
            </a:r>
            <a:endParaRPr lang="en-US" sz="1200"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lang="en-US"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1200"/>
              <a:buFont typeface="Montserrat SemiBold"/>
              <a:buNone/>
            </a:pPr>
            <a:r>
              <a:rPr lang="en-US" sz="1200" b="1" i="0" u="none" strike="noStrike" cap="none" dirty="0">
                <a:solidFill>
                  <a:schemeClr val="tx1"/>
                </a:solidFill>
                <a:latin typeface="Montserrat" pitchFamily="2" charset="77"/>
                <a:ea typeface="Montserrat SemiBold"/>
                <a:cs typeface="Montserrat SemiBold"/>
                <a:sym typeface="Montserrat SemiBold"/>
              </a:rPr>
              <a:t>Raise hand or send here</a:t>
            </a:r>
            <a:endParaRPr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1" i="0" u="none" strike="noStrike" cap="none" dirty="0" err="1">
                <a:solidFill>
                  <a:schemeClr val="tx1"/>
                </a:solidFill>
                <a:latin typeface="Montserrat" pitchFamily="2" charset="77"/>
                <a:ea typeface="Montserrat SemiBold"/>
                <a:cs typeface="Montserrat SemiBold"/>
                <a:sym typeface="Montserrat SemiBold"/>
              </a:rPr>
              <a:t>sli.do</a:t>
            </a:r>
            <a:r>
              <a:rPr lang="en-US" sz="2000" b="1" i="0" u="none" strike="noStrike" cap="none" dirty="0">
                <a:solidFill>
                  <a:schemeClr val="tx1"/>
                </a:solidFill>
                <a:latin typeface="Montserrat" pitchFamily="2" charset="77"/>
                <a:ea typeface="Montserrat SemiBold"/>
                <a:cs typeface="Montserrat SemiBold"/>
                <a:sym typeface="Montserrat SemiBold"/>
              </a:rPr>
              <a:t>    #cse121 </a:t>
            </a:r>
            <a:endParaRPr b="1" i="0" dirty="0">
              <a:solidFill>
                <a:schemeClr val="tx1"/>
              </a:solidFill>
              <a:latin typeface="Montserrat" pitchFamily="2" charset="77"/>
              <a:cs typeface="Calibri" panose="020F0502020204030204" pitchFamily="34" charset="0"/>
            </a:endParaRPr>
          </a:p>
        </p:txBody>
      </p:sp>
    </p:spTree>
    <p:extLst>
      <p:ext uri="{BB962C8B-B14F-4D97-AF65-F5344CB8AC3E}">
        <p14:creationId xmlns:p14="http://schemas.microsoft.com/office/powerpoint/2010/main" val="77245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reserve="1">
  <p:cSld name="Title and Content">
    <p:spTree>
      <p:nvGrpSpPr>
        <p:cNvPr id="1" name="Shape 32"/>
        <p:cNvGrpSpPr/>
        <p:nvPr/>
      </p:nvGrpSpPr>
      <p:grpSpPr>
        <a:xfrm>
          <a:off x="0" y="0"/>
          <a:ext cx="0" cy="0"/>
          <a:chOff x="0" y="0"/>
          <a:chExt cx="0" cy="0"/>
        </a:xfrm>
      </p:grpSpPr>
      <p:sp>
        <p:nvSpPr>
          <p:cNvPr id="33" name="Google Shape;33;p30"/>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 name="Google Shape;37;p30"/>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38" name="Google Shape;38;p30"/>
          <p:cNvSpPr txBox="1">
            <a:spLocks noGrp="1"/>
          </p:cNvSpPr>
          <p:nvPr>
            <p:ph type="body" idx="1"/>
          </p:nvPr>
        </p:nvSpPr>
        <p:spPr>
          <a:xfrm>
            <a:off x="838200" y="1371600"/>
            <a:ext cx="10515600" cy="480536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ct val="1000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dirty="0"/>
          </a:p>
        </p:txBody>
      </p:sp>
      <p:sp>
        <p:nvSpPr>
          <p:cNvPr id="39" name="Google Shape;39;p30"/>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dirty="0"/>
          </a:p>
        </p:txBody>
      </p:sp>
      <p:pic>
        <p:nvPicPr>
          <p:cNvPr id="2" name="Google Shape;7;p28" descr="University of Washington">
            <a:extLst>
              <a:ext uri="{FF2B5EF4-FFF2-40B4-BE49-F238E27FC236}">
                <a16:creationId xmlns:a16="http://schemas.microsoft.com/office/drawing/2014/main" id="{BABC5B18-FB33-F6B8-4C29-4724707E45C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43E64A9D-13F4-4F7A-870E-E779341A833A}"/>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Autumn 2025</a:t>
            </a:r>
            <a:endParaRPr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9E59E3F7-66A5-DA61-63FE-27EFAB46255A}"/>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006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racitce: Pair" preserve="1">
  <p:cSld name="Pracit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Autumn 2025</a:t>
            </a:r>
            <a:endParaRPr b="0" i="0" dirty="0">
              <a:latin typeface="Calibri" panose="020F0502020204030204" pitchFamily="34" charset="0"/>
              <a:cs typeface="Calibri" panose="020F0502020204030204" pitchFamily="34" charset="0"/>
            </a:endParaRPr>
          </a:p>
        </p:txBody>
      </p:sp>
      <p:sp>
        <p:nvSpPr>
          <p:cNvPr id="6" name="Google Shape;52;p32">
            <a:extLst>
              <a:ext uri="{FF2B5EF4-FFF2-40B4-BE49-F238E27FC236}">
                <a16:creationId xmlns:a16="http://schemas.microsoft.com/office/drawing/2014/main" id="{7CB162C5-D013-0E9F-304A-00EF111A719D}"/>
              </a:ext>
            </a:extLst>
          </p:cNvPr>
          <p:cNvSpPr txBox="1"/>
          <p:nvPr userDrawn="1"/>
        </p:nvSpPr>
        <p:spPr>
          <a:xfrm>
            <a:off x="1152635" y="300370"/>
            <a:ext cx="3506055"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Think</a:t>
            </a:r>
            <a:endParaRPr b="0" i="0" dirty="0">
              <a:latin typeface="Calibri" panose="020F0502020204030204" pitchFamily="34" charset="0"/>
              <a:cs typeface="Calibri" panose="020F0502020204030204" pitchFamily="34" charset="0"/>
            </a:endParaRPr>
          </a:p>
        </p:txBody>
      </p:sp>
      <p:pic>
        <p:nvPicPr>
          <p:cNvPr id="7" name="Google Shape;53;p32" descr="Graphic 12">
            <a:extLst>
              <a:ext uri="{FF2B5EF4-FFF2-40B4-BE49-F238E27FC236}">
                <a16:creationId xmlns:a16="http://schemas.microsoft.com/office/drawing/2014/main" id="{6639FEF2-EB20-D618-A4FD-015344F21E43}"/>
              </a:ext>
            </a:extLst>
          </p:cNvPr>
          <p:cNvPicPr preferRelativeResize="0"/>
          <p:nvPr userDrawn="1"/>
        </p:nvPicPr>
        <p:blipFill rotWithShape="1">
          <a:blip r:embed="rId3">
            <a:alphaModFix/>
          </a:blip>
          <a:srcRect/>
          <a:stretch/>
        </p:blipFill>
        <p:spPr>
          <a:xfrm flipH="1">
            <a:off x="154038" y="300371"/>
            <a:ext cx="684161" cy="781897"/>
          </a:xfrm>
          <a:prstGeom prst="rect">
            <a:avLst/>
          </a:prstGeom>
          <a:noFill/>
          <a:ln>
            <a:noFill/>
          </a:ln>
        </p:spPr>
      </p:pic>
      <p:sp>
        <p:nvSpPr>
          <p:cNvPr id="5" name="Google Shape;18;p29">
            <a:extLst>
              <a:ext uri="{FF2B5EF4-FFF2-40B4-BE49-F238E27FC236}">
                <a16:creationId xmlns:a16="http://schemas.microsoft.com/office/drawing/2014/main" id="{4EF279CC-6012-F525-8DFE-220A30D18E3D}"/>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45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acitce: Pair" preserve="1">
  <p:cSld name="1_Pracit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68" name="Google Shape;68;p33"/>
          <p:cNvSpPr txBox="1"/>
          <p:nvPr/>
        </p:nvSpPr>
        <p:spPr>
          <a:xfrm>
            <a:off x="1152635" y="300370"/>
            <a:ext cx="5271611"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Pair</a:t>
            </a:r>
            <a:endParaRPr b="0" i="0" dirty="0">
              <a:latin typeface="Calibri" panose="020F0502020204030204" pitchFamily="34" charset="0"/>
              <a:cs typeface="Calibri" panose="020F0502020204030204" pitchFamily="34" charset="0"/>
            </a:endParaRPr>
          </a:p>
        </p:txBody>
      </p:sp>
      <p:pic>
        <p:nvPicPr>
          <p:cNvPr id="69" name="Google Shape;69;p33" descr="Graphic 7"/>
          <p:cNvPicPr preferRelativeResize="0"/>
          <p:nvPr/>
        </p:nvPicPr>
        <p:blipFill rotWithShape="1">
          <a:blip r:embed="rId2">
            <a:alphaModFix/>
          </a:blip>
          <a:srcRect/>
          <a:stretch/>
        </p:blipFill>
        <p:spPr>
          <a:xfrm>
            <a:off x="154038" y="300371"/>
            <a:ext cx="961803" cy="769442"/>
          </a:xfrm>
          <a:prstGeom prst="rect">
            <a:avLst/>
          </a:prstGeom>
          <a:noFill/>
          <a:ln>
            <a:noFill/>
          </a:ln>
        </p:spPr>
      </p:pic>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3">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Autumn 2025</a:t>
            </a:r>
            <a:endParaRPr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09746641-17E7-5E8C-1C1A-E40DC43244EB}"/>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53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reserve="1">
  <p:cSld name="Title Only">
    <p:spTree>
      <p:nvGrpSpPr>
        <p:cNvPr id="1" name="Shape 74"/>
        <p:cNvGrpSpPr/>
        <p:nvPr/>
      </p:nvGrpSpPr>
      <p:grpSpPr>
        <a:xfrm>
          <a:off x="0" y="0"/>
          <a:ext cx="0" cy="0"/>
          <a:chOff x="0" y="0"/>
          <a:chExt cx="0" cy="0"/>
        </a:xfrm>
      </p:grpSpPr>
      <p:sp>
        <p:nvSpPr>
          <p:cNvPr id="75" name="Google Shape;75;p34"/>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 name="Google Shape;79;p34"/>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80" name="Google Shape;80;p34"/>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19B8A0CF-1C66-FBB7-F209-B458097B217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C3A4268A-A3F9-0647-FFA6-0CD0547EA640}"/>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Autumn 2025</a:t>
            </a:r>
            <a:endParaRPr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7BFDD5B8-E577-6B1D-717E-15267B77AC9B}"/>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003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reserve="1">
  <p:cSld name="Blank">
    <p:spTree>
      <p:nvGrpSpPr>
        <p:cNvPr id="1" name="Shape 81"/>
        <p:cNvGrpSpPr/>
        <p:nvPr/>
      </p:nvGrpSpPr>
      <p:grpSpPr>
        <a:xfrm>
          <a:off x="0" y="0"/>
          <a:ext cx="0" cy="0"/>
          <a:chOff x="0" y="0"/>
          <a:chExt cx="0" cy="0"/>
        </a:xfrm>
      </p:grpSpPr>
      <p:sp>
        <p:nvSpPr>
          <p:cNvPr id="82" name="Google Shape;82;p35"/>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6" name="Google Shape;86;p35"/>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0E854BAB-9BC0-0566-D459-A9E2B29A12D0}"/>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3E5BA8AB-DA7F-8D72-2336-81B0A628B7E3}"/>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Autumn 2025</a:t>
            </a:r>
            <a:endParaRPr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10917DDE-6ABF-46DB-CC1B-48A92A9BC3D7}"/>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794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5"/>
        <p:cNvGrpSpPr/>
        <p:nvPr/>
      </p:nvGrpSpPr>
      <p:grpSpPr>
        <a:xfrm>
          <a:off x="0" y="0"/>
          <a:ext cx="0" cy="0"/>
          <a:chOff x="0" y="0"/>
          <a:chExt cx="0" cy="0"/>
        </a:xfrm>
      </p:grpSpPr>
      <p:sp>
        <p:nvSpPr>
          <p:cNvPr id="11" name="Google Shape;11;p28"/>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endParaRPr dirty="0"/>
          </a:p>
        </p:txBody>
      </p:sp>
      <p:sp>
        <p:nvSpPr>
          <p:cNvPr id="6" name="Google Shape;6;p28"/>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7;p28" descr="University of Washington"/>
          <p:cNvPicPr preferRelativeResize="0"/>
          <p:nvPr/>
        </p:nvPicPr>
        <p:blipFill rotWithShape="1">
          <a:blip r:embed="rId8">
            <a:alphaModFix/>
          </a:blip>
          <a:srcRect/>
          <a:stretch/>
        </p:blipFill>
        <p:spPr>
          <a:xfrm>
            <a:off x="29762" y="29971"/>
            <a:ext cx="2150723" cy="169039"/>
          </a:xfrm>
          <a:prstGeom prst="rect">
            <a:avLst/>
          </a:prstGeom>
          <a:noFill/>
          <a:ln>
            <a:noFill/>
          </a:ln>
        </p:spPr>
      </p:pic>
      <p:sp>
        <p:nvSpPr>
          <p:cNvPr id="8" name="Google Shape;8;p28"/>
          <p:cNvSpPr txBox="1"/>
          <p:nvPr/>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Autumn 2025</a:t>
            </a:r>
            <a:endParaRPr b="0" i="0" dirty="0">
              <a:latin typeface="Calibri" panose="020F0502020204030204" pitchFamily="34" charset="0"/>
              <a:cs typeface="Calibri" panose="020F0502020204030204" pitchFamily="34" charset="0"/>
            </a:endParaRPr>
          </a:p>
        </p:txBody>
      </p:sp>
      <p:sp>
        <p:nvSpPr>
          <p:cNvPr id="12" name="Google Shape;12;p28"/>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13" name="Google Shape;13;p28"/>
          <p:cNvSpPr txBox="1">
            <a:spLocks noGrp="1"/>
          </p:cNvSpPr>
          <p:nvPr>
            <p:ph type="sldNum" idx="12"/>
          </p:nvPr>
        </p:nvSpPr>
        <p:spPr>
          <a:xfrm>
            <a:off x="11793850" y="6296502"/>
            <a:ext cx="245751" cy="430847"/>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9pPr>
          </a:lstStyle>
          <a:p>
            <a:fld id="{00000000-1234-1234-1234-123412341234}" type="slidenum">
              <a:rPr lang="en-US" smtClean="0"/>
              <a:pPr/>
              <a:t>‹#›</a:t>
            </a:fld>
            <a:endParaRPr lang="en-US" sz="1400" b="0" dirty="0">
              <a:solidFill>
                <a:srgbClr val="000000"/>
              </a:solidFill>
              <a:latin typeface="Calibri" panose="020F0502020204030204" pitchFamily="34" charset="0"/>
              <a:ea typeface="Arial"/>
              <a:cs typeface="Calibri" panose="020F0502020204030204" pitchFamily="34" charset="0"/>
              <a:sym typeface="Arial"/>
            </a:endParaRPr>
          </a:p>
        </p:txBody>
      </p:sp>
      <p:sp>
        <p:nvSpPr>
          <p:cNvPr id="2" name="Google Shape;18;p29">
            <a:extLst>
              <a:ext uri="{FF2B5EF4-FFF2-40B4-BE49-F238E27FC236}">
                <a16:creationId xmlns:a16="http://schemas.microsoft.com/office/drawing/2014/main" id="{71643139-0F58-EA43-02CA-884C35166B4A}"/>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4230812"/>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7MXne5dSHETsBQukvAAxS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idx="4294967295"/>
          </p:nvPr>
        </p:nvSpPr>
        <p:spPr>
          <a:xfrm>
            <a:off x="0" y="3084513"/>
            <a:ext cx="6211888" cy="1038225"/>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0F0F0"/>
              </a:buClr>
              <a:buSzPts val="6000"/>
              <a:buFont typeface="Montserrat SemiBold"/>
              <a:buNone/>
            </a:pPr>
            <a:r>
              <a:rPr lang="en-US" sz="6000" b="0" dirty="0">
                <a:solidFill>
                  <a:srgbClr val="F0F0F0"/>
                </a:solidFill>
                <a:latin typeface="Montserrat SemiBold"/>
                <a:ea typeface="Montserrat SemiBold"/>
                <a:cs typeface="Montserrat SemiBold"/>
                <a:sym typeface="Montserrat SemiBold"/>
              </a:rPr>
              <a:t>While Loops</a:t>
            </a:r>
            <a:endParaRPr dirty="0"/>
          </a:p>
        </p:txBody>
      </p:sp>
      <p:sp>
        <p:nvSpPr>
          <p:cNvPr id="92" name="Google Shape;92;p1"/>
          <p:cNvSpPr txBox="1"/>
          <p:nvPr/>
        </p:nvSpPr>
        <p:spPr>
          <a:xfrm>
            <a:off x="7087221" y="1451178"/>
            <a:ext cx="4385400" cy="144650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endParaRPr lang="en-US" dirty="0">
              <a:latin typeface="Calibri" panose="020F0502020204030204" pitchFamily="34" charset="0"/>
              <a:cs typeface="Calibri" panose="020F0502020204030204" pitchFamily="34" charset="0"/>
            </a:endParaRPr>
          </a:p>
          <a:p>
            <a:pPr lvl="0" algn="ctr">
              <a:buClr>
                <a:srgbClr val="404040"/>
              </a:buClr>
              <a:buSzPts val="2200"/>
            </a:pPr>
            <a:endParaRPr lang="en-US" sz="2200" i="1" dirty="0">
              <a:solidFill>
                <a:srgbClr val="404040"/>
              </a:solidFill>
              <a:latin typeface="Calibri"/>
              <a:ea typeface="Calibri"/>
              <a:cs typeface="Calibri"/>
              <a:sym typeface="Calibri"/>
            </a:endParaRPr>
          </a:p>
          <a:p>
            <a:pPr lvl="0" algn="ctr">
              <a:buClr>
                <a:srgbClr val="404040"/>
              </a:buClr>
              <a:buSzPts val="2200"/>
            </a:pPr>
            <a:r>
              <a:rPr lang="en-US" sz="2200" i="1" dirty="0">
                <a:solidFill>
                  <a:srgbClr val="404040"/>
                </a:solidFill>
                <a:latin typeface="Calibri"/>
                <a:ea typeface="Calibri"/>
                <a:cs typeface="Calibri"/>
                <a:sym typeface="Calibri"/>
              </a:rPr>
              <a:t>What’s your favorite spot </a:t>
            </a:r>
            <a:br>
              <a:rPr lang="en-US" sz="2200" i="1" dirty="0">
                <a:solidFill>
                  <a:srgbClr val="404040"/>
                </a:solidFill>
                <a:latin typeface="Calibri"/>
                <a:ea typeface="Calibri"/>
                <a:cs typeface="Calibri"/>
                <a:sym typeface="Calibri"/>
              </a:rPr>
            </a:br>
            <a:r>
              <a:rPr lang="en-US" sz="2200" i="1" dirty="0">
                <a:solidFill>
                  <a:srgbClr val="404040"/>
                </a:solidFill>
                <a:latin typeface="Calibri"/>
                <a:ea typeface="Calibri"/>
                <a:cs typeface="Calibri"/>
                <a:sym typeface="Calibri"/>
              </a:rPr>
              <a:t>on the Ave?</a:t>
            </a:r>
            <a:endParaRPr lang="en-US" dirty="0">
              <a:latin typeface="Calibri" panose="020F0502020204030204" pitchFamily="34" charset="0"/>
              <a:cs typeface="Calibri" panose="020F0502020204030204" pitchFamily="34" charset="0"/>
            </a:endParaRPr>
          </a:p>
        </p:txBody>
      </p:sp>
      <p:sp>
        <p:nvSpPr>
          <p:cNvPr id="94" name="Google Shape;94;p1"/>
          <p:cNvSpPr txBox="1"/>
          <p:nvPr/>
        </p:nvSpPr>
        <p:spPr>
          <a:xfrm>
            <a:off x="7009923" y="1112472"/>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latin typeface="Calibri" panose="020F0502020204030204" pitchFamily="34" charset="0"/>
              <a:cs typeface="Calibri" panose="020F0502020204030204" pitchFamily="34" charset="0"/>
            </a:endParaRPr>
          </a:p>
        </p:txBody>
      </p:sp>
      <p:sp>
        <p:nvSpPr>
          <p:cNvPr id="95" name="Google Shape;95;p1"/>
          <p:cNvSpPr txBox="1"/>
          <p:nvPr/>
        </p:nvSpPr>
        <p:spPr>
          <a:xfrm>
            <a:off x="7009923" y="3493967"/>
            <a:ext cx="4539900" cy="400069"/>
          </a:xfrm>
          <a:prstGeom prst="rect">
            <a:avLst/>
          </a:prstGeom>
          <a:noFill/>
          <a:ln>
            <a:noFill/>
          </a:ln>
        </p:spPr>
        <p:txBody>
          <a:bodyPr spcFirstLastPara="1" wrap="square" lIns="45700" tIns="45700" rIns="45700" bIns="45700" anchor="t" anchorCtr="0">
            <a:spAutoFit/>
          </a:bodyPr>
          <a:lstStyle/>
          <a:p>
            <a:pPr lvl="0" algn="ctr">
              <a:buClr>
                <a:srgbClr val="404040"/>
              </a:buClr>
              <a:buSzPts val="2200"/>
            </a:pPr>
            <a:r>
              <a:rPr lang="en-US" sz="2000" b="0" i="0" u="none" strike="noStrike" cap="none" dirty="0">
                <a:solidFill>
                  <a:srgbClr val="404040"/>
                </a:solidFill>
                <a:latin typeface="Calibri"/>
                <a:ea typeface="Calibri"/>
                <a:cs typeface="Calibri"/>
                <a:sym typeface="Calibri"/>
              </a:rPr>
              <a:t>Music:</a:t>
            </a:r>
            <a:r>
              <a:rPr lang="en-US" sz="2000" dirty="0">
                <a:solidFill>
                  <a:srgbClr val="404040"/>
                </a:solidFill>
                <a:latin typeface="Calibri"/>
                <a:ea typeface="Calibri"/>
                <a:cs typeface="Calibri"/>
                <a:sym typeface="Calibri"/>
              </a:rPr>
              <a:t> 🎷</a:t>
            </a:r>
            <a:r>
              <a:rPr lang="fr-FR" sz="2000" u="sng" dirty="0">
                <a:solidFill>
                  <a:srgbClr val="0563C1"/>
                </a:solidFill>
                <a:latin typeface="Calibri"/>
                <a:ea typeface="Calibri"/>
                <a:cs typeface="Calibri"/>
                <a:sym typeface="Calibri"/>
                <a:hlinkClick r:id="rId3"/>
              </a:rPr>
              <a:t>CSE 121 25au Lecture Tunes</a:t>
            </a:r>
            <a:r>
              <a:rPr lang="fr-FR" sz="2000" dirty="0">
                <a:solidFill>
                  <a:srgbClr val="0563C1"/>
                </a:solidFill>
                <a:latin typeface="Calibri"/>
                <a:ea typeface="Calibri"/>
                <a:cs typeface="Calibri"/>
                <a:sym typeface="Calibri"/>
              </a:rPr>
              <a:t> </a:t>
            </a:r>
            <a:r>
              <a:rPr lang="en-US" sz="2000" dirty="0">
                <a:solidFill>
                  <a:srgbClr val="404040"/>
                </a:solidFill>
                <a:latin typeface="Calibri"/>
                <a:ea typeface="Calibri"/>
                <a:cs typeface="Calibri"/>
                <a:sym typeface="Calibri"/>
              </a:rPr>
              <a:t>🎵</a:t>
            </a:r>
            <a:endParaRPr lang="fr-FR" sz="1200" dirty="0">
              <a:solidFill>
                <a:srgbClr val="0563C1"/>
              </a:solidFill>
              <a:latin typeface="Calibri" panose="020F0502020204030204" pitchFamily="34" charset="0"/>
              <a:cs typeface="Calibri" panose="020F0502020204030204" pitchFamily="34" charset="0"/>
            </a:endParaRPr>
          </a:p>
        </p:txBody>
      </p:sp>
      <p:sp>
        <p:nvSpPr>
          <p:cNvPr id="96" name="Google Shape;96;p1"/>
          <p:cNvSpPr txBox="1"/>
          <p:nvPr/>
        </p:nvSpPr>
        <p:spPr>
          <a:xfrm>
            <a:off x="6935347" y="4072895"/>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Instructors:</a:t>
            </a:r>
            <a:endParaRPr sz="1200" dirty="0">
              <a:solidFill>
                <a:schemeClr val="lt2"/>
              </a:solidFill>
              <a:latin typeface="Montserrat ExtraBold"/>
              <a:ea typeface="Montserrat ExtraBold"/>
              <a:cs typeface="Montserrat ExtraBold"/>
              <a:sym typeface="Montserrat ExtraBold"/>
            </a:endParaRPr>
          </a:p>
        </p:txBody>
      </p:sp>
      <p:sp>
        <p:nvSpPr>
          <p:cNvPr id="97" name="Google Shape;97;p1"/>
          <p:cNvSpPr txBox="1"/>
          <p:nvPr/>
        </p:nvSpPr>
        <p:spPr>
          <a:xfrm>
            <a:off x="6935347" y="4333507"/>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TAs:</a:t>
            </a:r>
            <a:endParaRPr sz="1200" dirty="0">
              <a:solidFill>
                <a:schemeClr val="lt2"/>
              </a:solidFill>
              <a:latin typeface="Montserrat ExtraBold"/>
              <a:ea typeface="Montserrat ExtraBold"/>
              <a:cs typeface="Montserrat ExtraBold"/>
              <a:sym typeface="Montserrat ExtraBold"/>
            </a:endParaRPr>
          </a:p>
        </p:txBody>
      </p:sp>
      <p:sp>
        <p:nvSpPr>
          <p:cNvPr id="98" name="Google Shape;98;p1"/>
          <p:cNvSpPr txBox="1"/>
          <p:nvPr/>
        </p:nvSpPr>
        <p:spPr>
          <a:xfrm>
            <a:off x="8088246" y="4072895"/>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lt2"/>
                </a:solidFill>
                <a:latin typeface="Montserrat SemiBold"/>
                <a:ea typeface="Montserrat SemiBold"/>
                <a:cs typeface="Montserrat SemiBold"/>
                <a:sym typeface="Montserrat SemiBold"/>
              </a:rPr>
              <a:t>Brett </a:t>
            </a:r>
            <a:r>
              <a:rPr lang="en-US" sz="1200" dirty="0" err="1">
                <a:solidFill>
                  <a:schemeClr val="lt2"/>
                </a:solidFill>
                <a:latin typeface="Montserrat SemiBold"/>
                <a:ea typeface="Montserrat SemiBold"/>
                <a:cs typeface="Montserrat SemiBold"/>
                <a:sym typeface="Montserrat SemiBold"/>
              </a:rPr>
              <a:t>Wortzman</a:t>
            </a:r>
            <a:r>
              <a:rPr lang="en-US" sz="1200" dirty="0">
                <a:solidFill>
                  <a:schemeClr val="lt2"/>
                </a:solidFill>
                <a:latin typeface="Montserrat SemiBold"/>
                <a:ea typeface="Montserrat SemiBold"/>
                <a:cs typeface="Montserrat SemiBold"/>
                <a:sym typeface="Montserrat SemiBold"/>
              </a:rPr>
              <a:t> &amp; James Weichert</a:t>
            </a:r>
            <a:endParaRPr sz="1200" dirty="0">
              <a:solidFill>
                <a:schemeClr val="lt2"/>
              </a:solidFill>
              <a:latin typeface="Montserrat SemiBold"/>
              <a:ea typeface="Montserrat SemiBold"/>
              <a:cs typeface="Montserrat SemiBold"/>
              <a:sym typeface="Montserrat SemiBold"/>
            </a:endParaRPr>
          </a:p>
        </p:txBody>
      </p:sp>
      <p:sp>
        <p:nvSpPr>
          <p:cNvPr id="5" name="Google Shape;23;p29">
            <a:extLst>
              <a:ext uri="{FF2B5EF4-FFF2-40B4-BE49-F238E27FC236}">
                <a16:creationId xmlns:a16="http://schemas.microsoft.com/office/drawing/2014/main" id="{C5E7BACA-EC1A-F75A-8907-C34CAD2EE0F4}"/>
              </a:ext>
            </a:extLst>
          </p:cNvPr>
          <p:cNvSpPr txBox="1"/>
          <p:nvPr/>
        </p:nvSpPr>
        <p:spPr>
          <a:xfrm>
            <a:off x="420095" y="1419273"/>
            <a:ext cx="87861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1" u="none" strike="noStrike" cap="none" dirty="0">
                <a:solidFill>
                  <a:srgbClr val="FFFFFF"/>
                </a:solidFill>
                <a:latin typeface="Montserrat ExtraBold" pitchFamily="2" charset="77"/>
                <a:ea typeface="Montserrat"/>
                <a:cs typeface="Montserrat"/>
                <a:sym typeface="Montserrat"/>
              </a:rPr>
              <a:t>LEC </a:t>
            </a:r>
            <a:r>
              <a:rPr lang="en-US" sz="1600" b="1" dirty="0">
                <a:solidFill>
                  <a:srgbClr val="FFFFFF"/>
                </a:solidFill>
                <a:latin typeface="Montserrat ExtraBold" pitchFamily="2" charset="77"/>
                <a:ea typeface="Montserrat"/>
                <a:cs typeface="Montserrat"/>
                <a:sym typeface="Montserrat"/>
              </a:rPr>
              <a:t>10</a:t>
            </a:r>
            <a:endParaRPr b="1" dirty="0">
              <a:latin typeface="Montserrat ExtraBold" pitchFamily="2" charset="77"/>
              <a:cs typeface="Calibri" panose="020F0502020204030204" pitchFamily="34" charset="0"/>
            </a:endParaRPr>
          </a:p>
        </p:txBody>
      </p:sp>
      <p:sp>
        <p:nvSpPr>
          <p:cNvPr id="2" name="TextBox 1">
            <a:extLst>
              <a:ext uri="{FF2B5EF4-FFF2-40B4-BE49-F238E27FC236}">
                <a16:creationId xmlns:a16="http://schemas.microsoft.com/office/drawing/2014/main" id="{4F0C513E-D449-EF21-5B18-ED2C502E67BF}"/>
              </a:ext>
            </a:extLst>
          </p:cNvPr>
          <p:cNvSpPr txBox="1"/>
          <p:nvPr/>
        </p:nvSpPr>
        <p:spPr>
          <a:xfrm>
            <a:off x="8100278" y="4357971"/>
            <a:ext cx="3671627" cy="1682127"/>
          </a:xfrm>
          <a:prstGeom prst="rect">
            <a:avLst/>
          </a:prstGeom>
          <a:noFill/>
        </p:spPr>
        <p:txBody>
          <a:bodyPr wrap="square" numCol="5" rtlCol="0">
            <a:spAutoFit/>
          </a:bodyPr>
          <a:lstStyle/>
          <a:p>
            <a:pPr>
              <a:lnSpc>
                <a:spcPct val="150000"/>
              </a:lnSpc>
            </a:pPr>
            <a:r>
              <a:rPr lang="en-US" sz="1000" dirty="0">
                <a:latin typeface="Montserrat" pitchFamily="2" charset="77"/>
              </a:rPr>
              <a:t>Trey</a:t>
            </a:r>
          </a:p>
          <a:p>
            <a:pPr>
              <a:lnSpc>
                <a:spcPct val="150000"/>
              </a:lnSpc>
            </a:pPr>
            <a:r>
              <a:rPr lang="en-US" sz="1000" dirty="0">
                <a:latin typeface="Montserrat" pitchFamily="2" charset="77"/>
              </a:rPr>
              <a:t>Amogh</a:t>
            </a:r>
          </a:p>
          <a:p>
            <a:pPr>
              <a:lnSpc>
                <a:spcPct val="150000"/>
              </a:lnSpc>
            </a:pPr>
            <a:r>
              <a:rPr lang="en-US" sz="1000" dirty="0">
                <a:latin typeface="Montserrat" pitchFamily="2" charset="77"/>
              </a:rPr>
              <a:t>Samrutha</a:t>
            </a:r>
          </a:p>
          <a:p>
            <a:pPr>
              <a:lnSpc>
                <a:spcPct val="150000"/>
              </a:lnSpc>
            </a:pPr>
            <a:r>
              <a:rPr lang="en-US" sz="1000" dirty="0">
                <a:latin typeface="Montserrat" pitchFamily="2" charset="77"/>
              </a:rPr>
              <a:t>Dalton</a:t>
            </a:r>
          </a:p>
          <a:p>
            <a:pPr>
              <a:lnSpc>
                <a:spcPct val="150000"/>
              </a:lnSpc>
            </a:pPr>
            <a:r>
              <a:rPr lang="en-US" sz="1000" dirty="0">
                <a:latin typeface="Montserrat" pitchFamily="2" charset="77"/>
              </a:rPr>
              <a:t>Ailsa</a:t>
            </a:r>
          </a:p>
          <a:p>
            <a:pPr>
              <a:lnSpc>
                <a:spcPct val="150000"/>
              </a:lnSpc>
            </a:pPr>
            <a:r>
              <a:rPr lang="en-US" sz="1000" dirty="0">
                <a:latin typeface="Montserrat" pitchFamily="2" charset="77"/>
              </a:rPr>
              <a:t>Ryan</a:t>
            </a:r>
          </a:p>
          <a:p>
            <a:pPr>
              <a:lnSpc>
                <a:spcPct val="150000"/>
              </a:lnSpc>
            </a:pPr>
            <a:r>
              <a:rPr lang="en-US" sz="1000" dirty="0">
                <a:latin typeface="Montserrat" pitchFamily="2" charset="77"/>
              </a:rPr>
              <a:t>Anant</a:t>
            </a:r>
          </a:p>
          <a:p>
            <a:pPr>
              <a:lnSpc>
                <a:spcPct val="150000"/>
              </a:lnSpc>
            </a:pPr>
            <a:r>
              <a:rPr lang="en-US" sz="1000" dirty="0">
                <a:latin typeface="Montserrat" pitchFamily="2" charset="77"/>
              </a:rPr>
              <a:t>Ava</a:t>
            </a:r>
          </a:p>
          <a:p>
            <a:pPr>
              <a:lnSpc>
                <a:spcPct val="150000"/>
              </a:lnSpc>
            </a:pPr>
            <a:r>
              <a:rPr lang="en-US" sz="1000" dirty="0">
                <a:latin typeface="Montserrat" pitchFamily="2" charset="77"/>
              </a:rPr>
              <a:t>Reese</a:t>
            </a:r>
          </a:p>
          <a:p>
            <a:pPr>
              <a:lnSpc>
                <a:spcPct val="150000"/>
              </a:lnSpc>
            </a:pPr>
            <a:r>
              <a:rPr lang="en-US" sz="1000" dirty="0">
                <a:latin typeface="Montserrat" pitchFamily="2" charset="77"/>
              </a:rPr>
              <a:t>Hayden</a:t>
            </a:r>
          </a:p>
          <a:p>
            <a:pPr>
              <a:lnSpc>
                <a:spcPct val="150000"/>
              </a:lnSpc>
            </a:pPr>
            <a:r>
              <a:rPr lang="en-US" sz="1000" dirty="0">
                <a:latin typeface="Montserrat" pitchFamily="2" charset="77"/>
              </a:rPr>
              <a:t>Aki</a:t>
            </a:r>
          </a:p>
          <a:p>
            <a:pPr>
              <a:lnSpc>
                <a:spcPct val="150000"/>
              </a:lnSpc>
            </a:pPr>
            <a:r>
              <a:rPr lang="en-US" sz="1000" dirty="0">
                <a:latin typeface="Montserrat" pitchFamily="2" charset="77"/>
              </a:rPr>
              <a:t>Spencer</a:t>
            </a:r>
          </a:p>
          <a:p>
            <a:pPr>
              <a:lnSpc>
                <a:spcPct val="150000"/>
              </a:lnSpc>
            </a:pPr>
            <a:r>
              <a:rPr lang="en-US" sz="1000" dirty="0">
                <a:latin typeface="Montserrat" pitchFamily="2" charset="77"/>
              </a:rPr>
              <a:t>Savannah</a:t>
            </a:r>
          </a:p>
          <a:p>
            <a:pPr>
              <a:lnSpc>
                <a:spcPct val="150000"/>
              </a:lnSpc>
            </a:pPr>
            <a:r>
              <a:rPr lang="en-US" sz="1000" dirty="0">
                <a:latin typeface="Montserrat" pitchFamily="2" charset="77"/>
              </a:rPr>
              <a:t>Tamsyn</a:t>
            </a:r>
          </a:p>
          <a:p>
            <a:pPr>
              <a:lnSpc>
                <a:spcPct val="150000"/>
              </a:lnSpc>
            </a:pPr>
            <a:r>
              <a:rPr lang="en-US" sz="1000" dirty="0">
                <a:latin typeface="Montserrat" pitchFamily="2" charset="77"/>
              </a:rPr>
              <a:t>Caleb</a:t>
            </a:r>
          </a:p>
          <a:p>
            <a:pPr>
              <a:lnSpc>
                <a:spcPct val="150000"/>
              </a:lnSpc>
            </a:pPr>
            <a:r>
              <a:rPr lang="en-US" sz="1000" dirty="0">
                <a:latin typeface="Montserrat" pitchFamily="2" charset="77"/>
              </a:rPr>
              <a:t>Anum</a:t>
            </a:r>
          </a:p>
          <a:p>
            <a:pPr>
              <a:lnSpc>
                <a:spcPct val="150000"/>
              </a:lnSpc>
            </a:pPr>
            <a:r>
              <a:rPr lang="en-US" sz="1000" dirty="0">
                <a:latin typeface="Montserrat" pitchFamily="2" charset="77"/>
              </a:rPr>
              <a:t>Abdul</a:t>
            </a:r>
          </a:p>
          <a:p>
            <a:pPr>
              <a:lnSpc>
                <a:spcPct val="150000"/>
              </a:lnSpc>
            </a:pPr>
            <a:r>
              <a:rPr lang="en-US" sz="1000" dirty="0">
                <a:latin typeface="Montserrat" pitchFamily="2" charset="77"/>
              </a:rPr>
              <a:t>Janvi</a:t>
            </a:r>
          </a:p>
          <a:p>
            <a:pPr>
              <a:lnSpc>
                <a:spcPct val="150000"/>
              </a:lnSpc>
            </a:pPr>
            <a:r>
              <a:rPr lang="en-US" sz="1000" dirty="0">
                <a:latin typeface="Montserrat" pitchFamily="2" charset="77"/>
              </a:rPr>
              <a:t>Navya</a:t>
            </a:r>
          </a:p>
          <a:p>
            <a:pPr>
              <a:lnSpc>
                <a:spcPct val="150000"/>
              </a:lnSpc>
            </a:pPr>
            <a:r>
              <a:rPr lang="en-US" sz="1000" dirty="0">
                <a:latin typeface="Montserrat" pitchFamily="2" charset="77"/>
              </a:rPr>
              <a:t>Sam Jessica</a:t>
            </a:r>
          </a:p>
          <a:p>
            <a:pPr>
              <a:lnSpc>
                <a:spcPct val="150000"/>
              </a:lnSpc>
            </a:pPr>
            <a:r>
              <a:rPr lang="en-US" sz="1000" dirty="0">
                <a:latin typeface="Montserrat" pitchFamily="2" charset="77"/>
              </a:rPr>
              <a:t>Elden</a:t>
            </a:r>
          </a:p>
          <a:p>
            <a:pPr>
              <a:lnSpc>
                <a:spcPct val="150000"/>
              </a:lnSpc>
            </a:pPr>
            <a:r>
              <a:rPr lang="en-US" sz="1000" dirty="0">
                <a:latin typeface="Montserrat" pitchFamily="2" charset="77"/>
              </a:rPr>
              <a:t>Suyash</a:t>
            </a:r>
          </a:p>
          <a:p>
            <a:pPr>
              <a:lnSpc>
                <a:spcPct val="150000"/>
              </a:lnSpc>
            </a:pPr>
            <a:r>
              <a:rPr lang="en-US" sz="1000" dirty="0" err="1">
                <a:latin typeface="Montserrat" pitchFamily="2" charset="77"/>
              </a:rPr>
              <a:t>Sthiti</a:t>
            </a:r>
            <a:endParaRPr lang="en-US" sz="1000" dirty="0">
              <a:latin typeface="Montserrat" pitchFamily="2" charset="77"/>
            </a:endParaRPr>
          </a:p>
          <a:p>
            <a:pPr>
              <a:lnSpc>
                <a:spcPct val="150000"/>
              </a:lnSpc>
            </a:pPr>
            <a:r>
              <a:rPr lang="en-US" sz="1000" dirty="0">
                <a:latin typeface="Montserrat" pitchFamily="2" charset="77"/>
              </a:rPr>
              <a:t>Paul</a:t>
            </a:r>
          </a:p>
          <a:p>
            <a:pPr>
              <a:lnSpc>
                <a:spcPct val="150000"/>
              </a:lnSpc>
            </a:pPr>
            <a:r>
              <a:rPr lang="en-US" sz="1000" dirty="0">
                <a:latin typeface="Montserrat" pitchFamily="2" charset="77"/>
              </a:rPr>
              <a:t>Shayna</a:t>
            </a:r>
          </a:p>
          <a:p>
            <a:pPr>
              <a:lnSpc>
                <a:spcPct val="150000"/>
              </a:lnSpc>
            </a:pPr>
            <a:r>
              <a:rPr lang="en-US" sz="1000" dirty="0">
                <a:latin typeface="Montserrat" pitchFamily="2" charset="77"/>
              </a:rPr>
              <a:t>Jesse</a:t>
            </a:r>
          </a:p>
          <a:p>
            <a:pPr>
              <a:lnSpc>
                <a:spcPct val="150000"/>
              </a:lnSpc>
            </a:pPr>
            <a:r>
              <a:rPr lang="en-US" sz="1000" dirty="0">
                <a:latin typeface="Montserrat" pitchFamily="2" charset="77"/>
              </a:rPr>
              <a:t>Nhan</a:t>
            </a:r>
          </a:p>
          <a:p>
            <a:pPr>
              <a:lnSpc>
                <a:spcPct val="150000"/>
              </a:lnSpc>
            </a:pPr>
            <a:r>
              <a:rPr lang="en-US" sz="1000" dirty="0">
                <a:latin typeface="Montserrat" pitchFamily="2" charset="77"/>
              </a:rPr>
              <a:t>Anya</a:t>
            </a:r>
          </a:p>
          <a:p>
            <a:pPr>
              <a:lnSpc>
                <a:spcPct val="150000"/>
              </a:lnSpc>
            </a:pPr>
            <a:r>
              <a:rPr lang="en-US" sz="1000" dirty="0">
                <a:latin typeface="Montserrat" pitchFamily="2" charset="77"/>
              </a:rPr>
              <a:t>Minh</a:t>
            </a:r>
          </a:p>
          <a:p>
            <a:pPr>
              <a:lnSpc>
                <a:spcPct val="150000"/>
              </a:lnSpc>
            </a:pPr>
            <a:r>
              <a:rPr lang="en-US" sz="1000" dirty="0">
                <a:latin typeface="Montserrat" pitchFamily="2" charset="77"/>
              </a:rPr>
              <a:t>TJ</a:t>
            </a:r>
          </a:p>
          <a:p>
            <a:pPr>
              <a:lnSpc>
                <a:spcPct val="150000"/>
              </a:lnSpc>
            </a:pPr>
            <a:r>
              <a:rPr lang="en-US" sz="1000" dirty="0">
                <a:latin typeface="Montserrat" pitchFamily="2" charset="77"/>
              </a:rPr>
              <a:t>Zach</a:t>
            </a:r>
          </a:p>
          <a:p>
            <a:pPr>
              <a:lnSpc>
                <a:spcPct val="150000"/>
              </a:lnSpc>
            </a:pPr>
            <a:r>
              <a:rPr lang="en-US" sz="1000" dirty="0">
                <a:latin typeface="Montserrat" pitchFamily="2" charset="77"/>
              </a:rPr>
              <a:t>Cayden</a:t>
            </a:r>
          </a:p>
          <a:p>
            <a:pPr>
              <a:lnSpc>
                <a:spcPct val="150000"/>
              </a:lnSpc>
            </a:pPr>
            <a:r>
              <a:rPr lang="en-US" sz="1000" dirty="0">
                <a:latin typeface="Montserrat" pitchFamily="2" charset="77"/>
              </a:rPr>
              <a:t>Johnathan</a:t>
            </a:r>
          </a:p>
        </p:txBody>
      </p:sp>
      <p:pic>
        <p:nvPicPr>
          <p:cNvPr id="4" name="Picture 3">
            <a:extLst>
              <a:ext uri="{FF2B5EF4-FFF2-40B4-BE49-F238E27FC236}">
                <a16:creationId xmlns:a16="http://schemas.microsoft.com/office/drawing/2014/main" id="{59118D57-E24C-7586-6CC6-10F7DEE41740}"/>
              </a:ext>
            </a:extLst>
          </p:cNvPr>
          <p:cNvPicPr>
            <a:picLocks noChangeAspect="1"/>
          </p:cNvPicPr>
          <p:nvPr/>
        </p:nvPicPr>
        <p:blipFill>
          <a:blip r:embed="rId4"/>
          <a:stretch>
            <a:fillRect/>
          </a:stretch>
        </p:blipFill>
        <p:spPr>
          <a:xfrm>
            <a:off x="2469942" y="5508885"/>
            <a:ext cx="1231380" cy="12313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3240-D0AB-3C31-68C5-19D86EB7E0CC}"/>
              </a:ext>
            </a:extLst>
          </p:cNvPr>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for</a:t>
            </a:r>
            <a:r>
              <a:rPr lang="en-US" dirty="0"/>
              <a:t> loops vs. </a:t>
            </a:r>
            <a:r>
              <a:rPr lang="en-US" dirty="0">
                <a:latin typeface="Consolas" panose="020B0609020204030204" pitchFamily="49" charset="0"/>
                <a:cs typeface="Consolas" panose="020B0609020204030204" pitchFamily="49" charset="0"/>
              </a:rPr>
              <a:t>while</a:t>
            </a:r>
            <a:r>
              <a:rPr lang="en-US" dirty="0"/>
              <a:t> loops ⚔️ </a:t>
            </a:r>
          </a:p>
        </p:txBody>
      </p:sp>
      <p:sp>
        <p:nvSpPr>
          <p:cNvPr id="3" name="Text Placeholder 2">
            <a:extLst>
              <a:ext uri="{FF2B5EF4-FFF2-40B4-BE49-F238E27FC236}">
                <a16:creationId xmlns:a16="http://schemas.microsoft.com/office/drawing/2014/main" id="{6B40E002-2DE9-2D9B-EEB1-660B38A28D72}"/>
              </a:ext>
            </a:extLst>
          </p:cNvPr>
          <p:cNvSpPr>
            <a:spLocks noGrp="1"/>
          </p:cNvSpPr>
          <p:nvPr>
            <p:ph type="body" idx="1"/>
          </p:nvPr>
        </p:nvSpPr>
        <p:spPr/>
        <p:txBody>
          <a:bodyPr/>
          <a:lstStyle/>
          <a:p>
            <a:pPr marL="114300" indent="0">
              <a:buNone/>
            </a:pPr>
            <a:r>
              <a:rPr lang="en-US" dirty="0"/>
              <a:t>For loops and while loops are quite similar! This is the first (but certainly not the last) time where </a:t>
            </a:r>
            <a:r>
              <a:rPr lang="en-US" u="sng" dirty="0"/>
              <a:t>you</a:t>
            </a:r>
            <a:r>
              <a:rPr lang="en-US" dirty="0"/>
              <a:t> need to decide which to use!    </a:t>
            </a:r>
          </a:p>
          <a:p>
            <a:pPr marL="114300" indent="0">
              <a:buNone/>
            </a:pPr>
            <a:r>
              <a:rPr lang="en-US" dirty="0"/>
              <a:t>There’s not always a “correct” answer, but some advice:</a:t>
            </a:r>
          </a:p>
          <a:p>
            <a:r>
              <a:rPr lang="en-US" dirty="0"/>
              <a:t>is the condition definite or indefinite</a:t>
            </a:r>
          </a:p>
          <a:p>
            <a:r>
              <a:rPr lang="en-US" dirty="0"/>
              <a:t>Describing the problem! </a:t>
            </a:r>
          </a:p>
          <a:p>
            <a:pPr lvl="1"/>
            <a:r>
              <a:rPr lang="en-US" dirty="0"/>
              <a:t>“I will do __ X times” or “for each __ I will __” – sounds like for!</a:t>
            </a:r>
          </a:p>
          <a:p>
            <a:pPr lvl="1"/>
            <a:r>
              <a:rPr lang="en-US" dirty="0"/>
              <a:t>“I will do __ until” or “while __ is true, I will” – sounds like while!</a:t>
            </a:r>
          </a:p>
          <a:p>
            <a:r>
              <a:rPr lang="en-US" dirty="0"/>
              <a:t>it’s okay to change your mind after you try one approach!</a:t>
            </a:r>
          </a:p>
        </p:txBody>
      </p:sp>
      <p:sp>
        <p:nvSpPr>
          <p:cNvPr id="4" name="Slide Number Placeholder 3">
            <a:extLst>
              <a:ext uri="{FF2B5EF4-FFF2-40B4-BE49-F238E27FC236}">
                <a16:creationId xmlns:a16="http://schemas.microsoft.com/office/drawing/2014/main" id="{7F968C13-9860-0D4F-7F56-4C3A1BDB7C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15174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dirty="0"/>
              <a:t>while loop review</a:t>
            </a:r>
          </a:p>
          <a:p>
            <a:r>
              <a:rPr lang="en-US" b="1" dirty="0">
                <a:solidFill>
                  <a:srgbClr val="7028C8"/>
                </a:solidFill>
              </a:rPr>
              <a:t>Flipping coins and rolling dice! </a:t>
            </a:r>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
        <p:nvSpPr>
          <p:cNvPr id="5" name="Arrow: Right 4">
            <a:extLst>
              <a:ext uri="{FF2B5EF4-FFF2-40B4-BE49-F238E27FC236}">
                <a16:creationId xmlns:a16="http://schemas.microsoft.com/office/drawing/2014/main" id="{1B936838-38AF-444F-B4B1-AB7499E18E33}"/>
              </a:ext>
            </a:extLst>
          </p:cNvPr>
          <p:cNvSpPr/>
          <p:nvPr/>
        </p:nvSpPr>
        <p:spPr>
          <a:xfrm rot="10800000">
            <a:off x="5899766" y="2624733"/>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40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b="1" dirty="0">
                <a:solidFill>
                  <a:srgbClr val="7028C8"/>
                </a:solidFill>
              </a:rPr>
              <a:t>Announcements, Reminders</a:t>
            </a:r>
          </a:p>
          <a:p>
            <a:r>
              <a:rPr lang="en-US" dirty="0"/>
              <a:t>while loop review</a:t>
            </a:r>
          </a:p>
          <a:p>
            <a:r>
              <a:rPr lang="en-US" dirty="0"/>
              <a:t>Flipping coins and rolling dice! </a:t>
            </a:r>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5" name="Arrow: Right 4">
            <a:extLst>
              <a:ext uri="{FF2B5EF4-FFF2-40B4-BE49-F238E27FC236}">
                <a16:creationId xmlns:a16="http://schemas.microsoft.com/office/drawing/2014/main" id="{1B936838-38AF-444F-B4B1-AB7499E18E33}"/>
              </a:ext>
            </a:extLst>
          </p:cNvPr>
          <p:cNvSpPr/>
          <p:nvPr/>
        </p:nvSpPr>
        <p:spPr>
          <a:xfrm rot="10800000">
            <a:off x="5596965" y="1625946"/>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27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61FA-EEB3-422B-7DB0-3E80089AAEA2}"/>
              </a:ext>
            </a:extLst>
          </p:cNvPr>
          <p:cNvSpPr>
            <a:spLocks noGrp="1"/>
          </p:cNvSpPr>
          <p:nvPr>
            <p:ph type="title"/>
          </p:nvPr>
        </p:nvSpPr>
        <p:spPr/>
        <p:txBody>
          <a:bodyPr/>
          <a:lstStyle/>
          <a:p>
            <a:r>
              <a:rPr lang="en-US" dirty="0"/>
              <a:t>Announcements, Reminders</a:t>
            </a:r>
          </a:p>
        </p:txBody>
      </p:sp>
      <p:sp>
        <p:nvSpPr>
          <p:cNvPr id="3" name="Text Placeholder 2">
            <a:extLst>
              <a:ext uri="{FF2B5EF4-FFF2-40B4-BE49-F238E27FC236}">
                <a16:creationId xmlns:a16="http://schemas.microsoft.com/office/drawing/2014/main" id="{C54B5108-D326-A3E1-1010-648875F9D1F7}"/>
              </a:ext>
            </a:extLst>
          </p:cNvPr>
          <p:cNvSpPr>
            <a:spLocks noGrp="1"/>
          </p:cNvSpPr>
          <p:nvPr>
            <p:ph type="body" idx="1"/>
          </p:nvPr>
        </p:nvSpPr>
        <p:spPr>
          <a:xfrm>
            <a:off x="838200" y="1371600"/>
            <a:ext cx="10515600" cy="5268596"/>
          </a:xfrm>
        </p:spPr>
        <p:txBody>
          <a:bodyPr>
            <a:normAutofit/>
          </a:bodyPr>
          <a:lstStyle/>
          <a:p>
            <a:r>
              <a:rPr lang="en-US" dirty="0"/>
              <a:t>C2 due </a:t>
            </a:r>
            <a:r>
              <a:rPr lang="en-US" b="1" dirty="0"/>
              <a:t>Thursday, October 30</a:t>
            </a:r>
            <a:r>
              <a:rPr lang="en-US" b="1" baseline="30000" dirty="0"/>
              <a:t>th</a:t>
            </a:r>
            <a:r>
              <a:rPr lang="en-US" b="1" dirty="0"/>
              <a:t> </a:t>
            </a:r>
          </a:p>
          <a:p>
            <a:r>
              <a:rPr lang="en-US" dirty="0"/>
              <a:t>R2 due </a:t>
            </a:r>
            <a:r>
              <a:rPr lang="en-US" b="1" dirty="0"/>
              <a:t>Thursday, October 30</a:t>
            </a:r>
            <a:r>
              <a:rPr lang="en-US" b="1" baseline="30000" dirty="0"/>
              <a:t>th</a:t>
            </a:r>
            <a:r>
              <a:rPr lang="en-US" b="1" dirty="0"/>
              <a:t> </a:t>
            </a:r>
          </a:p>
          <a:p>
            <a:pPr lvl="1"/>
            <a:r>
              <a:rPr lang="en-US" dirty="0"/>
              <a:t>Eligible: </a:t>
            </a:r>
            <a:r>
              <a:rPr lang="en-US" b="1" u="sng" dirty="0">
                <a:solidFill>
                  <a:schemeClr val="accent2">
                    <a:lumMod val="75000"/>
                  </a:schemeClr>
                </a:solidFill>
              </a:rPr>
              <a:t>C0</a:t>
            </a:r>
            <a:r>
              <a:rPr lang="en-US" dirty="0"/>
              <a:t>, P0, C1, P1</a:t>
            </a:r>
          </a:p>
          <a:p>
            <a:pPr lvl="1"/>
            <a:r>
              <a:rPr lang="en-US" dirty="0"/>
              <a:t>Note: C0 is cycling out of eligibility for resubmission</a:t>
            </a:r>
          </a:p>
          <a:p>
            <a:r>
              <a:rPr lang="en-US" dirty="0"/>
              <a:t>P2 out tonight, due </a:t>
            </a:r>
            <a:r>
              <a:rPr lang="en-US" b="1" dirty="0"/>
              <a:t>Tuesday, November 11</a:t>
            </a:r>
            <a:r>
              <a:rPr lang="en-US" b="1" baseline="30000" dirty="0"/>
              <a:t>th</a:t>
            </a:r>
            <a:endParaRPr lang="en-US" dirty="0"/>
          </a:p>
          <a:p>
            <a:r>
              <a:rPr lang="en-US" dirty="0"/>
              <a:t>Quiz reminders:</a:t>
            </a:r>
          </a:p>
          <a:p>
            <a:pPr lvl="1"/>
            <a:r>
              <a:rPr lang="en-US" dirty="0"/>
              <a:t>Quiz 0 feedback coming this week! </a:t>
            </a:r>
          </a:p>
          <a:p>
            <a:pPr lvl="1"/>
            <a:r>
              <a:rPr lang="en-US" dirty="0"/>
              <a:t>Quiz 1: </a:t>
            </a:r>
            <a:r>
              <a:rPr lang="en-US" b="1" dirty="0"/>
              <a:t>Thursday, November 6</a:t>
            </a:r>
            <a:r>
              <a:rPr lang="en-US" b="1" baseline="30000" dirty="0"/>
              <a:t>th</a:t>
            </a:r>
            <a:r>
              <a:rPr lang="en-US" b="1" dirty="0"/>
              <a:t> </a:t>
            </a:r>
            <a:endParaRPr lang="en-US" dirty="0"/>
          </a:p>
        </p:txBody>
      </p:sp>
      <p:sp>
        <p:nvSpPr>
          <p:cNvPr id="4" name="Slide Number Placeholder 3">
            <a:extLst>
              <a:ext uri="{FF2B5EF4-FFF2-40B4-BE49-F238E27FC236}">
                <a16:creationId xmlns:a16="http://schemas.microsoft.com/office/drawing/2014/main" id="{D6586EBE-4008-0E4A-A533-90A58C2BAA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362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b="1" dirty="0">
                <a:solidFill>
                  <a:srgbClr val="7028C8"/>
                </a:solidFill>
              </a:rPr>
              <a:t>while loop review</a:t>
            </a:r>
          </a:p>
          <a:p>
            <a:r>
              <a:rPr lang="en-US" dirty="0"/>
              <a:t>Flipping coins and rolling dice! </a:t>
            </a:r>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
        <p:nvSpPr>
          <p:cNvPr id="5" name="Arrow: Right 4">
            <a:extLst>
              <a:ext uri="{FF2B5EF4-FFF2-40B4-BE49-F238E27FC236}">
                <a16:creationId xmlns:a16="http://schemas.microsoft.com/office/drawing/2014/main" id="{1B936838-38AF-444F-B4B1-AB7499E18E33}"/>
              </a:ext>
            </a:extLst>
          </p:cNvPr>
          <p:cNvSpPr/>
          <p:nvPr/>
        </p:nvSpPr>
        <p:spPr>
          <a:xfrm rot="10800000">
            <a:off x="4056329" y="2132878"/>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18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529B-5A7F-2C21-5CA0-32C6767E9450}"/>
              </a:ext>
            </a:extLst>
          </p:cNvPr>
          <p:cNvSpPr>
            <a:spLocks noGrp="1"/>
          </p:cNvSpPr>
          <p:nvPr>
            <p:ph type="title"/>
          </p:nvPr>
        </p:nvSpPr>
        <p:spPr/>
        <p:txBody>
          <a:bodyPr/>
          <a:lstStyle/>
          <a:p>
            <a:r>
              <a:rPr lang="en-US" dirty="0">
                <a:solidFill>
                  <a:schemeClr val="accent3"/>
                </a:solidFill>
              </a:rPr>
              <a:t>PCM</a:t>
            </a:r>
            <a:r>
              <a:rPr lang="en-US" dirty="0"/>
              <a:t> Review: </a:t>
            </a:r>
            <a:r>
              <a:rPr lang="en-US" dirty="0">
                <a:solidFill>
                  <a:schemeClr val="tx1"/>
                </a:solidFill>
                <a:latin typeface="Consolas" panose="020B0609020204030204" pitchFamily="49" charset="0"/>
              </a:rPr>
              <a:t>while</a:t>
            </a:r>
            <a:r>
              <a:rPr lang="en-US" dirty="0">
                <a:solidFill>
                  <a:schemeClr val="tx1"/>
                </a:solidFill>
              </a:rPr>
              <a:t> loops</a:t>
            </a:r>
          </a:p>
        </p:txBody>
      </p:sp>
      <p:sp>
        <p:nvSpPr>
          <p:cNvPr id="10" name="Text Placeholder 4">
            <a:extLst>
              <a:ext uri="{FF2B5EF4-FFF2-40B4-BE49-F238E27FC236}">
                <a16:creationId xmlns:a16="http://schemas.microsoft.com/office/drawing/2014/main" id="{791EAB07-5CA9-E4DC-7711-F8B6BBD4EB5E}"/>
              </a:ext>
            </a:extLst>
          </p:cNvPr>
          <p:cNvSpPr>
            <a:spLocks noGrp="1"/>
          </p:cNvSpPr>
          <p:nvPr>
            <p:ph type="body" idx="1"/>
          </p:nvPr>
        </p:nvSpPr>
        <p:spPr>
          <a:xfrm>
            <a:off x="590511" y="3834372"/>
            <a:ext cx="4591151" cy="1795463"/>
          </a:xfrm>
        </p:spPr>
        <p:txBody>
          <a:bodyPr/>
          <a:lstStyle/>
          <a:p>
            <a:pPr marL="114300" indent="0">
              <a:buNone/>
            </a:pPr>
            <a:r>
              <a:rPr lang="en-US" dirty="0"/>
              <a:t>Repeatedly executes its body </a:t>
            </a:r>
            <a:r>
              <a:rPr lang="en-US" b="1" dirty="0"/>
              <a:t>as long as </a:t>
            </a:r>
            <a:r>
              <a:rPr lang="en-US" dirty="0"/>
              <a:t>the logical test is true.</a:t>
            </a:r>
          </a:p>
        </p:txBody>
      </p:sp>
      <p:sp>
        <p:nvSpPr>
          <p:cNvPr id="4" name="Slide Number Placeholder 3">
            <a:extLst>
              <a:ext uri="{FF2B5EF4-FFF2-40B4-BE49-F238E27FC236}">
                <a16:creationId xmlns:a16="http://schemas.microsoft.com/office/drawing/2014/main" id="{CB7A5A73-403E-C30A-88A0-EC3D9A348D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9" name="Picture 4" descr="Flow chart of while loop control flow: we will first perform the initialization once at the beginning. If the test is true, then we execute the statements inside the while loop body and perform the update before checking if the test is true again. However, if the test is false, we exit the while loop and execute the statements that are immediately after the while loop body.">
            <a:extLst>
              <a:ext uri="{FF2B5EF4-FFF2-40B4-BE49-F238E27FC236}">
                <a16:creationId xmlns:a16="http://schemas.microsoft.com/office/drawing/2014/main" id="{3220C3DA-D191-29FE-118C-6C7195D2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61" y="1219200"/>
            <a:ext cx="6419828" cy="49559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agram depicting the structure and syntax of a while loop">
            <a:extLst>
              <a:ext uri="{FF2B5EF4-FFF2-40B4-BE49-F238E27FC236}">
                <a16:creationId xmlns:a16="http://schemas.microsoft.com/office/drawing/2014/main" id="{DBD4D0A6-5FE8-CFAE-B4D9-63DF37FA1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39" y="2417202"/>
            <a:ext cx="4735285" cy="123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81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15B74-CD1D-3285-969C-A1CA62F3B03B}"/>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275D3FF4-E669-0043-7357-8F14680E96EB}"/>
              </a:ext>
            </a:extLst>
          </p:cNvPr>
          <p:cNvSpPr txBox="1">
            <a:spLocks noGrp="1"/>
          </p:cNvSpPr>
          <p:nvPr>
            <p:ph type="title"/>
          </p:nvPr>
        </p:nvSpPr>
        <p:spPr>
          <a:xfrm>
            <a:off x="980439" y="-826815"/>
            <a:ext cx="10515601" cy="762636"/>
          </a:xfrm>
          <a:prstGeom prst="rect">
            <a:avLst/>
          </a:prstGeom>
          <a:noFill/>
          <a:ln>
            <a:noFill/>
            <a:prstDash/>
          </a:ln>
          <a:effectLst/>
        </p:spPr>
        <p:txBody>
          <a:bodyPr rot="0" spcFirstLastPara="1" vertOverflow="overflow" horzOverflow="overflow" vert="horz" wrap="square" lIns="45700" tIns="45700" rIns="45700" bIns="45700" numCol="1" spcCol="0" rtlCol="0" fromWordArt="0" anchor="ctr" anchorCtr="0" forceAA="0" compatLnSpc="1">
            <a:prstTxWarp prst="textNoShape">
              <a:avLst/>
            </a:prstTxWarp>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mystery (think)</a:t>
            </a:r>
          </a:p>
        </p:txBody>
      </p:sp>
      <p:sp>
        <p:nvSpPr>
          <p:cNvPr id="3" name="Slide Number Placeholder 2">
            <a:extLst>
              <a:ext uri="{FF2B5EF4-FFF2-40B4-BE49-F238E27FC236}">
                <a16:creationId xmlns:a16="http://schemas.microsoft.com/office/drawing/2014/main" id="{9513D7F5-39F2-97FB-7605-09D0EC1F39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4" name="Title 3">
            <a:extLst>
              <a:ext uri="{FF2B5EF4-FFF2-40B4-BE49-F238E27FC236}">
                <a16:creationId xmlns:a16="http://schemas.microsoft.com/office/drawing/2014/main" id="{344A4D36-7549-8AC9-3561-3AA747EDB0DB}"/>
              </a:ext>
            </a:extLst>
          </p:cNvPr>
          <p:cNvSpPr txBox="1">
            <a:spLocks/>
          </p:cNvSpPr>
          <p:nvPr/>
        </p:nvSpPr>
        <p:spPr>
          <a:xfrm>
            <a:off x="7175158" y="1734701"/>
            <a:ext cx="461869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a:lnSpc>
                <a:spcPct val="100000"/>
              </a:lnSpc>
              <a:buSzTx/>
              <a:buFont typeface="Arial"/>
              <a:buNone/>
              <a:defRPr/>
            </a:pPr>
            <a:r>
              <a:rPr lang="en-US" sz="2800" b="0" dirty="0">
                <a:latin typeface="Calibri" panose="020F0502020204030204" pitchFamily="34" charset="0"/>
                <a:ea typeface="Arial"/>
                <a:cs typeface="Calibri" panose="020F0502020204030204" pitchFamily="34" charset="0"/>
                <a:sym typeface="Arial"/>
              </a:rPr>
              <a:t>How would you describe what the variable </a:t>
            </a:r>
            <a:r>
              <a:rPr lang="en-US" sz="2800" b="0" dirty="0">
                <a:latin typeface="Consolas" panose="020B0609020204030204" pitchFamily="49" charset="0"/>
                <a:ea typeface="Arial"/>
                <a:cs typeface="Consolas" panose="020B0609020204030204" pitchFamily="49" charset="0"/>
                <a:sym typeface="Arial"/>
              </a:rPr>
              <a:t>x</a:t>
            </a:r>
            <a:r>
              <a:rPr lang="en-US" sz="2800" b="0" dirty="0">
                <a:latin typeface="Calibri" panose="020F0502020204030204" pitchFamily="34" charset="0"/>
                <a:ea typeface="Arial"/>
                <a:cs typeface="Calibri" panose="020F0502020204030204" pitchFamily="34" charset="0"/>
                <a:sym typeface="Arial"/>
              </a:rPr>
              <a:t> calculates?</a:t>
            </a:r>
          </a:p>
        </p:txBody>
      </p:sp>
      <p:sp>
        <p:nvSpPr>
          <p:cNvPr id="6" name="TextBox 5">
            <a:extLst>
              <a:ext uri="{FF2B5EF4-FFF2-40B4-BE49-F238E27FC236}">
                <a16:creationId xmlns:a16="http://schemas.microsoft.com/office/drawing/2014/main" id="{16FFE125-C62A-BD34-6E1A-4DB462E23865}"/>
              </a:ext>
            </a:extLst>
          </p:cNvPr>
          <p:cNvSpPr txBox="1"/>
          <p:nvPr/>
        </p:nvSpPr>
        <p:spPr>
          <a:xfrm>
            <a:off x="7175158" y="2936048"/>
            <a:ext cx="4864443" cy="2554545"/>
          </a:xfrm>
          <a:prstGeom prst="rect">
            <a:avLst/>
          </a:prstGeom>
          <a:noFill/>
        </p:spPr>
        <p:txBody>
          <a:bodyPr wrap="square" rtlCol="0">
            <a:spAutoFit/>
          </a:bodyPr>
          <a:lstStyle/>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7030A0"/>
              </a:buClr>
              <a:buSzPct val="110000"/>
              <a:buFont typeface="+mj-lt"/>
              <a:buAutoNum type="alphaUcPeriod"/>
            </a:pPr>
            <a:r>
              <a:rPr lang="en-US" sz="280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7030A0"/>
              </a:buClr>
              <a:buSzPct val="110000"/>
              <a:buFont typeface="+mj-lt"/>
              <a:buAutoNum type="alphaUcPeriod"/>
            </a:pPr>
            <a:r>
              <a:rPr lang="en-US" sz="2800">
                <a:latin typeface="Calibri" panose="020F0502020204030204" pitchFamily="34" charset="0"/>
                <a:ea typeface="Calibri" panose="020F0502020204030204" pitchFamily="34" charset="0"/>
                <a:cs typeface="Calibri" panose="020F0502020204030204" pitchFamily="34" charset="0"/>
              </a:rPr>
              <a:t>The </a:t>
            </a:r>
            <a:r>
              <a:rPr lang="en-US" sz="2800" dirty="0">
                <a:latin typeface="Calibri" panose="020F0502020204030204" pitchFamily="34" charset="0"/>
                <a:ea typeface="Calibri" panose="020F0502020204030204" pitchFamily="34" charset="0"/>
                <a:cs typeface="Calibri" panose="020F0502020204030204" pitchFamily="34" charset="0"/>
              </a:rPr>
              <a:t>sum of all values rolled</a:t>
            </a:r>
          </a:p>
        </p:txBody>
      </p:sp>
      <p:sp>
        <p:nvSpPr>
          <p:cNvPr id="8" name="TextBox 7">
            <a:extLst>
              <a:ext uri="{FF2B5EF4-FFF2-40B4-BE49-F238E27FC236}">
                <a16:creationId xmlns:a16="http://schemas.microsoft.com/office/drawing/2014/main" id="{91F243C4-1961-4DB3-56AB-0554B7DBFA54}"/>
              </a:ext>
            </a:extLst>
          </p:cNvPr>
          <p:cNvSpPr txBox="1"/>
          <p:nvPr/>
        </p:nvSpPr>
        <p:spPr>
          <a:xfrm>
            <a:off x="277792" y="1551563"/>
            <a:ext cx="6810567" cy="5170646"/>
          </a:xfrm>
          <a:prstGeom prst="rect">
            <a:avLst/>
          </a:prstGeom>
          <a:noFill/>
        </p:spPr>
        <p:txBody>
          <a:bodyPr wrap="square">
            <a:spAutoFit/>
          </a:bodyPr>
          <a:lstStyle/>
          <a:p>
            <a:r>
              <a:rPr lang="en-US" sz="2200" b="0" dirty="0">
                <a:solidFill>
                  <a:srgbClr val="D73A49"/>
                </a:solidFill>
                <a:effectLst/>
                <a:latin typeface="Consolas" panose="020B0609020204030204" pitchFamily="49" charset="0"/>
                <a:cs typeface="Consolas" panose="020B0609020204030204" pitchFamily="49" charset="0"/>
              </a:rPr>
              <a:t>public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static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void</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F42C1"/>
                </a:solidFill>
                <a:effectLst/>
                <a:latin typeface="Consolas" panose="020B0609020204030204" pitchFamily="49" charset="0"/>
                <a:cs typeface="Consolas" panose="020B0609020204030204" pitchFamily="49" charset="0"/>
              </a:rPr>
              <a:t>mystery</a:t>
            </a:r>
            <a:r>
              <a:rPr lang="en-US" sz="2200" b="0" dirty="0">
                <a:solidFill>
                  <a:srgbClr val="24292E"/>
                </a:solidFill>
                <a:effectLst/>
                <a:latin typeface="Consolas" panose="020B0609020204030204" pitchFamily="49" charset="0"/>
                <a:cs typeface="Consolas" panose="020B0609020204030204" pitchFamily="49" charset="0"/>
              </a:rPr>
              <a:t>(Random randy,</a:t>
            </a:r>
            <a:br>
              <a:rPr lang="en-US" sz="2200" b="0" dirty="0">
                <a:solidFill>
                  <a:srgbClr val="24292E"/>
                </a:solidFill>
                <a:effectLst/>
                <a:latin typeface="Consolas" panose="020B0609020204030204" pitchFamily="49" charset="0"/>
                <a:cs typeface="Consolas" panose="020B0609020204030204" pitchFamily="49" charset="0"/>
              </a:rPr>
            </a:b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int</a:t>
            </a:r>
            <a:r>
              <a:rPr lang="en-US" sz="2200" b="0" dirty="0">
                <a:solidFill>
                  <a:srgbClr val="24292E"/>
                </a:solidFill>
                <a:effectLst/>
                <a:latin typeface="Consolas" panose="020B0609020204030204" pitchFamily="49" charset="0"/>
                <a:cs typeface="Consolas" panose="020B0609020204030204" pitchFamily="49" charset="0"/>
              </a:rPr>
              <a:t> lucky) {</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A737D"/>
                </a:solidFill>
                <a:effectLst/>
                <a:latin typeface="Consolas" panose="020B0609020204030204" pitchFamily="49" charset="0"/>
                <a:cs typeface="Consolas" panose="020B0609020204030204" pitchFamily="49" charset="0"/>
              </a:rPr>
              <a:t>// "priming" the loop</a:t>
            </a:r>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while</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lucky) {</a:t>
            </a:r>
          </a:p>
          <a:p>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randy.</a:t>
            </a:r>
            <a:r>
              <a:rPr lang="en-US" sz="2200" b="0" dirty="0" err="1">
                <a:solidFill>
                  <a:srgbClr val="6F42C1"/>
                </a:solidFill>
                <a:effectLst/>
                <a:latin typeface="Consolas" panose="020B0609020204030204" pitchFamily="49" charset="0"/>
                <a:cs typeface="Consolas" panose="020B0609020204030204" pitchFamily="49" charset="0"/>
              </a:rPr>
              <a:t>nextInt</a:t>
            </a:r>
            <a:r>
              <a:rPr lang="en-US" sz="2200" b="0" dirty="0">
                <a:solidFill>
                  <a:srgbClr val="24292E"/>
                </a:solidFill>
                <a:effectLst/>
                <a:latin typeface="Consolas" panose="020B0609020204030204" pitchFamily="49" charset="0"/>
                <a:cs typeface="Consolas" panose="020B0609020204030204" pitchFamily="49" charset="0"/>
              </a:rPr>
              <a:t>(</a:t>
            </a:r>
            <a:r>
              <a:rPr lang="en-US" sz="2200" dirty="0">
                <a:solidFill>
                  <a:srgbClr val="005CC5"/>
                </a:solidFill>
                <a:latin typeface="Consolas" panose="020B0609020204030204" pitchFamily="49" charset="0"/>
                <a:cs typeface="Consolas" panose="020B0609020204030204" pitchFamily="49" charset="0"/>
              </a:rPr>
              <a:t>20</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r>
              <a:rPr lang="en-US" sz="2200" b="0" dirty="0">
                <a:solidFill>
                  <a:srgbClr val="D73A49"/>
                </a:solidFill>
                <a:effectLst/>
                <a:latin typeface="Consolas" panose="020B0609020204030204" pitchFamily="49" charset="0"/>
                <a:cs typeface="Consolas" panose="020B0609020204030204" pitchFamily="49" charset="0"/>
              </a:rPr>
              <a:t>    if</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&lt;</a:t>
            </a:r>
            <a:r>
              <a:rPr lang="en-US" sz="2200" b="0" dirty="0">
                <a:solidFill>
                  <a:srgbClr val="24292E"/>
                </a:solidFill>
                <a:effectLst/>
                <a:latin typeface="Consolas" panose="020B0609020204030204" pitchFamily="49" charset="0"/>
                <a:cs typeface="Consolas" panose="020B0609020204030204" pitchFamily="49" charset="0"/>
              </a:rPr>
              <a:t> roll) {</a:t>
            </a:r>
          </a:p>
          <a:p>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System.out.</a:t>
            </a:r>
            <a:r>
              <a:rPr lang="en-US" sz="2200" b="0" dirty="0" err="1">
                <a:solidFill>
                  <a:srgbClr val="6F42C1"/>
                </a:solidFill>
                <a:effectLst/>
                <a:latin typeface="Consolas" panose="020B0609020204030204" pitchFamily="49" charset="0"/>
                <a:cs typeface="Consolas" panose="020B0609020204030204" pitchFamily="49" charset="0"/>
              </a:rPr>
              <a:t>println</a:t>
            </a:r>
            <a:r>
              <a:rPr lang="en-US" sz="2200" b="0" dirty="0">
                <a:solidFill>
                  <a:srgbClr val="24292E"/>
                </a:solidFill>
                <a:effectLst/>
                <a:latin typeface="Consolas" panose="020B0609020204030204" pitchFamily="49" charset="0"/>
                <a:cs typeface="Consolas" panose="020B0609020204030204" pitchFamily="49" charset="0"/>
              </a:rPr>
              <a:t>(</a:t>
            </a:r>
            <a:r>
              <a:rPr lang="en-US" sz="2200" b="0" dirty="0">
                <a:solidFill>
                  <a:srgbClr val="032F62"/>
                </a:solidFill>
                <a:effectLst/>
                <a:latin typeface="Consolas" panose="020B0609020204030204" pitchFamily="49" charset="0"/>
                <a:cs typeface="Consolas" panose="020B0609020204030204" pitchFamily="49" charset="0"/>
              </a:rPr>
              <a:t>"Lucky number "</a:t>
            </a:r>
            <a:br>
              <a:rPr lang="en-US" sz="2200" b="0" dirty="0">
                <a:solidFill>
                  <a:srgbClr val="032F62"/>
                </a:solidFill>
                <a:effectLst/>
                <a:latin typeface="Consolas" panose="020B0609020204030204" pitchFamily="49" charset="0"/>
                <a:cs typeface="Consolas" panose="020B0609020204030204" pitchFamily="49" charset="0"/>
              </a:rPr>
            </a:br>
            <a:r>
              <a:rPr lang="en-US" sz="2200" b="0" dirty="0">
                <a:solidFill>
                  <a:srgbClr val="032F62"/>
                </a:solidFill>
                <a:effectLst/>
                <a:latin typeface="Consolas" panose="020B0609020204030204" pitchFamily="49" charset="0"/>
                <a:cs typeface="Consolas" panose="020B0609020204030204" pitchFamily="49" charset="0"/>
              </a:rPr>
              <a:t>                     </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x);</a:t>
            </a:r>
          </a:p>
          <a:p>
            <a:r>
              <a:rPr lang="en-US" sz="2200" b="0" dirty="0">
                <a:solidFill>
                  <a:srgbClr val="24292E"/>
                </a:solidFill>
                <a:effectLst/>
                <a:latin typeface="Consolas" panose="020B0609020204030204" pitchFamily="49" charset="0"/>
                <a:cs typeface="Consolas" panose="020B0609020204030204" pitchFamily="49" charset="0"/>
              </a:rPr>
              <a:t>}</a:t>
            </a:r>
          </a:p>
        </p:txBody>
      </p:sp>
      <p:pic>
        <p:nvPicPr>
          <p:cNvPr id="7" name="Picture 6">
            <a:extLst>
              <a:ext uri="{FF2B5EF4-FFF2-40B4-BE49-F238E27FC236}">
                <a16:creationId xmlns:a16="http://schemas.microsoft.com/office/drawing/2014/main" id="{EBAEEA4F-E59D-8EBF-D582-1EA6AD5E4BCA}"/>
              </a:ext>
            </a:extLst>
          </p:cNvPr>
          <p:cNvPicPr>
            <a:picLocks noChangeAspect="1"/>
          </p:cNvPicPr>
          <p:nvPr/>
        </p:nvPicPr>
        <p:blipFill>
          <a:blip r:embed="rId2"/>
          <a:stretch>
            <a:fillRect/>
          </a:stretch>
        </p:blipFill>
        <p:spPr>
          <a:xfrm>
            <a:off x="7160168" y="212076"/>
            <a:ext cx="762636" cy="762636"/>
          </a:xfrm>
          <a:prstGeom prst="rect">
            <a:avLst/>
          </a:prstGeom>
        </p:spPr>
      </p:pic>
    </p:spTree>
    <p:extLst>
      <p:ext uri="{BB962C8B-B14F-4D97-AF65-F5344CB8AC3E}">
        <p14:creationId xmlns:p14="http://schemas.microsoft.com/office/powerpoint/2010/main" val="227438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4A47-38D1-50AA-C986-13CD657D482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CBEA5D-0FC7-C15B-5816-36CAAEA545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6" name="Title 3">
            <a:extLst>
              <a:ext uri="{FF2B5EF4-FFF2-40B4-BE49-F238E27FC236}">
                <a16:creationId xmlns:a16="http://schemas.microsoft.com/office/drawing/2014/main" id="{E7AAFFB6-465C-9EA9-2C44-E26F8947B36F}"/>
              </a:ext>
            </a:extLst>
          </p:cNvPr>
          <p:cNvSpPr txBox="1">
            <a:spLocks/>
          </p:cNvSpPr>
          <p:nvPr/>
        </p:nvSpPr>
        <p:spPr>
          <a:xfrm>
            <a:off x="7175158" y="1734701"/>
            <a:ext cx="461869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a:lnSpc>
                <a:spcPct val="100000"/>
              </a:lnSpc>
              <a:buSzTx/>
              <a:buFont typeface="Arial"/>
              <a:buNone/>
              <a:defRPr/>
            </a:pPr>
            <a:r>
              <a:rPr lang="en-US" sz="2800" b="0" dirty="0">
                <a:latin typeface="Calibri" panose="020F0502020204030204" pitchFamily="34" charset="0"/>
                <a:ea typeface="Arial"/>
                <a:cs typeface="Calibri" panose="020F0502020204030204" pitchFamily="34" charset="0"/>
                <a:sym typeface="Arial"/>
              </a:rPr>
              <a:t>How would you describe what the variable </a:t>
            </a:r>
            <a:r>
              <a:rPr lang="en-US" sz="2800" b="0" dirty="0">
                <a:latin typeface="Consolas" panose="020B0609020204030204" pitchFamily="49" charset="0"/>
                <a:ea typeface="Arial"/>
                <a:cs typeface="Consolas" panose="020B0609020204030204" pitchFamily="49" charset="0"/>
                <a:sym typeface="Arial"/>
              </a:rPr>
              <a:t>x</a:t>
            </a:r>
            <a:r>
              <a:rPr lang="en-US" sz="2800" b="0" dirty="0">
                <a:latin typeface="Calibri" panose="020F0502020204030204" pitchFamily="34" charset="0"/>
                <a:ea typeface="Arial"/>
                <a:cs typeface="Calibri" panose="020F0502020204030204" pitchFamily="34" charset="0"/>
                <a:sym typeface="Arial"/>
              </a:rPr>
              <a:t> calculates?</a:t>
            </a:r>
          </a:p>
        </p:txBody>
      </p:sp>
      <p:sp>
        <p:nvSpPr>
          <p:cNvPr id="8" name="TextBox 7">
            <a:extLst>
              <a:ext uri="{FF2B5EF4-FFF2-40B4-BE49-F238E27FC236}">
                <a16:creationId xmlns:a16="http://schemas.microsoft.com/office/drawing/2014/main" id="{8CA2EA6D-FAF9-261F-49F2-F6315120D012}"/>
              </a:ext>
            </a:extLst>
          </p:cNvPr>
          <p:cNvSpPr txBox="1"/>
          <p:nvPr/>
        </p:nvSpPr>
        <p:spPr>
          <a:xfrm>
            <a:off x="7175158" y="2936048"/>
            <a:ext cx="4864443" cy="2554545"/>
          </a:xfrm>
          <a:prstGeom prst="rect">
            <a:avLst/>
          </a:prstGeom>
          <a:noFill/>
        </p:spPr>
        <p:txBody>
          <a:bodyPr wrap="square" rtlCol="0">
            <a:spAutoFit/>
          </a:bodyPr>
          <a:lstStyle/>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sum of all values rolled</a:t>
            </a:r>
          </a:p>
        </p:txBody>
      </p:sp>
      <p:sp>
        <p:nvSpPr>
          <p:cNvPr id="9" name="TextBox 8">
            <a:extLst>
              <a:ext uri="{FF2B5EF4-FFF2-40B4-BE49-F238E27FC236}">
                <a16:creationId xmlns:a16="http://schemas.microsoft.com/office/drawing/2014/main" id="{2FEEE8A5-D3FA-9D8C-3BAE-E4ADCD843D64}"/>
              </a:ext>
            </a:extLst>
          </p:cNvPr>
          <p:cNvSpPr txBox="1"/>
          <p:nvPr/>
        </p:nvSpPr>
        <p:spPr>
          <a:xfrm>
            <a:off x="277792" y="1551563"/>
            <a:ext cx="6810567" cy="5170646"/>
          </a:xfrm>
          <a:prstGeom prst="rect">
            <a:avLst/>
          </a:prstGeom>
          <a:noFill/>
        </p:spPr>
        <p:txBody>
          <a:bodyPr wrap="square">
            <a:spAutoFit/>
          </a:bodyPr>
          <a:lstStyle/>
          <a:p>
            <a:r>
              <a:rPr lang="en-US" sz="2200" b="0" dirty="0">
                <a:solidFill>
                  <a:srgbClr val="D73A49"/>
                </a:solidFill>
                <a:effectLst/>
                <a:latin typeface="Consolas" panose="020B0609020204030204" pitchFamily="49" charset="0"/>
                <a:cs typeface="Consolas" panose="020B0609020204030204" pitchFamily="49" charset="0"/>
              </a:rPr>
              <a:t>public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static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void</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F42C1"/>
                </a:solidFill>
                <a:effectLst/>
                <a:latin typeface="Consolas" panose="020B0609020204030204" pitchFamily="49" charset="0"/>
                <a:cs typeface="Consolas" panose="020B0609020204030204" pitchFamily="49" charset="0"/>
              </a:rPr>
              <a:t>mystery</a:t>
            </a:r>
            <a:r>
              <a:rPr lang="en-US" sz="2200" b="0" dirty="0">
                <a:solidFill>
                  <a:srgbClr val="24292E"/>
                </a:solidFill>
                <a:effectLst/>
                <a:latin typeface="Consolas" panose="020B0609020204030204" pitchFamily="49" charset="0"/>
                <a:cs typeface="Consolas" panose="020B0609020204030204" pitchFamily="49" charset="0"/>
              </a:rPr>
              <a:t>(Random randy,</a:t>
            </a:r>
            <a:br>
              <a:rPr lang="en-US" sz="2200" b="0" dirty="0">
                <a:solidFill>
                  <a:srgbClr val="24292E"/>
                </a:solidFill>
                <a:effectLst/>
                <a:latin typeface="Consolas" panose="020B0609020204030204" pitchFamily="49" charset="0"/>
                <a:cs typeface="Consolas" panose="020B0609020204030204" pitchFamily="49" charset="0"/>
              </a:rPr>
            </a:b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int</a:t>
            </a:r>
            <a:r>
              <a:rPr lang="en-US" sz="2200" b="0" dirty="0">
                <a:solidFill>
                  <a:srgbClr val="24292E"/>
                </a:solidFill>
                <a:effectLst/>
                <a:latin typeface="Consolas" panose="020B0609020204030204" pitchFamily="49" charset="0"/>
                <a:cs typeface="Consolas" panose="020B0609020204030204" pitchFamily="49" charset="0"/>
              </a:rPr>
              <a:t> lucky) {</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A737D"/>
                </a:solidFill>
                <a:effectLst/>
                <a:latin typeface="Consolas" panose="020B0609020204030204" pitchFamily="49" charset="0"/>
                <a:cs typeface="Consolas" panose="020B0609020204030204" pitchFamily="49" charset="0"/>
              </a:rPr>
              <a:t>// "priming" the loop</a:t>
            </a:r>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while</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lucky) {</a:t>
            </a:r>
          </a:p>
          <a:p>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randy.</a:t>
            </a:r>
            <a:r>
              <a:rPr lang="en-US" sz="2200" b="0" dirty="0" err="1">
                <a:solidFill>
                  <a:srgbClr val="6F42C1"/>
                </a:solidFill>
                <a:effectLst/>
                <a:latin typeface="Consolas" panose="020B0609020204030204" pitchFamily="49" charset="0"/>
                <a:cs typeface="Consolas" panose="020B0609020204030204" pitchFamily="49" charset="0"/>
              </a:rPr>
              <a:t>nextInt</a:t>
            </a:r>
            <a:r>
              <a:rPr lang="en-US" sz="2200" b="0" dirty="0">
                <a:solidFill>
                  <a:srgbClr val="24292E"/>
                </a:solidFill>
                <a:effectLst/>
                <a:latin typeface="Consolas" panose="020B0609020204030204" pitchFamily="49" charset="0"/>
                <a:cs typeface="Consolas" panose="020B0609020204030204" pitchFamily="49" charset="0"/>
              </a:rPr>
              <a:t>(</a:t>
            </a:r>
            <a:r>
              <a:rPr lang="en-US" sz="2200" dirty="0">
                <a:solidFill>
                  <a:srgbClr val="005CC5"/>
                </a:solidFill>
                <a:latin typeface="Consolas" panose="020B0609020204030204" pitchFamily="49" charset="0"/>
                <a:cs typeface="Consolas" panose="020B0609020204030204" pitchFamily="49" charset="0"/>
              </a:rPr>
              <a:t>20</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r>
              <a:rPr lang="en-US" sz="2200" b="0" dirty="0">
                <a:solidFill>
                  <a:srgbClr val="D73A49"/>
                </a:solidFill>
                <a:effectLst/>
                <a:latin typeface="Consolas" panose="020B0609020204030204" pitchFamily="49" charset="0"/>
                <a:cs typeface="Consolas" panose="020B0609020204030204" pitchFamily="49" charset="0"/>
              </a:rPr>
              <a:t>    if</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&lt;</a:t>
            </a:r>
            <a:r>
              <a:rPr lang="en-US" sz="2200" b="0" dirty="0">
                <a:solidFill>
                  <a:srgbClr val="24292E"/>
                </a:solidFill>
                <a:effectLst/>
                <a:latin typeface="Consolas" panose="020B0609020204030204" pitchFamily="49" charset="0"/>
                <a:cs typeface="Consolas" panose="020B0609020204030204" pitchFamily="49" charset="0"/>
              </a:rPr>
              <a:t> roll) {</a:t>
            </a:r>
          </a:p>
          <a:p>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System.out.</a:t>
            </a:r>
            <a:r>
              <a:rPr lang="en-US" sz="2200" b="0" dirty="0" err="1">
                <a:solidFill>
                  <a:srgbClr val="6F42C1"/>
                </a:solidFill>
                <a:effectLst/>
                <a:latin typeface="Consolas" panose="020B0609020204030204" pitchFamily="49" charset="0"/>
                <a:cs typeface="Consolas" panose="020B0609020204030204" pitchFamily="49" charset="0"/>
              </a:rPr>
              <a:t>println</a:t>
            </a:r>
            <a:r>
              <a:rPr lang="en-US" sz="2200" b="0" dirty="0">
                <a:solidFill>
                  <a:srgbClr val="24292E"/>
                </a:solidFill>
                <a:effectLst/>
                <a:latin typeface="Consolas" panose="020B0609020204030204" pitchFamily="49" charset="0"/>
                <a:cs typeface="Consolas" panose="020B0609020204030204" pitchFamily="49" charset="0"/>
              </a:rPr>
              <a:t>(</a:t>
            </a:r>
            <a:r>
              <a:rPr lang="en-US" sz="2200" b="0" dirty="0">
                <a:solidFill>
                  <a:srgbClr val="032F62"/>
                </a:solidFill>
                <a:effectLst/>
                <a:latin typeface="Consolas" panose="020B0609020204030204" pitchFamily="49" charset="0"/>
                <a:cs typeface="Consolas" panose="020B0609020204030204" pitchFamily="49" charset="0"/>
              </a:rPr>
              <a:t>"Lucky number "</a:t>
            </a:r>
            <a:br>
              <a:rPr lang="en-US" sz="2200" b="0" dirty="0">
                <a:solidFill>
                  <a:srgbClr val="032F62"/>
                </a:solidFill>
                <a:effectLst/>
                <a:latin typeface="Consolas" panose="020B0609020204030204" pitchFamily="49" charset="0"/>
                <a:cs typeface="Consolas" panose="020B0609020204030204" pitchFamily="49" charset="0"/>
              </a:rPr>
            </a:br>
            <a:r>
              <a:rPr lang="en-US" sz="2200" b="0" dirty="0">
                <a:solidFill>
                  <a:srgbClr val="032F62"/>
                </a:solidFill>
                <a:effectLst/>
                <a:latin typeface="Consolas" panose="020B0609020204030204" pitchFamily="49" charset="0"/>
                <a:cs typeface="Consolas" panose="020B0609020204030204" pitchFamily="49" charset="0"/>
              </a:rPr>
              <a:t>                     </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x);</a:t>
            </a:r>
          </a:p>
          <a:p>
            <a:r>
              <a:rPr lang="en-US" sz="2200" b="0" dirty="0">
                <a:solidFill>
                  <a:srgbClr val="24292E"/>
                </a:solidFill>
                <a:effectLst/>
                <a:latin typeface="Consolas" panose="020B0609020204030204" pitchFamily="49" charset="0"/>
                <a:cs typeface="Consolas" panose="020B0609020204030204" pitchFamily="49" charset="0"/>
              </a:rPr>
              <a:t>}</a:t>
            </a:r>
          </a:p>
        </p:txBody>
      </p:sp>
      <p:pic>
        <p:nvPicPr>
          <p:cNvPr id="5" name="Picture 4">
            <a:extLst>
              <a:ext uri="{FF2B5EF4-FFF2-40B4-BE49-F238E27FC236}">
                <a16:creationId xmlns:a16="http://schemas.microsoft.com/office/drawing/2014/main" id="{1F3CD205-BF48-82E8-6C3E-95A41A0953C2}"/>
              </a:ext>
            </a:extLst>
          </p:cNvPr>
          <p:cNvPicPr>
            <a:picLocks noChangeAspect="1"/>
          </p:cNvPicPr>
          <p:nvPr/>
        </p:nvPicPr>
        <p:blipFill>
          <a:blip r:embed="rId2"/>
          <a:stretch>
            <a:fillRect/>
          </a:stretch>
        </p:blipFill>
        <p:spPr>
          <a:xfrm>
            <a:off x="7160168" y="212076"/>
            <a:ext cx="762636" cy="762636"/>
          </a:xfrm>
          <a:prstGeom prst="rect">
            <a:avLst/>
          </a:prstGeom>
        </p:spPr>
      </p:pic>
    </p:spTree>
    <p:extLst>
      <p:ext uri="{BB962C8B-B14F-4D97-AF65-F5344CB8AC3E}">
        <p14:creationId xmlns:p14="http://schemas.microsoft.com/office/powerpoint/2010/main" val="189602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EA5F-D3B9-DA38-F737-FD9AF9A93D5E}"/>
              </a:ext>
            </a:extLst>
          </p:cNvPr>
          <p:cNvSpPr>
            <a:spLocks noGrp="1"/>
          </p:cNvSpPr>
          <p:nvPr>
            <p:ph type="title"/>
          </p:nvPr>
        </p:nvSpPr>
        <p:spPr/>
        <p:txBody>
          <a:bodyPr/>
          <a:lstStyle/>
          <a:p>
            <a:r>
              <a:rPr lang="en-US" dirty="0"/>
              <a:t>for loops are while loops?</a:t>
            </a:r>
          </a:p>
        </p:txBody>
      </p:sp>
      <p:sp>
        <p:nvSpPr>
          <p:cNvPr id="4" name="Slide Number Placeholder 3">
            <a:extLst>
              <a:ext uri="{FF2B5EF4-FFF2-40B4-BE49-F238E27FC236}">
                <a16:creationId xmlns:a16="http://schemas.microsoft.com/office/drawing/2014/main" id="{22308D57-BD3B-0831-97BF-8CADC03BEC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5" name="TextBox 4">
            <a:extLst>
              <a:ext uri="{FF2B5EF4-FFF2-40B4-BE49-F238E27FC236}">
                <a16:creationId xmlns:a16="http://schemas.microsoft.com/office/drawing/2014/main" id="{30AA6E51-6EF5-EED0-877E-396559ABD16D}"/>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6" name="TextBox 5">
            <a:extLst>
              <a:ext uri="{FF2B5EF4-FFF2-40B4-BE49-F238E27FC236}">
                <a16:creationId xmlns:a16="http://schemas.microsoft.com/office/drawing/2014/main" id="{113A1E0A-B7F0-A81E-1815-F78EACFFCE49}"/>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7" name="Straight Arrow Connector 6">
            <a:extLst>
              <a:ext uri="{FF2B5EF4-FFF2-40B4-BE49-F238E27FC236}">
                <a16:creationId xmlns:a16="http://schemas.microsoft.com/office/drawing/2014/main" id="{E3F402D6-29AA-FB6C-AE28-8F6F003A07DE}"/>
              </a:ext>
            </a:extLst>
          </p:cNvPr>
          <p:cNvCxnSpPr>
            <a:cxnSpLocks/>
          </p:cNvCxnSpPr>
          <p:nvPr/>
        </p:nvCxnSpPr>
        <p:spPr>
          <a:xfrm>
            <a:off x="2788920" y="2694067"/>
            <a:ext cx="2240280" cy="105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67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CFF0-7912-0F7F-9A76-C64BD2E09D11}"/>
              </a:ext>
            </a:extLst>
          </p:cNvPr>
          <p:cNvSpPr>
            <a:spLocks noGrp="1"/>
          </p:cNvSpPr>
          <p:nvPr>
            <p:ph type="title"/>
          </p:nvPr>
        </p:nvSpPr>
        <p:spPr/>
        <p:txBody>
          <a:bodyPr/>
          <a:lstStyle/>
          <a:p>
            <a:r>
              <a:rPr lang="en-US" dirty="0"/>
              <a:t>for loops are while loops! (almost*)</a:t>
            </a:r>
          </a:p>
        </p:txBody>
      </p:sp>
      <p:sp>
        <p:nvSpPr>
          <p:cNvPr id="4" name="Slide Number Placeholder 3">
            <a:extLst>
              <a:ext uri="{FF2B5EF4-FFF2-40B4-BE49-F238E27FC236}">
                <a16:creationId xmlns:a16="http://schemas.microsoft.com/office/drawing/2014/main" id="{A7FDCC57-B05D-2407-CC70-E4ED15FA39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5" name="TextBox 4">
            <a:extLst>
              <a:ext uri="{FF2B5EF4-FFF2-40B4-BE49-F238E27FC236}">
                <a16:creationId xmlns:a16="http://schemas.microsoft.com/office/drawing/2014/main" id="{D37C62FA-175C-26C9-611D-A9EE66704BB7}"/>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00"/>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00"/>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CCCC"/>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CCEC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CCEC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6" name="TextBox 5">
            <a:extLst>
              <a:ext uri="{FF2B5EF4-FFF2-40B4-BE49-F238E27FC236}">
                <a16:creationId xmlns:a16="http://schemas.microsoft.com/office/drawing/2014/main" id="{EE3FC524-0096-1EB3-37E3-A714F7EF7418}"/>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00"/>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00"/>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CCCC"/>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CCEC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CCEC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CCEC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7" name="Straight Arrow Connector 6">
            <a:extLst>
              <a:ext uri="{FF2B5EF4-FFF2-40B4-BE49-F238E27FC236}">
                <a16:creationId xmlns:a16="http://schemas.microsoft.com/office/drawing/2014/main" id="{295DC67F-87B7-79CC-201A-ACB0A75403C7}"/>
              </a:ext>
            </a:extLst>
          </p:cNvPr>
          <p:cNvCxnSpPr>
            <a:cxnSpLocks/>
          </p:cNvCxnSpPr>
          <p:nvPr/>
        </p:nvCxnSpPr>
        <p:spPr>
          <a:xfrm>
            <a:off x="2788920" y="2694067"/>
            <a:ext cx="2240280" cy="105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F353ED-DC7E-8139-A40C-8201C3565056}"/>
              </a:ext>
            </a:extLst>
          </p:cNvPr>
          <p:cNvSpPr txBox="1"/>
          <p:nvPr/>
        </p:nvSpPr>
        <p:spPr>
          <a:xfrm>
            <a:off x="838200" y="4719081"/>
            <a:ext cx="2533600" cy="138499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*as a technical note, these aren’t </a:t>
            </a:r>
            <a:r>
              <a:rPr lang="en-US" u="sng" dirty="0">
                <a:latin typeface="Calibri" panose="020F0502020204030204" pitchFamily="34" charset="0"/>
                <a:cs typeface="Calibri" panose="020F0502020204030204" pitchFamily="34" charset="0"/>
              </a:rPr>
              <a:t>exactly</a:t>
            </a:r>
            <a:r>
              <a:rPr lang="en-US" dirty="0">
                <a:latin typeface="Calibri" panose="020F0502020204030204" pitchFamily="34" charset="0"/>
                <a:cs typeface="Calibri" panose="020F0502020204030204" pitchFamily="34" charset="0"/>
              </a:rPr>
              <a:t> the same – there are some minor technical details that are different, most notably the scope of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a:t>
            </a:r>
            <a:r>
              <a:rPr lang="en-US" dirty="0">
                <a:latin typeface="Calibri" panose="020F0502020204030204" pitchFamily="34" charset="0"/>
                <a:cs typeface="Calibri" panose="020F0502020204030204" pitchFamily="34" charset="0"/>
              </a:rPr>
              <a:t>is different in the two loops</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65851105"/>
      </p:ext>
    </p:extLst>
  </p:cSld>
  <p:clrMapOvr>
    <a:masterClrMapping/>
  </p:clrMapOvr>
</p:sld>
</file>

<file path=ppt/theme/theme1.xml><?xml version="1.0" encoding="utf-8"?>
<a:theme xmlns:a="http://schemas.openxmlformats.org/drawingml/2006/main" name="2_CSE 12X (adopted from CSE 373)">
  <a:themeElements>
    <a:clrScheme name="Custom 1">
      <a:dk1>
        <a:srgbClr val="222222"/>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2699A9"/>
      </a:hlink>
      <a:folHlink>
        <a:srgbClr val="269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E 373 Summer 2020">
  <a:themeElements>
    <a:clrScheme name="CSE 373 Summer 2020">
      <a:dk1>
        <a:srgbClr val="000000"/>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8807</TotalTime>
  <Words>686</Words>
  <Application>Microsoft Office PowerPoint</Application>
  <PresentationFormat>Widescreen</PresentationFormat>
  <Paragraphs>142</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Montserrat ExtraBold</vt:lpstr>
      <vt:lpstr>Montserrat SemiBold</vt:lpstr>
      <vt:lpstr>Consolas</vt:lpstr>
      <vt:lpstr>Arial</vt:lpstr>
      <vt:lpstr>Montserrat</vt:lpstr>
      <vt:lpstr>2_CSE 12X (adopted from CSE 373)</vt:lpstr>
      <vt:lpstr>While Loops</vt:lpstr>
      <vt:lpstr>Agenda</vt:lpstr>
      <vt:lpstr>Announcements, Reminders</vt:lpstr>
      <vt:lpstr>Agenda</vt:lpstr>
      <vt:lpstr>PCM Review: while loops</vt:lpstr>
      <vt:lpstr>Think Pair Share: mystery (think)</vt:lpstr>
      <vt:lpstr>PowerPoint Presentation</vt:lpstr>
      <vt:lpstr>for loops are while loops?</vt:lpstr>
      <vt:lpstr>for loops are while loops! (almost*)</vt:lpstr>
      <vt:lpstr>for loops vs. while loops ⚔️ </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mnats</dc:creator>
  <cp:lastModifiedBy>Brett Wortzman</cp:lastModifiedBy>
  <cp:revision>449</cp:revision>
  <dcterms:modified xsi:type="dcterms:W3CDTF">2025-10-29T18:00:24Z</dcterms:modified>
</cp:coreProperties>
</file>