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handoutMasterIdLst>
    <p:handoutMasterId r:id="rId42"/>
  </p:handoutMasterIdLst>
  <p:sldIdLst>
    <p:sldId id="256" r:id="rId2"/>
    <p:sldId id="344" r:id="rId3"/>
    <p:sldId id="329" r:id="rId4"/>
    <p:sldId id="351" r:id="rId5"/>
    <p:sldId id="330" r:id="rId6"/>
    <p:sldId id="352" r:id="rId7"/>
    <p:sldId id="332" r:id="rId8"/>
    <p:sldId id="333" r:id="rId9"/>
    <p:sldId id="265" r:id="rId10"/>
    <p:sldId id="353" r:id="rId11"/>
    <p:sldId id="334" r:id="rId12"/>
    <p:sldId id="300" r:id="rId13"/>
    <p:sldId id="301" r:id="rId14"/>
    <p:sldId id="302" r:id="rId15"/>
    <p:sldId id="268" r:id="rId16"/>
    <p:sldId id="354" r:id="rId17"/>
    <p:sldId id="355" r:id="rId18"/>
    <p:sldId id="356" r:id="rId19"/>
    <p:sldId id="358" r:id="rId20"/>
    <p:sldId id="357" r:id="rId21"/>
    <p:sldId id="271" r:id="rId22"/>
    <p:sldId id="359" r:id="rId23"/>
    <p:sldId id="349" r:id="rId24"/>
    <p:sldId id="361" r:id="rId25"/>
    <p:sldId id="362" r:id="rId26"/>
    <p:sldId id="363" r:id="rId27"/>
    <p:sldId id="336" r:id="rId28"/>
    <p:sldId id="337" r:id="rId29"/>
    <p:sldId id="342" r:id="rId30"/>
    <p:sldId id="360" r:id="rId31"/>
    <p:sldId id="347" r:id="rId32"/>
    <p:sldId id="345" r:id="rId33"/>
    <p:sldId id="346" r:id="rId34"/>
    <p:sldId id="366" r:id="rId35"/>
    <p:sldId id="367" r:id="rId36"/>
    <p:sldId id="364" r:id="rId37"/>
    <p:sldId id="365" r:id="rId38"/>
    <p:sldId id="343" r:id="rId39"/>
    <p:sldId id="341" r:id="rId40"/>
  </p:sldIdLst>
  <p:sldSz cx="12192000" cy="6858000"/>
  <p:notesSz cx="6858000" cy="9144000"/>
  <p:embeddedFontLst>
    <p:embeddedFont>
      <p:font typeface="Montserrat" panose="00000500000000000000" pitchFamily="2" charset="0"/>
      <p:regular r:id="rId43"/>
      <p:bold r:id="rId44"/>
      <p:italic r:id="rId45"/>
      <p:boldItalic r:id="rId46"/>
    </p:embeddedFont>
    <p:embeddedFont>
      <p:font typeface="Montserrat ExtraBold" panose="00000900000000000000" pitchFamily="2" charset="0"/>
      <p:regular r:id="rId47"/>
      <p:bold r:id="rId48"/>
      <p:italic r:id="rId49"/>
      <p:boldItalic r:id="rId50"/>
    </p:embeddedFont>
    <p:embeddedFont>
      <p:font typeface="Montserrat SemiBold" panose="000007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0D5"/>
    <a:srgbClr val="EF5777"/>
    <a:srgbClr val="0FBAB1"/>
    <a:srgbClr val="53A1FF"/>
    <a:srgbClr val="F7D57E"/>
    <a:srgbClr val="CF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09" autoAdjust="0"/>
    <p:restoredTop sz="94691"/>
  </p:normalViewPr>
  <p:slideViewPr>
    <p:cSldViewPr snapToGrid="0">
      <p:cViewPr varScale="1">
        <p:scale>
          <a:sx n="100" d="100"/>
          <a:sy n="100" d="100"/>
        </p:scale>
        <p:origin x="72" y="317"/>
      </p:cViewPr>
      <p:guideLst/>
    </p:cSldViewPr>
  </p:slideViewPr>
  <p:outlineViewPr>
    <p:cViewPr>
      <p:scale>
        <a:sx n="33" d="100"/>
        <a:sy n="33" d="100"/>
      </p:scale>
      <p:origin x="0" y="-8544"/>
    </p:cViewPr>
  </p:outlineViewPr>
  <p:notesTextViewPr>
    <p:cViewPr>
      <p:scale>
        <a:sx n="1" d="1"/>
        <a:sy n="1" d="1"/>
      </p:scale>
      <p:origin x="0" y="0"/>
    </p:cViewPr>
  </p:notesTextViewPr>
  <p:notesViewPr>
    <p:cSldViewPr snapToGrid="0">
      <p:cViewPr varScale="1">
        <p:scale>
          <a:sx n="75" d="100"/>
          <a:sy n="75" d="100"/>
        </p:scale>
        <p:origin x="264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5BF56-4A4D-4DEA-BF4B-8ED38A61B5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Calibri" panose="020F0502020204030204" pitchFamily="34" charset="0"/>
              <a:cs typeface="Calibri" panose="020F0502020204030204" pitchFamily="34" charset="0"/>
            </a:endParaRPr>
          </a:p>
        </p:txBody>
      </p:sp>
      <p:sp>
        <p:nvSpPr>
          <p:cNvPr id="3" name="Date Placeholder 2">
            <a:extLst>
              <a:ext uri="{FF2B5EF4-FFF2-40B4-BE49-F238E27FC236}">
                <a16:creationId xmlns:a16="http://schemas.microsoft.com/office/drawing/2014/main" id="{D6DE3BD0-CCFC-4760-AAF3-CF9B94D18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50203-2B6C-4376-BFEA-B4E212133564}" type="datetimeFigureOut">
              <a:rPr lang="en-US" smtClean="0">
                <a:latin typeface="Calibri" panose="020F0502020204030204" pitchFamily="34" charset="0"/>
                <a:cs typeface="Calibri" panose="020F0502020204030204" pitchFamily="34" charset="0"/>
              </a:rPr>
              <a:t>9/24/2025</a:t>
            </a:fld>
            <a:endParaRPr lang="en-US" dirty="0">
              <a:latin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99C70846-9548-41CC-857D-BF91CA71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666BCD5-B21F-45B8-9F34-078703248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82362-2E36-4DA0-BABD-FE59F686457C}" type="slidenum">
              <a:rPr lang="en-US" smtClean="0">
                <a:latin typeface="Calibri" panose="020F0502020204030204" pitchFamily="34" charset="0"/>
                <a:cs typeface="Calibri" panose="020F0502020204030204" pitchFamily="34" charset="0"/>
              </a:r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461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James</a:t>
            </a:r>
            <a:endParaRPr dirty="0"/>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4226464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2217943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learned to crochet! I bought a kit, read the instructions, and watched a bunch of videos. This is what I was supposed to make.</a:t>
            </a:r>
            <a:endParaRPr/>
          </a:p>
        </p:txBody>
      </p:sp>
      <p:sp>
        <p:nvSpPr>
          <p:cNvPr id="241" name="Google Shape;2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what I actually made!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Except that wasn’t my first penguin– it was my second…</a:t>
            </a:r>
            <a:endParaRPr/>
          </a:p>
        </p:txBody>
      </p:sp>
      <p:sp>
        <p:nvSpPr>
          <p:cNvPr id="250" name="Google Shape;2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Brett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was my first penguin.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did everything “right”: followed instructions, looked for resources, paid attention. But I still made mistakes.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don’t learn by watching, listening, or reading; we learn by DOING! And we almost always make mistakes along the way. Don’t expect to just show up to class, watch and listen, and get things exactly right the first time. Plan to engage, practice, and make mistakes.</a:t>
            </a:r>
            <a:endParaRPr/>
          </a:p>
        </p:txBody>
      </p:sp>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Brett</a:t>
            </a:r>
            <a:endParaRPr dirty="0"/>
          </a:p>
          <a:p>
            <a:pPr marL="0" lvl="0" indent="0" algn="l" rtl="0">
              <a:lnSpc>
                <a:spcPct val="100000"/>
              </a:lnSpc>
              <a:spcBef>
                <a:spcPts val="0"/>
              </a:spcBef>
              <a:spcAft>
                <a:spcPts val="0"/>
              </a:spcAft>
              <a:buSzPts val="1400"/>
              <a:buNone/>
            </a:pPr>
            <a:endParaRPr dirty="0"/>
          </a:p>
        </p:txBody>
      </p:sp>
      <p:sp>
        <p:nvSpPr>
          <p:cNvPr id="189" name="Google Shape;189;p1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2334998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276523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624316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132096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292401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1582763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Brett</a:t>
            </a:r>
            <a:endParaRPr dirty="0"/>
          </a:p>
          <a:p>
            <a:pPr marL="0" lvl="0" indent="0" algn="l" rtl="0">
              <a:lnSpc>
                <a:spcPct val="100000"/>
              </a:lnSpc>
              <a:spcBef>
                <a:spcPts val="0"/>
              </a:spcBef>
              <a:spcAft>
                <a:spcPts val="0"/>
              </a:spcAft>
              <a:buSzPts val="1400"/>
              <a:buNone/>
            </a:pPr>
            <a:endParaRPr dirty="0"/>
          </a:p>
        </p:txBody>
      </p:sp>
      <p:sp>
        <p:nvSpPr>
          <p:cNvPr id="214" name="Google Shape;214;p13: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959241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311977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267112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3167404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784827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2961501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274294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4214262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377025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2190679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3616726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3005763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3525752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30549230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F18E5-3623-C2A1-768C-CB8F4B99D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7DED5-BB92-D40E-AFFD-8E40B4CD15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CE4A369-2669-5ED4-4C5A-226BC870219F}"/>
              </a:ext>
            </a:extLst>
          </p:cNvPr>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1955389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2879200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James</a:t>
            </a:r>
          </a:p>
        </p:txBody>
      </p:sp>
    </p:spTree>
    <p:extLst>
      <p:ext uri="{BB962C8B-B14F-4D97-AF65-F5344CB8AC3E}">
        <p14:creationId xmlns:p14="http://schemas.microsoft.com/office/powerpoint/2010/main" val="3308591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379901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342417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175955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163700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1930007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Brett</a:t>
            </a:r>
          </a:p>
        </p:txBody>
      </p:sp>
    </p:spTree>
    <p:extLst>
      <p:ext uri="{BB962C8B-B14F-4D97-AF65-F5344CB8AC3E}">
        <p14:creationId xmlns:p14="http://schemas.microsoft.com/office/powerpoint/2010/main" val="3270591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James</a:t>
            </a:r>
            <a:endParaRPr dirty="0"/>
          </a:p>
        </p:txBody>
      </p:sp>
      <p:sp>
        <p:nvSpPr>
          <p:cNvPr id="174" name="Google Shape;1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6" name="Google Shape;16;p29" descr="University of Washington"/>
          <p:cNvPicPr preferRelativeResize="0"/>
          <p:nvPr/>
        </p:nvPicPr>
        <p:blipFill rotWithShape="1">
          <a:blip r:embed="rId3">
            <a:alphaModFix/>
          </a:blip>
          <a:srcRect/>
          <a:stretch/>
        </p:blipFill>
        <p:spPr>
          <a:xfrm>
            <a:off x="29762" y="29971"/>
            <a:ext cx="2150723" cy="169039"/>
          </a:xfrm>
          <a:prstGeom prst="rect">
            <a:avLst/>
          </a:prstGeom>
          <a:noFill/>
          <a:ln>
            <a:noFill/>
          </a:ln>
        </p:spPr>
      </p:pic>
      <p:sp>
        <p:nvSpPr>
          <p:cNvPr id="17" name="Google Shape;17;p29"/>
          <p:cNvSpPr txBox="1"/>
          <p:nvPr/>
        </p:nvSpPr>
        <p:spPr>
          <a:xfrm>
            <a:off x="10615294" y="-1"/>
            <a:ext cx="1530987" cy="230792"/>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18" name="Google Shape;18;p29"/>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a:t>
            </a:r>
            <a:endParaRPr b="0" i="0" dirty="0">
              <a:latin typeface="Calibri" panose="020F0502020204030204" pitchFamily="34" charset="0"/>
              <a:cs typeface="Calibri" panose="020F0502020204030204" pitchFamily="34" charset="0"/>
            </a:endParaRPr>
          </a:p>
        </p:txBody>
      </p:sp>
      <p:sp>
        <p:nvSpPr>
          <p:cNvPr id="20" name="Google Shape;20;p29"/>
          <p:cNvSpPr txBox="1"/>
          <p:nvPr/>
        </p:nvSpPr>
        <p:spPr>
          <a:xfrm>
            <a:off x="338697" y="1894816"/>
            <a:ext cx="3062976"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dirty="0">
                <a:solidFill>
                  <a:srgbClr val="F0F0F0"/>
                </a:solidFill>
                <a:latin typeface="Montserrat ExtraBold"/>
                <a:ea typeface="Montserrat ExtraBold"/>
                <a:cs typeface="Montserrat ExtraBold"/>
                <a:sym typeface="Montserrat ExtraBold"/>
              </a:rPr>
              <a:t>CSE 121</a:t>
            </a:r>
            <a:endParaRPr b="0" i="0" dirty="0">
              <a:latin typeface="Calibri" panose="020F0502020204030204" pitchFamily="34" charset="0"/>
              <a:cs typeface="Calibri" panose="020F0502020204030204" pitchFamily="34" charset="0"/>
            </a:endParaRPr>
          </a:p>
        </p:txBody>
      </p:sp>
      <p:sp>
        <p:nvSpPr>
          <p:cNvPr id="22" name="Google Shape;22;p29">
            <a:extLst>
              <a:ext uri="{C183D7F6-B498-43B3-948B-1728B52AA6E4}">
                <adec:decorative xmlns:adec="http://schemas.microsoft.com/office/drawing/2017/decorative" val="1"/>
              </a:ext>
            </a:extLst>
          </p:cNvPr>
          <p:cNvSpPr/>
          <p:nvPr/>
        </p:nvSpPr>
        <p:spPr>
          <a:xfrm>
            <a:off x="420127" y="1370208"/>
            <a:ext cx="878586" cy="42013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dirty="0">
              <a:solidFill>
                <a:srgbClr val="FFFFFF"/>
              </a:solidFill>
              <a:latin typeface="Calibri"/>
              <a:ea typeface="Calibri"/>
              <a:cs typeface="Calibri"/>
              <a:sym typeface="Calibri"/>
            </a:endParaRPr>
          </a:p>
        </p:txBody>
      </p:sp>
      <p:sp>
        <p:nvSpPr>
          <p:cNvPr id="24" name="Google Shape;24;p29">
            <a:extLst>
              <a:ext uri="{C183D7F6-B498-43B3-948B-1728B52AA6E4}">
                <adec:decorative xmlns:adec="http://schemas.microsoft.com/office/drawing/2017/decorative" val="1"/>
              </a:ext>
            </a:extLst>
          </p:cNvPr>
          <p:cNvSpPr/>
          <p:nvPr/>
        </p:nvSpPr>
        <p:spPr>
          <a:xfrm>
            <a:off x="6634951" y="951503"/>
            <a:ext cx="5250244" cy="5153776"/>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a:extLst>
              <a:ext uri="{C183D7F6-B498-43B3-948B-1728B52AA6E4}">
                <adec:decorative xmlns:adec="http://schemas.microsoft.com/office/drawing/2017/decorative" val="1"/>
              </a:ext>
            </a:extLst>
          </p:cNvPr>
          <p:cNvCxnSpPr/>
          <p:nvPr/>
        </p:nvCxnSpPr>
        <p:spPr>
          <a:xfrm>
            <a:off x="7025920" y="4053518"/>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a:extLst>
              <a:ext uri="{C183D7F6-B498-43B3-948B-1728B52AA6E4}">
                <adec:decorative xmlns:adec="http://schemas.microsoft.com/office/drawing/2017/decorative" val="1"/>
              </a:ext>
            </a:extLst>
          </p:cNvPr>
          <p:cNvSpPr/>
          <p:nvPr/>
        </p:nvSpPr>
        <p:spPr>
          <a:xfrm>
            <a:off x="86443" y="5439308"/>
            <a:ext cx="3730182"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 name="Google Shape;28;p29"/>
          <p:cNvSpPr txBox="1"/>
          <p:nvPr/>
        </p:nvSpPr>
        <p:spPr>
          <a:xfrm>
            <a:off x="306805" y="5577374"/>
            <a:ext cx="2154864" cy="1138733"/>
          </a:xfrm>
          <a:prstGeom prst="rect">
            <a:avLst/>
          </a:prstGeom>
          <a:noFill/>
          <a:ln>
            <a:noFill/>
          </a:ln>
        </p:spPr>
        <p:txBody>
          <a:bodyPr spcFirstLastPara="1" wrap="square" lIns="45700" tIns="45700" rIns="45700" bIns="45700" anchor="t" anchorCtr="0">
            <a:spAutoFit/>
          </a:bodyPr>
          <a:lstStyle/>
          <a:p>
            <a:pPr marL="0" marR="0" lvl="0" indent="0" algn="l" defTabSz="914400" rtl="0" eaLnBrk="1" fontAlgn="auto" latinLnBrk="0" hangingPunct="1">
              <a:lnSpc>
                <a:spcPct val="100000"/>
              </a:lnSpc>
              <a:spcBef>
                <a:spcPts val="0"/>
              </a:spcBef>
              <a:spcAft>
                <a:spcPts val="0"/>
              </a:spcAft>
              <a:buClr>
                <a:srgbClr val="595959"/>
              </a:buClr>
              <a:buSzPts val="1200"/>
              <a:buFont typeface="Montserrat SemiBold"/>
              <a:buNone/>
              <a:tabLst/>
              <a:defRPr/>
            </a:pPr>
            <a:r>
              <a:rPr lang="en-US" sz="1200" b="1" i="0" u="none" strike="noStrike" cap="none" dirty="0">
                <a:solidFill>
                  <a:schemeClr val="tx1"/>
                </a:solidFill>
                <a:latin typeface="Montserrat" pitchFamily="2" charset="77"/>
                <a:ea typeface="Montserrat"/>
                <a:cs typeface="Montserrat"/>
                <a:sym typeface="Montserrat"/>
              </a:rPr>
              <a:t>Questions during Class?</a:t>
            </a:r>
            <a:endParaRPr lang="en-US" sz="1200" b="0" i="0" dirty="0">
              <a:solidFill>
                <a:schemeClr val="tx1"/>
              </a:solidFill>
              <a:latin typeface="Montserrat" pitchFamily="2" charset="77"/>
              <a:cs typeface="Calibri" panose="020F0502020204030204" pitchFamily="34" charset="0"/>
            </a:endParaRPr>
          </a:p>
          <a:p>
            <a:pPr marL="0" marR="0" lvl="0" indent="0" algn="l" rtl="0">
              <a:lnSpc>
                <a:spcPct val="100000"/>
              </a:lnSpc>
              <a:spcBef>
                <a:spcPts val="0"/>
              </a:spcBef>
              <a:spcAft>
                <a:spcPts val="0"/>
              </a:spcAft>
              <a:buClr>
                <a:srgbClr val="595959"/>
              </a:buClr>
              <a:buSzPts val="1200"/>
              <a:buFont typeface="Montserrat SemiBold"/>
              <a:buNone/>
            </a:pPr>
            <a:endParaRPr lang="en-US" sz="1200" b="1" i="0" u="none" strike="noStrike" cap="none" dirty="0">
              <a:solidFill>
                <a:schemeClr val="tx1"/>
              </a:solidFill>
              <a:latin typeface="Montserrat" pitchFamily="2" charset="77"/>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dirty="0">
                <a:solidFill>
                  <a:schemeClr val="tx1"/>
                </a:solidFill>
                <a:latin typeface="Montserrat" pitchFamily="2" charset="77"/>
                <a:ea typeface="Montserrat SemiBold"/>
                <a:cs typeface="Montserrat SemiBold"/>
                <a:sym typeface="Montserrat SemiBold"/>
              </a:rPr>
              <a:t>Raise hand or send here</a:t>
            </a:r>
            <a:endParaRPr b="0" i="0" dirty="0">
              <a:solidFill>
                <a:schemeClr val="tx1"/>
              </a:solidFill>
              <a:latin typeface="Montserrat" pitchFamily="2" charset="77"/>
              <a:cs typeface="Calibri" panose="020F0502020204030204" pitchFamily="34" charset="0"/>
            </a:endParaRPr>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dirty="0">
              <a:solidFill>
                <a:schemeClr val="tx1"/>
              </a:solidFill>
              <a:latin typeface="Montserrat" pitchFamily="2" charset="77"/>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1" i="0" u="none" strike="noStrike" cap="none" dirty="0" err="1">
                <a:solidFill>
                  <a:schemeClr val="tx1"/>
                </a:solidFill>
                <a:latin typeface="Montserrat" pitchFamily="2" charset="77"/>
                <a:ea typeface="Montserrat SemiBold"/>
                <a:cs typeface="Montserrat SemiBold"/>
                <a:sym typeface="Montserrat SemiBold"/>
              </a:rPr>
              <a:t>sli.do</a:t>
            </a:r>
            <a:r>
              <a:rPr lang="en-US" sz="2000" b="1" i="0" u="none" strike="noStrike" cap="none" dirty="0">
                <a:solidFill>
                  <a:schemeClr val="tx1"/>
                </a:solidFill>
                <a:latin typeface="Montserrat" pitchFamily="2" charset="77"/>
                <a:ea typeface="Montserrat SemiBold"/>
                <a:cs typeface="Montserrat SemiBold"/>
                <a:sym typeface="Montserrat SemiBold"/>
              </a:rPr>
              <a:t>    #cse121 </a:t>
            </a:r>
            <a:endParaRPr b="1" i="0" dirty="0">
              <a:solidFill>
                <a:schemeClr val="tx1"/>
              </a:solidFill>
              <a:latin typeface="Montserrat" pitchFamily="2" charset="77"/>
              <a:cs typeface="Calibri" panose="020F0502020204030204" pitchFamily="34" charset="0"/>
            </a:endParaRPr>
          </a:p>
        </p:txBody>
      </p:sp>
      <p:pic>
        <p:nvPicPr>
          <p:cNvPr id="3" name="Picture 2">
            <a:extLst>
              <a:ext uri="{FF2B5EF4-FFF2-40B4-BE49-F238E27FC236}">
                <a16:creationId xmlns:a16="http://schemas.microsoft.com/office/drawing/2014/main" id="{87B1A922-9D38-4D54-A415-57DD2BE83A53}"/>
              </a:ext>
            </a:extLst>
          </p:cNvPr>
          <p:cNvPicPr>
            <a:picLocks noChangeAspect="1"/>
          </p:cNvPicPr>
          <p:nvPr userDrawn="1"/>
        </p:nvPicPr>
        <p:blipFill>
          <a:blip r:embed="rId4"/>
          <a:srcRect/>
          <a:stretch/>
        </p:blipFill>
        <p:spPr>
          <a:xfrm>
            <a:off x="2552460" y="5625715"/>
            <a:ext cx="1005840" cy="10058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3" name="Google Shape;33;p30"/>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dirty="0"/>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ct val="1000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dirty="0"/>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dirty="0"/>
          </a:p>
        </p:txBody>
      </p:sp>
      <p:pic>
        <p:nvPicPr>
          <p:cNvPr id="2" name="Google Shape;7;p28" descr="University of Washington">
            <a:extLst>
              <a:ext uri="{FF2B5EF4-FFF2-40B4-BE49-F238E27FC236}">
                <a16:creationId xmlns:a16="http://schemas.microsoft.com/office/drawing/2014/main" id="{BABC5B18-FB33-F6B8-4C29-4724707E45CD}"/>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43E64A9D-13F4-4F7A-870E-E779341A833A}"/>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4" name="Google Shape;9;p28">
            <a:extLst>
              <a:ext uri="{FF2B5EF4-FFF2-40B4-BE49-F238E27FC236}">
                <a16:creationId xmlns:a16="http://schemas.microsoft.com/office/drawing/2014/main" id="{2E135F4C-1184-DB49-11BC-17D3DD7D7704}"/>
              </a:ext>
            </a:extLst>
          </p:cNvPr>
          <p:cNvSpPr txBox="1"/>
          <p:nvPr userDrawn="1"/>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a:t>
            </a:r>
            <a:endParaRPr b="0" i="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racitce: Pair">
  <p:cSld name="Pracitce: Think">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err="1">
                  <a:solidFill>
                    <a:srgbClr val="FFFFFF"/>
                  </a:solidFill>
                  <a:latin typeface="Calibri"/>
                  <a:ea typeface="Calibri"/>
                  <a:cs typeface="Calibri"/>
                  <a:sym typeface="Calibri"/>
                </a:rPr>
                <a:t>sli.do</a:t>
              </a:r>
              <a:r>
                <a:rPr lang="en-US" sz="2200" b="1" i="0" u="none" strike="noStrike" cap="none" dirty="0">
                  <a:solidFill>
                    <a:srgbClr val="FFFFFF"/>
                  </a:solidFill>
                  <a:latin typeface="Calibri"/>
                  <a:ea typeface="Calibri"/>
                  <a:cs typeface="Calibri"/>
                  <a:sym typeface="Calibri"/>
                </a:rPr>
                <a:t>      #cse121</a:t>
              </a:r>
              <a:endParaRPr b="0" i="0" dirty="0">
                <a:latin typeface="Calibri" panose="020F0502020204030204" pitchFamily="34" charset="0"/>
                <a:cs typeface="Calibri" panose="020F0502020204030204" pitchFamily="34" charset="0"/>
              </a:endParaRPr>
            </a:p>
          </p:txBody>
        </p:sp>
      </p:grpSp>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91418C3E-EEDB-2BC2-0254-CD00CD03A081}"/>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F2052282-8D29-4A38-1571-671D31224364}"/>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4" name="Google Shape;9;p28">
            <a:extLst>
              <a:ext uri="{FF2B5EF4-FFF2-40B4-BE49-F238E27FC236}">
                <a16:creationId xmlns:a16="http://schemas.microsoft.com/office/drawing/2014/main" id="{95158E54-A95C-E8E6-0B1D-599D9C08D200}"/>
              </a:ext>
            </a:extLst>
          </p:cNvPr>
          <p:cNvSpPr txBox="1"/>
          <p:nvPr userDrawn="1"/>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a:t>
            </a:r>
            <a:endParaRPr b="0" i="0" dirty="0">
              <a:latin typeface="Calibri" panose="020F0502020204030204" pitchFamily="34" charset="0"/>
              <a:cs typeface="Calibri" panose="020F0502020204030204" pitchFamily="34" charset="0"/>
            </a:endParaRPr>
          </a:p>
        </p:txBody>
      </p:sp>
      <p:sp>
        <p:nvSpPr>
          <p:cNvPr id="6" name="Google Shape;52;p32">
            <a:extLst>
              <a:ext uri="{FF2B5EF4-FFF2-40B4-BE49-F238E27FC236}">
                <a16:creationId xmlns:a16="http://schemas.microsoft.com/office/drawing/2014/main" id="{7CB162C5-D013-0E9F-304A-00EF111A719D}"/>
              </a:ext>
            </a:extLst>
          </p:cNvPr>
          <p:cNvSpPr txBox="1"/>
          <p:nvPr userDrawn="1"/>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Think</a:t>
            </a:r>
            <a:endParaRPr b="0" i="0" dirty="0">
              <a:latin typeface="Calibri" panose="020F0502020204030204" pitchFamily="34" charset="0"/>
              <a:cs typeface="Calibri" panose="020F0502020204030204" pitchFamily="34" charset="0"/>
            </a:endParaRPr>
          </a:p>
        </p:txBody>
      </p:sp>
      <p:pic>
        <p:nvPicPr>
          <p:cNvPr id="7" name="Google Shape;53;p32" descr="Graphic 12">
            <a:extLst>
              <a:ext uri="{FF2B5EF4-FFF2-40B4-BE49-F238E27FC236}">
                <a16:creationId xmlns:a16="http://schemas.microsoft.com/office/drawing/2014/main" id="{6639FEF2-EB20-D618-A4FD-015344F21E43}"/>
              </a:ext>
            </a:extLst>
          </p:cNvPr>
          <p:cNvPicPr preferRelativeResize="0"/>
          <p:nvPr userDrawn="1"/>
        </p:nvPicPr>
        <p:blipFill rotWithShape="1">
          <a:blip r:embed="rId3">
            <a:alphaModFix/>
          </a:blip>
          <a:srcRect/>
          <a:stretch/>
        </p:blipFill>
        <p:spPr>
          <a:xfrm flipH="1">
            <a:off x="154038" y="300371"/>
            <a:ext cx="684161" cy="781897"/>
          </a:xfrm>
          <a:prstGeom prst="rect">
            <a:avLst/>
          </a:prstGeom>
          <a:noFill/>
          <a:ln>
            <a:noFill/>
          </a:ln>
        </p:spPr>
      </p:pic>
      <p:pic>
        <p:nvPicPr>
          <p:cNvPr id="9" name="Picture 8">
            <a:extLst>
              <a:ext uri="{FF2B5EF4-FFF2-40B4-BE49-F238E27FC236}">
                <a16:creationId xmlns:a16="http://schemas.microsoft.com/office/drawing/2014/main" id="{5A560AFC-6C8F-4BC4-A6A9-95EB6478CE29}"/>
              </a:ext>
            </a:extLst>
          </p:cNvPr>
          <p:cNvPicPr>
            <a:picLocks noChangeAspect="1"/>
          </p:cNvPicPr>
          <p:nvPr userDrawn="1"/>
        </p:nvPicPr>
        <p:blipFill>
          <a:blip r:embed="rId4"/>
          <a:srcRect/>
          <a:stretch/>
        </p:blipFill>
        <p:spPr>
          <a:xfrm>
            <a:off x="7172512" y="240156"/>
            <a:ext cx="731520" cy="7315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itce: Pair" preserve="1">
  <p:cSld name="1_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dirty="0" err="1">
                  <a:solidFill>
                    <a:srgbClr val="FFFFFF"/>
                  </a:solidFill>
                  <a:latin typeface="Calibri"/>
                  <a:ea typeface="Calibri"/>
                  <a:cs typeface="Calibri"/>
                  <a:sym typeface="Calibri"/>
                </a:rPr>
                <a:t>sli.do</a:t>
              </a:r>
              <a:r>
                <a:rPr lang="en-US" sz="2200" b="1" i="0" u="none" strike="noStrike" cap="none" dirty="0">
                  <a:solidFill>
                    <a:srgbClr val="FFFFFF"/>
                  </a:solidFill>
                  <a:latin typeface="Calibri"/>
                  <a:ea typeface="Calibri"/>
                  <a:cs typeface="Calibri"/>
                  <a:sym typeface="Calibri"/>
                </a:rPr>
                <a:t>      #cse121</a:t>
              </a:r>
              <a:endParaRPr b="0" i="0" dirty="0">
                <a:latin typeface="Calibri" panose="020F0502020204030204" pitchFamily="34" charset="0"/>
                <a:cs typeface="Calibri" panose="020F0502020204030204" pitchFamily="34" charset="0"/>
              </a:endParaRPr>
            </a:p>
          </p:txBody>
        </p:sp>
      </p:grpSp>
      <p:sp>
        <p:nvSpPr>
          <p:cNvPr id="68" name="Google Shape;68;p33"/>
          <p:cNvSpPr txBox="1"/>
          <p:nvPr/>
        </p:nvSpPr>
        <p:spPr>
          <a:xfrm>
            <a:off x="1152635" y="300370"/>
            <a:ext cx="5271611"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b="0" i="0" dirty="0">
              <a:latin typeface="Calibri" panose="020F0502020204030204" pitchFamily="34" charset="0"/>
              <a:cs typeface="Calibri" panose="020F0502020204030204" pitchFamily="34" charset="0"/>
            </a:endParaRPr>
          </a:p>
        </p:txBody>
      </p:sp>
      <p:pic>
        <p:nvPicPr>
          <p:cNvPr id="69" name="Google Shape;69;p33" descr="Graphic 7"/>
          <p:cNvPicPr preferRelativeResize="0"/>
          <p:nvPr/>
        </p:nvPicPr>
        <p:blipFill rotWithShape="1">
          <a:blip r:embed="rId2">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91418C3E-EEDB-2BC2-0254-CD00CD03A081}"/>
              </a:ext>
            </a:extLst>
          </p:cNvPr>
          <p:cNvPicPr preferRelativeResize="0"/>
          <p:nvPr userDrawn="1"/>
        </p:nvPicPr>
        <p:blipFill rotWithShape="1">
          <a:blip r:embed="rId3">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F2052282-8D29-4A38-1571-671D31224364}"/>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4" name="Google Shape;9;p28">
            <a:extLst>
              <a:ext uri="{FF2B5EF4-FFF2-40B4-BE49-F238E27FC236}">
                <a16:creationId xmlns:a16="http://schemas.microsoft.com/office/drawing/2014/main" id="{95158E54-A95C-E8E6-0B1D-599D9C08D200}"/>
              </a:ext>
            </a:extLst>
          </p:cNvPr>
          <p:cNvSpPr txBox="1"/>
          <p:nvPr userDrawn="1"/>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a:t>
            </a:r>
            <a:endParaRPr b="0" i="0" dirty="0">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07378CBB-71AC-4917-9B48-69521ADE47CB}"/>
              </a:ext>
            </a:extLst>
          </p:cNvPr>
          <p:cNvPicPr>
            <a:picLocks noChangeAspect="1"/>
          </p:cNvPicPr>
          <p:nvPr userDrawn="1"/>
        </p:nvPicPr>
        <p:blipFill>
          <a:blip r:embed="rId4"/>
          <a:srcRect/>
          <a:stretch/>
        </p:blipFill>
        <p:spPr>
          <a:xfrm>
            <a:off x="7172512" y="240156"/>
            <a:ext cx="731520" cy="731520"/>
          </a:xfrm>
          <a:prstGeom prst="rect">
            <a:avLst/>
          </a:prstGeom>
        </p:spPr>
      </p:pic>
    </p:spTree>
    <p:extLst>
      <p:ext uri="{BB962C8B-B14F-4D97-AF65-F5344CB8AC3E}">
        <p14:creationId xmlns:p14="http://schemas.microsoft.com/office/powerpoint/2010/main" val="21036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5" name="Google Shape;75;p34"/>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19B8A0CF-1C66-FBB7-F209-B458097B217D}"/>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C3A4268A-A3F9-0647-FFA6-0CD0547EA640}"/>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4" name="Google Shape;9;p28">
            <a:extLst>
              <a:ext uri="{FF2B5EF4-FFF2-40B4-BE49-F238E27FC236}">
                <a16:creationId xmlns:a16="http://schemas.microsoft.com/office/drawing/2014/main" id="{DAFF863B-277F-2C70-5D6B-9607A5E1F4D7}"/>
              </a:ext>
            </a:extLst>
          </p:cNvPr>
          <p:cNvSpPr txBox="1"/>
          <p:nvPr userDrawn="1"/>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a:t>
            </a:r>
            <a:endParaRPr b="0" i="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1"/>
        <p:cNvGrpSpPr/>
        <p:nvPr/>
      </p:nvGrpSpPr>
      <p:grpSpPr>
        <a:xfrm>
          <a:off x="0" y="0"/>
          <a:ext cx="0" cy="0"/>
          <a:chOff x="0" y="0"/>
          <a:chExt cx="0" cy="0"/>
        </a:xfrm>
      </p:grpSpPr>
      <p:sp>
        <p:nvSpPr>
          <p:cNvPr id="82" name="Google Shape;82;p35"/>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7;p28" descr="University of Washington">
            <a:extLst>
              <a:ext uri="{FF2B5EF4-FFF2-40B4-BE49-F238E27FC236}">
                <a16:creationId xmlns:a16="http://schemas.microsoft.com/office/drawing/2014/main" id="{0E854BAB-9BC0-0566-D459-A9E2B29A12D0}"/>
              </a:ext>
            </a:extLst>
          </p:cNvPr>
          <p:cNvPicPr preferRelativeResize="0"/>
          <p:nvPr userDrawn="1"/>
        </p:nvPicPr>
        <p:blipFill rotWithShape="1">
          <a:blip r:embed="rId2">
            <a:alphaModFix/>
          </a:blip>
          <a:srcRect/>
          <a:stretch/>
        </p:blipFill>
        <p:spPr>
          <a:xfrm>
            <a:off x="29762" y="29971"/>
            <a:ext cx="2150723" cy="169039"/>
          </a:xfrm>
          <a:prstGeom prst="rect">
            <a:avLst/>
          </a:prstGeom>
          <a:noFill/>
          <a:ln>
            <a:noFill/>
          </a:ln>
        </p:spPr>
      </p:pic>
      <p:sp>
        <p:nvSpPr>
          <p:cNvPr id="3" name="Google Shape;8;p28">
            <a:extLst>
              <a:ext uri="{FF2B5EF4-FFF2-40B4-BE49-F238E27FC236}">
                <a16:creationId xmlns:a16="http://schemas.microsoft.com/office/drawing/2014/main" id="{3E5BA8AB-DA7F-8D72-2336-81B0A628B7E3}"/>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4" name="Google Shape;9;p28">
            <a:extLst>
              <a:ext uri="{FF2B5EF4-FFF2-40B4-BE49-F238E27FC236}">
                <a16:creationId xmlns:a16="http://schemas.microsoft.com/office/drawing/2014/main" id="{2C80FCF8-E90F-DABA-76C4-C941D7CB7F2B}"/>
              </a:ext>
            </a:extLst>
          </p:cNvPr>
          <p:cNvSpPr txBox="1"/>
          <p:nvPr userDrawn="1"/>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a:t>
            </a:r>
            <a:endParaRPr b="0" i="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11" name="Google Shape;11;p28"/>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University of Washington"/>
          <p:cNvPicPr preferRelativeResize="0"/>
          <p:nvPr/>
        </p:nvPicPr>
        <p:blipFill rotWithShape="1">
          <a:blip r:embed="rId8">
            <a:alphaModFix/>
          </a:blip>
          <a:srcRect/>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121 Autumn 2025</a:t>
            </a:r>
            <a:endParaRPr b="0" i="0" dirty="0">
              <a:latin typeface="Calibri" panose="020F0502020204030204" pitchFamily="34" charset="0"/>
              <a:cs typeface="Calibri" panose="020F0502020204030204" pitchFamily="34" charset="0"/>
            </a:endParaRPr>
          </a:p>
        </p:txBody>
      </p:sp>
      <p:sp>
        <p:nvSpPr>
          <p:cNvPr id="9" name="Google Shape;9;p28"/>
          <p:cNvSpPr txBox="1"/>
          <p:nvPr/>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LEC 00: Welcome</a:t>
            </a:r>
            <a:endParaRPr b="0" i="0" dirty="0">
              <a:latin typeface="Calibri" panose="020F0502020204030204" pitchFamily="34" charset="0"/>
              <a:cs typeface="Calibri" panose="020F0502020204030204" pitchFamily="34" charset="0"/>
            </a:endParaRPr>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dirty="0"/>
          </a:p>
        </p:txBody>
      </p:sp>
      <p:sp>
        <p:nvSpPr>
          <p:cNvPr id="13" name="Google Shape;13;p28"/>
          <p:cNvSpPr txBox="1">
            <a:spLocks noGrp="1"/>
          </p:cNvSpPr>
          <p:nvPr>
            <p:ph type="sldNum" idx="12"/>
          </p:nvPr>
        </p:nvSpPr>
        <p:spPr>
          <a:xfrm>
            <a:off x="11793850" y="6296502"/>
            <a:ext cx="245751" cy="430847"/>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fld id="{00000000-1234-1234-1234-123412341234}" type="slidenum">
              <a:rPr lang="en-US" smtClean="0"/>
              <a:pPr/>
              <a:t>‹#›</a:t>
            </a:fld>
            <a:endParaRPr lang="en-US" sz="1400" b="0" dirty="0">
              <a:solidFill>
                <a:srgbClr val="000000"/>
              </a:solidFill>
              <a:latin typeface="Calibri" panose="020F0502020204030204" pitchFamily="34" charset="0"/>
              <a:ea typeface="Arial"/>
              <a:cs typeface="Calibri" panose="020F0502020204030204" pitchFamily="34" charset="0"/>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 id="2147483654" r:id="rId5"/>
    <p:sldLayoutId id="2147483655"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open.spotify.com/playlist/7MXne5dSHETsBQukvAAxSi"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cse121-instructors@cs.washington.ed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feedback.cs.washington.edu/"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cs.uw.edu/121/syllabus/#using-ai-in-cse-121"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cs.uw.edu/121/syllabus/#using-ai-in-cse-121"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forms.gle/jeFAvWmqs9ueVW5X6"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cs.uw.edu/12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media/image19.jpe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jpeg"/><Relationship Id="rId21" Type="http://schemas.openxmlformats.org/officeDocument/2006/relationships/image" Target="../media/image27.jpg"/><Relationship Id="rId34" Type="http://schemas.openxmlformats.org/officeDocument/2006/relationships/image" Target="../media/image40.jpg"/><Relationship Id="rId7" Type="http://schemas.openxmlformats.org/officeDocument/2006/relationships/image" Target="../media/image13.png"/><Relationship Id="rId12" Type="http://schemas.openxmlformats.org/officeDocument/2006/relationships/image" Target="../media/image18.jpg"/><Relationship Id="rId17" Type="http://schemas.openxmlformats.org/officeDocument/2006/relationships/image" Target="../media/image23.jpg"/><Relationship Id="rId25" Type="http://schemas.openxmlformats.org/officeDocument/2006/relationships/image" Target="../media/image31.jpg"/><Relationship Id="rId33" Type="http://schemas.openxmlformats.org/officeDocument/2006/relationships/image" Target="../media/image39.jpg"/><Relationship Id="rId2" Type="http://schemas.openxmlformats.org/officeDocument/2006/relationships/notesSlide" Target="../notesSlides/notesSlide5.xml"/><Relationship Id="rId16" Type="http://schemas.openxmlformats.org/officeDocument/2006/relationships/image" Target="../media/image22.jpg"/><Relationship Id="rId20" Type="http://schemas.openxmlformats.org/officeDocument/2006/relationships/image" Target="../media/image26.jpg"/><Relationship Id="rId29" Type="http://schemas.openxmlformats.org/officeDocument/2006/relationships/image" Target="../media/image35.jpg"/><Relationship Id="rId1" Type="http://schemas.openxmlformats.org/officeDocument/2006/relationships/slideLayout" Target="../slideLayouts/slideLayout5.xml"/><Relationship Id="rId6" Type="http://schemas.openxmlformats.org/officeDocument/2006/relationships/image" Target="../media/image12.jpg"/><Relationship Id="rId11" Type="http://schemas.openxmlformats.org/officeDocument/2006/relationships/image" Target="../media/image17.jpg"/><Relationship Id="rId24" Type="http://schemas.openxmlformats.org/officeDocument/2006/relationships/image" Target="../media/image30.jpeg"/><Relationship Id="rId32" Type="http://schemas.openxmlformats.org/officeDocument/2006/relationships/image" Target="../media/image38.jpg"/><Relationship Id="rId5" Type="http://schemas.openxmlformats.org/officeDocument/2006/relationships/image" Target="../media/image11.jpg"/><Relationship Id="rId15" Type="http://schemas.openxmlformats.org/officeDocument/2006/relationships/image" Target="../media/image21.jpg"/><Relationship Id="rId23" Type="http://schemas.openxmlformats.org/officeDocument/2006/relationships/image" Target="../media/image29.jpeg"/><Relationship Id="rId28" Type="http://schemas.openxmlformats.org/officeDocument/2006/relationships/image" Target="../media/image34.jpg"/><Relationship Id="rId10" Type="http://schemas.openxmlformats.org/officeDocument/2006/relationships/image" Target="../media/image16.jpeg"/><Relationship Id="rId19" Type="http://schemas.openxmlformats.org/officeDocument/2006/relationships/image" Target="../media/image25.png"/><Relationship Id="rId31" Type="http://schemas.openxmlformats.org/officeDocument/2006/relationships/image" Target="../media/image37.jpe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eg"/><Relationship Id="rId22" Type="http://schemas.openxmlformats.org/officeDocument/2006/relationships/image" Target="../media/image28.jpg"/><Relationship Id="rId27" Type="http://schemas.openxmlformats.org/officeDocument/2006/relationships/image" Target="../media/image33.png"/><Relationship Id="rId30" Type="http://schemas.openxmlformats.org/officeDocument/2006/relationships/image" Target="../media/image36.jpeg"/><Relationship Id="rId35" Type="http://schemas.openxmlformats.org/officeDocument/2006/relationships/image" Target="../media/image41.png"/><Relationship Id="rId8"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lacement.cs.washington.edu/"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cs.washington.edu/academics/undergraduate/non-major-options/#intro-cours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5" name="Google Shape;23;p29">
            <a:extLst>
              <a:ext uri="{FF2B5EF4-FFF2-40B4-BE49-F238E27FC236}">
                <a16:creationId xmlns:a16="http://schemas.microsoft.com/office/drawing/2014/main" id="{C5E7BACA-EC1A-F75A-8907-C34CAD2EE0F4}"/>
              </a:ext>
            </a:extLst>
          </p:cNvPr>
          <p:cNvSpPr txBox="1"/>
          <p:nvPr/>
        </p:nvSpPr>
        <p:spPr>
          <a:xfrm>
            <a:off x="420095" y="1419273"/>
            <a:ext cx="878619" cy="33851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1" u="none" strike="noStrike" cap="none" dirty="0">
                <a:solidFill>
                  <a:srgbClr val="FFFFFF"/>
                </a:solidFill>
                <a:latin typeface="Montserrat ExtraBold" pitchFamily="2" charset="77"/>
                <a:ea typeface="Montserrat"/>
                <a:cs typeface="Montserrat"/>
                <a:sym typeface="Montserrat"/>
              </a:rPr>
              <a:t>LEC 00</a:t>
            </a:r>
            <a:endParaRPr b="1" dirty="0">
              <a:latin typeface="Montserrat ExtraBold" pitchFamily="2" charset="77"/>
              <a:cs typeface="Calibri" panose="020F0502020204030204" pitchFamily="34" charset="0"/>
            </a:endParaRPr>
          </a:p>
        </p:txBody>
      </p:sp>
      <p:sp>
        <p:nvSpPr>
          <p:cNvPr id="91" name="Google Shape;91;p1"/>
          <p:cNvSpPr txBox="1">
            <a:spLocks noGrp="1"/>
          </p:cNvSpPr>
          <p:nvPr>
            <p:ph type="title" idx="4294967295"/>
          </p:nvPr>
        </p:nvSpPr>
        <p:spPr>
          <a:xfrm>
            <a:off x="420095" y="3085086"/>
            <a:ext cx="6212927" cy="1037305"/>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dirty="0">
                <a:solidFill>
                  <a:srgbClr val="F0F0F0"/>
                </a:solidFill>
                <a:latin typeface="Montserrat SemiBold"/>
                <a:ea typeface="Montserrat SemiBold"/>
                <a:cs typeface="Montserrat SemiBold"/>
                <a:sym typeface="Montserrat SemiBold"/>
              </a:rPr>
              <a:t>Welcome!</a:t>
            </a:r>
            <a:endParaRPr dirty="0"/>
          </a:p>
        </p:txBody>
      </p:sp>
      <p:pic>
        <p:nvPicPr>
          <p:cNvPr id="93" name="Google Shape;93;p1" descr="Picture 4"/>
          <p:cNvPicPr preferRelativeResize="0"/>
          <p:nvPr/>
        </p:nvPicPr>
        <p:blipFill rotWithShape="1">
          <a:blip r:embed="rId3">
            <a:alphaModFix/>
          </a:blip>
          <a:srcRect/>
          <a:stretch/>
        </p:blipFill>
        <p:spPr>
          <a:xfrm>
            <a:off x="4713868" y="2836575"/>
            <a:ext cx="1305170" cy="1305170"/>
          </a:xfrm>
          <a:prstGeom prst="rect">
            <a:avLst/>
          </a:prstGeom>
          <a:noFill/>
          <a:ln>
            <a:noFill/>
          </a:ln>
        </p:spPr>
      </p:pic>
      <p:sp>
        <p:nvSpPr>
          <p:cNvPr id="94" name="Google Shape;94;p1"/>
          <p:cNvSpPr txBox="1"/>
          <p:nvPr/>
        </p:nvSpPr>
        <p:spPr>
          <a:xfrm>
            <a:off x="7009923" y="1112472"/>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dirty="0">
                <a:solidFill>
                  <a:srgbClr val="A6A6A6"/>
                </a:solidFill>
                <a:latin typeface="Montserrat SemiBold"/>
                <a:ea typeface="Montserrat SemiBold"/>
                <a:cs typeface="Montserrat SemiBold"/>
                <a:sym typeface="Montserrat SemiBold"/>
              </a:rPr>
              <a:t>BEFORE WE START</a:t>
            </a:r>
            <a:endParaRPr dirty="0">
              <a:latin typeface="Calibri" panose="020F0502020204030204" pitchFamily="34" charset="0"/>
              <a:cs typeface="Calibri" panose="020F0502020204030204" pitchFamily="34" charset="0"/>
            </a:endParaRPr>
          </a:p>
        </p:txBody>
      </p:sp>
      <p:sp>
        <p:nvSpPr>
          <p:cNvPr id="92" name="Google Shape;92;p1"/>
          <p:cNvSpPr txBox="1"/>
          <p:nvPr/>
        </p:nvSpPr>
        <p:spPr>
          <a:xfrm>
            <a:off x="7087221" y="1451178"/>
            <a:ext cx="4385400" cy="17856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lang="en-US"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rgbClr val="404040"/>
              </a:buClr>
              <a:buSzPts val="2200"/>
              <a:buFont typeface="Calibri"/>
              <a:buNone/>
            </a:pPr>
            <a:r>
              <a:rPr lang="en-US" sz="2200" b="0" i="1" u="none" strike="noStrike" cap="none" dirty="0">
                <a:solidFill>
                  <a:srgbClr val="404040"/>
                </a:solidFill>
                <a:latin typeface="Calibri"/>
                <a:ea typeface="Calibri"/>
                <a:cs typeface="Calibri"/>
                <a:sym typeface="Calibri"/>
              </a:rPr>
              <a:t>Introduce yourself!</a:t>
            </a: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name? Major? </a:t>
            </a: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did you do over summer break?</a:t>
            </a:r>
            <a:endParaRPr lang="en-US" dirty="0">
              <a:latin typeface="Calibri" panose="020F0502020204030204" pitchFamily="34" charset="0"/>
              <a:cs typeface="Calibri" panose="020F0502020204030204" pitchFamily="34" charset="0"/>
            </a:endParaRPr>
          </a:p>
        </p:txBody>
      </p:sp>
      <p:sp>
        <p:nvSpPr>
          <p:cNvPr id="95" name="Google Shape;95;p1"/>
          <p:cNvSpPr txBox="1"/>
          <p:nvPr/>
        </p:nvSpPr>
        <p:spPr>
          <a:xfrm>
            <a:off x="7157403" y="3493967"/>
            <a:ext cx="4761982" cy="400069"/>
          </a:xfrm>
          <a:prstGeom prst="rect">
            <a:avLst/>
          </a:prstGeom>
          <a:noFill/>
          <a:ln>
            <a:noFill/>
          </a:ln>
        </p:spPr>
        <p:txBody>
          <a:bodyPr spcFirstLastPara="1" wrap="square" lIns="45700" tIns="45700" rIns="45700" bIns="45700" anchor="t" anchorCtr="0">
            <a:spAutoFit/>
          </a:bodyPr>
          <a:lstStyle/>
          <a:p>
            <a:pPr lvl="0">
              <a:buClr>
                <a:srgbClr val="404040"/>
              </a:buClr>
              <a:buSzPts val="2200"/>
            </a:pPr>
            <a:r>
              <a:rPr lang="en-US" sz="2000" b="0" i="0" u="none" strike="noStrike" cap="none" dirty="0">
                <a:solidFill>
                  <a:srgbClr val="404040"/>
                </a:solidFill>
                <a:latin typeface="Calibri"/>
                <a:ea typeface="Calibri"/>
                <a:cs typeface="Calibri"/>
                <a:sym typeface="Calibri"/>
              </a:rPr>
              <a:t>Music:</a:t>
            </a:r>
            <a:r>
              <a:rPr lang="en-US" sz="2000" dirty="0">
                <a:solidFill>
                  <a:srgbClr val="404040"/>
                </a:solidFill>
                <a:latin typeface="Calibri"/>
                <a:ea typeface="Calibri"/>
                <a:cs typeface="Calibri"/>
                <a:sym typeface="Calibri"/>
              </a:rPr>
              <a:t> 🎷 </a:t>
            </a:r>
            <a:r>
              <a:rPr lang="fr-FR" sz="2000" u="sng" dirty="0">
                <a:solidFill>
                  <a:srgbClr val="0563C1"/>
                </a:solidFill>
                <a:latin typeface="Calibri"/>
                <a:ea typeface="Calibri"/>
                <a:cs typeface="Calibri"/>
                <a:sym typeface="Calibri"/>
                <a:hlinkClick r:id="rId4"/>
              </a:rPr>
              <a:t>CSE 121 25au Lecture Tunes</a:t>
            </a:r>
            <a:r>
              <a:rPr lang="fr-FR" sz="2000" dirty="0">
                <a:solidFill>
                  <a:srgbClr val="0563C1"/>
                </a:solidFill>
                <a:latin typeface="Calibri"/>
                <a:ea typeface="Calibri"/>
                <a:cs typeface="Calibri"/>
                <a:sym typeface="Calibri"/>
              </a:rPr>
              <a:t> </a:t>
            </a:r>
            <a:r>
              <a:rPr lang="en-US" sz="2000" dirty="0">
                <a:solidFill>
                  <a:srgbClr val="404040"/>
                </a:solidFill>
                <a:latin typeface="Calibri"/>
                <a:ea typeface="Calibri"/>
                <a:cs typeface="Calibri"/>
                <a:sym typeface="Calibri"/>
              </a:rPr>
              <a:t>🎵</a:t>
            </a:r>
            <a:endParaRPr lang="fr-FR" sz="1200" dirty="0">
              <a:solidFill>
                <a:srgbClr val="0563C1"/>
              </a:solidFill>
              <a:latin typeface="Calibri" panose="020F0502020204030204" pitchFamily="34" charset="0"/>
              <a:cs typeface="Calibri" panose="020F0502020204030204" pitchFamily="34" charset="0"/>
            </a:endParaRPr>
          </a:p>
        </p:txBody>
      </p:sp>
      <p:sp>
        <p:nvSpPr>
          <p:cNvPr id="96" name="Google Shape;96;p1"/>
          <p:cNvSpPr txBox="1"/>
          <p:nvPr/>
        </p:nvSpPr>
        <p:spPr>
          <a:xfrm>
            <a:off x="6935347" y="4072895"/>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Instructors:</a:t>
            </a:r>
            <a:endParaRPr sz="1200" dirty="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088246" y="4072895"/>
            <a:ext cx="355600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2"/>
                </a:solidFill>
                <a:latin typeface="Montserrat SemiBold"/>
                <a:ea typeface="Montserrat SemiBold"/>
                <a:cs typeface="Montserrat SemiBold"/>
                <a:sym typeface="Montserrat SemiBold"/>
              </a:rPr>
              <a:t>Brett </a:t>
            </a:r>
            <a:r>
              <a:rPr lang="en-US" sz="1200" dirty="0" err="1">
                <a:solidFill>
                  <a:schemeClr val="lt2"/>
                </a:solidFill>
                <a:latin typeface="Montserrat SemiBold"/>
                <a:ea typeface="Montserrat SemiBold"/>
                <a:cs typeface="Montserrat SemiBold"/>
                <a:sym typeface="Montserrat SemiBold"/>
              </a:rPr>
              <a:t>Wortzman</a:t>
            </a:r>
            <a:r>
              <a:rPr lang="en-US" sz="1200" dirty="0">
                <a:solidFill>
                  <a:schemeClr val="lt2"/>
                </a:solidFill>
                <a:latin typeface="Montserrat SemiBold"/>
                <a:ea typeface="Montserrat SemiBold"/>
                <a:cs typeface="Montserrat SemiBold"/>
                <a:sym typeface="Montserrat SemiBold"/>
              </a:rPr>
              <a:t> &amp; James Weichert</a:t>
            </a:r>
            <a:endParaRPr sz="1200" dirty="0">
              <a:solidFill>
                <a:schemeClr val="lt2"/>
              </a:solidFill>
              <a:latin typeface="Montserrat SemiBold"/>
              <a:ea typeface="Montserrat SemiBold"/>
              <a:cs typeface="Montserrat SemiBold"/>
              <a:sym typeface="Montserrat SemiBold"/>
            </a:endParaRPr>
          </a:p>
        </p:txBody>
      </p:sp>
      <p:sp>
        <p:nvSpPr>
          <p:cNvPr id="97" name="Google Shape;97;p1"/>
          <p:cNvSpPr txBox="1"/>
          <p:nvPr/>
        </p:nvSpPr>
        <p:spPr>
          <a:xfrm>
            <a:off x="6935347" y="4333507"/>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TAs:</a:t>
            </a:r>
            <a:endParaRPr sz="1200" dirty="0">
              <a:solidFill>
                <a:schemeClr val="lt2"/>
              </a:solidFill>
              <a:latin typeface="Montserrat ExtraBold"/>
              <a:ea typeface="Montserrat ExtraBold"/>
              <a:cs typeface="Montserrat ExtraBold"/>
              <a:sym typeface="Montserrat ExtraBold"/>
            </a:endParaRPr>
          </a:p>
        </p:txBody>
      </p:sp>
      <p:sp>
        <p:nvSpPr>
          <p:cNvPr id="2" name="TextBox 1">
            <a:extLst>
              <a:ext uri="{FF2B5EF4-FFF2-40B4-BE49-F238E27FC236}">
                <a16:creationId xmlns:a16="http://schemas.microsoft.com/office/drawing/2014/main" id="{4F0C513E-D449-EF21-5B18-ED2C502E67BF}"/>
              </a:ext>
            </a:extLst>
          </p:cNvPr>
          <p:cNvSpPr txBox="1"/>
          <p:nvPr/>
        </p:nvSpPr>
        <p:spPr>
          <a:xfrm>
            <a:off x="8100278" y="4357971"/>
            <a:ext cx="3671627" cy="1682127"/>
          </a:xfrm>
          <a:prstGeom prst="rect">
            <a:avLst/>
          </a:prstGeom>
          <a:noFill/>
        </p:spPr>
        <p:txBody>
          <a:bodyPr wrap="square" numCol="5" rtlCol="0">
            <a:spAutoFit/>
          </a:bodyPr>
          <a:lstStyle/>
          <a:p>
            <a:pPr>
              <a:lnSpc>
                <a:spcPct val="150000"/>
              </a:lnSpc>
            </a:pPr>
            <a:r>
              <a:rPr lang="en-US" sz="1000" dirty="0">
                <a:latin typeface="Montserrat" pitchFamily="2" charset="77"/>
              </a:rPr>
              <a:t>Trey</a:t>
            </a:r>
          </a:p>
          <a:p>
            <a:pPr>
              <a:lnSpc>
                <a:spcPct val="150000"/>
              </a:lnSpc>
            </a:pPr>
            <a:r>
              <a:rPr lang="en-US" sz="1000" dirty="0">
                <a:latin typeface="Montserrat" pitchFamily="2" charset="77"/>
              </a:rPr>
              <a:t>Amogh</a:t>
            </a:r>
          </a:p>
          <a:p>
            <a:pPr>
              <a:lnSpc>
                <a:spcPct val="150000"/>
              </a:lnSpc>
            </a:pPr>
            <a:r>
              <a:rPr lang="en-US" sz="1000" dirty="0">
                <a:latin typeface="Montserrat" pitchFamily="2" charset="77"/>
              </a:rPr>
              <a:t>Samrutha</a:t>
            </a:r>
          </a:p>
          <a:p>
            <a:pPr>
              <a:lnSpc>
                <a:spcPct val="150000"/>
              </a:lnSpc>
            </a:pPr>
            <a:r>
              <a:rPr lang="en-US" sz="1000" dirty="0">
                <a:latin typeface="Montserrat" pitchFamily="2" charset="77"/>
              </a:rPr>
              <a:t>Dalton</a:t>
            </a:r>
          </a:p>
          <a:p>
            <a:pPr>
              <a:lnSpc>
                <a:spcPct val="150000"/>
              </a:lnSpc>
            </a:pPr>
            <a:r>
              <a:rPr lang="en-US" sz="1000" dirty="0">
                <a:latin typeface="Montserrat" pitchFamily="2" charset="77"/>
              </a:rPr>
              <a:t>Ailsa</a:t>
            </a:r>
          </a:p>
          <a:p>
            <a:pPr>
              <a:lnSpc>
                <a:spcPct val="150000"/>
              </a:lnSpc>
            </a:pPr>
            <a:r>
              <a:rPr lang="en-US" sz="1000" dirty="0">
                <a:latin typeface="Montserrat" pitchFamily="2" charset="77"/>
              </a:rPr>
              <a:t>Ryan</a:t>
            </a:r>
          </a:p>
          <a:p>
            <a:pPr>
              <a:lnSpc>
                <a:spcPct val="150000"/>
              </a:lnSpc>
            </a:pPr>
            <a:r>
              <a:rPr lang="en-US" sz="1000" dirty="0">
                <a:latin typeface="Montserrat" pitchFamily="2" charset="77"/>
              </a:rPr>
              <a:t>Anant</a:t>
            </a:r>
          </a:p>
          <a:p>
            <a:pPr>
              <a:lnSpc>
                <a:spcPct val="150000"/>
              </a:lnSpc>
            </a:pPr>
            <a:r>
              <a:rPr lang="en-US" sz="1000" dirty="0">
                <a:latin typeface="Montserrat" pitchFamily="2" charset="77"/>
              </a:rPr>
              <a:t>Ava</a:t>
            </a:r>
          </a:p>
          <a:p>
            <a:pPr>
              <a:lnSpc>
                <a:spcPct val="150000"/>
              </a:lnSpc>
            </a:pPr>
            <a:r>
              <a:rPr lang="en-US" sz="1000" dirty="0">
                <a:latin typeface="Montserrat" pitchFamily="2" charset="77"/>
              </a:rPr>
              <a:t>Reese</a:t>
            </a:r>
          </a:p>
          <a:p>
            <a:pPr>
              <a:lnSpc>
                <a:spcPct val="150000"/>
              </a:lnSpc>
            </a:pPr>
            <a:r>
              <a:rPr lang="en-US" sz="1000" dirty="0">
                <a:latin typeface="Montserrat" pitchFamily="2" charset="77"/>
              </a:rPr>
              <a:t>Hayden</a:t>
            </a:r>
          </a:p>
          <a:p>
            <a:pPr>
              <a:lnSpc>
                <a:spcPct val="150000"/>
              </a:lnSpc>
            </a:pPr>
            <a:r>
              <a:rPr lang="en-US" sz="1000" dirty="0">
                <a:latin typeface="Montserrat" pitchFamily="2" charset="77"/>
              </a:rPr>
              <a:t>Aki</a:t>
            </a:r>
          </a:p>
          <a:p>
            <a:pPr>
              <a:lnSpc>
                <a:spcPct val="150000"/>
              </a:lnSpc>
            </a:pPr>
            <a:r>
              <a:rPr lang="en-US" sz="1000" dirty="0">
                <a:latin typeface="Montserrat" pitchFamily="2" charset="77"/>
              </a:rPr>
              <a:t>Spencer</a:t>
            </a:r>
          </a:p>
          <a:p>
            <a:pPr>
              <a:lnSpc>
                <a:spcPct val="150000"/>
              </a:lnSpc>
            </a:pPr>
            <a:r>
              <a:rPr lang="en-US" sz="1000" dirty="0">
                <a:latin typeface="Montserrat" pitchFamily="2" charset="77"/>
              </a:rPr>
              <a:t>Savannah</a:t>
            </a:r>
          </a:p>
          <a:p>
            <a:pPr>
              <a:lnSpc>
                <a:spcPct val="150000"/>
              </a:lnSpc>
            </a:pPr>
            <a:r>
              <a:rPr lang="en-US" sz="1000" dirty="0">
                <a:latin typeface="Montserrat" pitchFamily="2" charset="77"/>
              </a:rPr>
              <a:t>Tamsyn</a:t>
            </a:r>
          </a:p>
          <a:p>
            <a:pPr>
              <a:lnSpc>
                <a:spcPct val="150000"/>
              </a:lnSpc>
            </a:pPr>
            <a:r>
              <a:rPr lang="en-US" sz="1000" dirty="0">
                <a:latin typeface="Montserrat" pitchFamily="2" charset="77"/>
              </a:rPr>
              <a:t>Caleb</a:t>
            </a:r>
          </a:p>
          <a:p>
            <a:pPr>
              <a:lnSpc>
                <a:spcPct val="150000"/>
              </a:lnSpc>
            </a:pPr>
            <a:r>
              <a:rPr lang="en-US" sz="1000" dirty="0">
                <a:latin typeface="Montserrat" pitchFamily="2" charset="77"/>
              </a:rPr>
              <a:t>Anum</a:t>
            </a:r>
          </a:p>
          <a:p>
            <a:pPr>
              <a:lnSpc>
                <a:spcPct val="150000"/>
              </a:lnSpc>
            </a:pPr>
            <a:r>
              <a:rPr lang="en-US" sz="1000" dirty="0">
                <a:latin typeface="Montserrat" pitchFamily="2" charset="77"/>
              </a:rPr>
              <a:t>Abdul</a:t>
            </a:r>
          </a:p>
          <a:p>
            <a:pPr>
              <a:lnSpc>
                <a:spcPct val="150000"/>
              </a:lnSpc>
            </a:pPr>
            <a:r>
              <a:rPr lang="en-US" sz="1000" dirty="0">
                <a:latin typeface="Montserrat" pitchFamily="2" charset="77"/>
              </a:rPr>
              <a:t>Janvi</a:t>
            </a:r>
          </a:p>
          <a:p>
            <a:pPr>
              <a:lnSpc>
                <a:spcPct val="150000"/>
              </a:lnSpc>
            </a:pPr>
            <a:r>
              <a:rPr lang="en-US" sz="1000" dirty="0">
                <a:latin typeface="Montserrat" pitchFamily="2" charset="77"/>
              </a:rPr>
              <a:t>Navya</a:t>
            </a:r>
          </a:p>
          <a:p>
            <a:pPr>
              <a:lnSpc>
                <a:spcPct val="150000"/>
              </a:lnSpc>
            </a:pPr>
            <a:r>
              <a:rPr lang="en-US" sz="1000" dirty="0">
                <a:latin typeface="Montserrat" pitchFamily="2" charset="77"/>
              </a:rPr>
              <a:t>Sam Jessica</a:t>
            </a:r>
          </a:p>
          <a:p>
            <a:pPr>
              <a:lnSpc>
                <a:spcPct val="150000"/>
              </a:lnSpc>
            </a:pPr>
            <a:r>
              <a:rPr lang="en-US" sz="1000" dirty="0">
                <a:latin typeface="Montserrat" pitchFamily="2" charset="77"/>
              </a:rPr>
              <a:t>Elden</a:t>
            </a:r>
          </a:p>
          <a:p>
            <a:pPr>
              <a:lnSpc>
                <a:spcPct val="150000"/>
              </a:lnSpc>
            </a:pPr>
            <a:r>
              <a:rPr lang="en-US" sz="1000" dirty="0">
                <a:latin typeface="Montserrat" pitchFamily="2" charset="77"/>
              </a:rPr>
              <a:t>Suyash</a:t>
            </a:r>
          </a:p>
          <a:p>
            <a:pPr>
              <a:lnSpc>
                <a:spcPct val="150000"/>
              </a:lnSpc>
            </a:pPr>
            <a:r>
              <a:rPr lang="en-US" sz="1000" dirty="0" err="1">
                <a:latin typeface="Montserrat" pitchFamily="2" charset="77"/>
              </a:rPr>
              <a:t>Sthiti</a:t>
            </a:r>
            <a:endParaRPr lang="en-US" sz="1000" dirty="0">
              <a:latin typeface="Montserrat" pitchFamily="2" charset="77"/>
            </a:endParaRPr>
          </a:p>
          <a:p>
            <a:pPr>
              <a:lnSpc>
                <a:spcPct val="150000"/>
              </a:lnSpc>
            </a:pPr>
            <a:r>
              <a:rPr lang="en-US" sz="1000" dirty="0">
                <a:latin typeface="Montserrat" pitchFamily="2" charset="77"/>
              </a:rPr>
              <a:t>Paul</a:t>
            </a:r>
          </a:p>
          <a:p>
            <a:pPr>
              <a:lnSpc>
                <a:spcPct val="150000"/>
              </a:lnSpc>
            </a:pPr>
            <a:r>
              <a:rPr lang="en-US" sz="1000" dirty="0">
                <a:latin typeface="Montserrat" pitchFamily="2" charset="77"/>
              </a:rPr>
              <a:t>Shayna</a:t>
            </a:r>
          </a:p>
          <a:p>
            <a:pPr>
              <a:lnSpc>
                <a:spcPct val="150000"/>
              </a:lnSpc>
            </a:pPr>
            <a:r>
              <a:rPr lang="en-US" sz="1000" dirty="0">
                <a:latin typeface="Montserrat" pitchFamily="2" charset="77"/>
              </a:rPr>
              <a:t>Jesse</a:t>
            </a:r>
          </a:p>
          <a:p>
            <a:pPr>
              <a:lnSpc>
                <a:spcPct val="150000"/>
              </a:lnSpc>
            </a:pPr>
            <a:r>
              <a:rPr lang="en-US" sz="1000" dirty="0">
                <a:latin typeface="Montserrat" pitchFamily="2" charset="77"/>
              </a:rPr>
              <a:t>Nhan</a:t>
            </a:r>
          </a:p>
          <a:p>
            <a:pPr>
              <a:lnSpc>
                <a:spcPct val="150000"/>
              </a:lnSpc>
            </a:pPr>
            <a:r>
              <a:rPr lang="en-US" sz="1000" dirty="0">
                <a:latin typeface="Montserrat" pitchFamily="2" charset="77"/>
              </a:rPr>
              <a:t>Anya</a:t>
            </a:r>
          </a:p>
          <a:p>
            <a:pPr>
              <a:lnSpc>
                <a:spcPct val="150000"/>
              </a:lnSpc>
            </a:pPr>
            <a:r>
              <a:rPr lang="en-US" sz="1000" dirty="0">
                <a:latin typeface="Montserrat" pitchFamily="2" charset="77"/>
              </a:rPr>
              <a:t>Minh</a:t>
            </a:r>
          </a:p>
          <a:p>
            <a:pPr>
              <a:lnSpc>
                <a:spcPct val="150000"/>
              </a:lnSpc>
            </a:pPr>
            <a:r>
              <a:rPr lang="en-US" sz="1000" dirty="0">
                <a:latin typeface="Montserrat" pitchFamily="2" charset="77"/>
              </a:rPr>
              <a:t>TJ</a:t>
            </a:r>
          </a:p>
          <a:p>
            <a:pPr>
              <a:lnSpc>
                <a:spcPct val="150000"/>
              </a:lnSpc>
            </a:pPr>
            <a:r>
              <a:rPr lang="en-US" sz="1000" dirty="0">
                <a:latin typeface="Montserrat" pitchFamily="2" charset="77"/>
              </a:rPr>
              <a:t>Zach</a:t>
            </a:r>
          </a:p>
          <a:p>
            <a:pPr>
              <a:lnSpc>
                <a:spcPct val="150000"/>
              </a:lnSpc>
            </a:pPr>
            <a:r>
              <a:rPr lang="en-US" sz="1000" dirty="0">
                <a:latin typeface="Montserrat" pitchFamily="2" charset="77"/>
              </a:rPr>
              <a:t>Cayden</a:t>
            </a:r>
          </a:p>
          <a:p>
            <a:pPr>
              <a:lnSpc>
                <a:spcPct val="150000"/>
              </a:lnSpc>
            </a:pPr>
            <a:r>
              <a:rPr lang="en-US" sz="1000" dirty="0">
                <a:latin typeface="Montserrat" pitchFamily="2" charset="77"/>
              </a:rPr>
              <a:t>Johnathan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D77BD-AC52-EA22-2DAF-A57DA5522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07B78-CCB7-8872-BC4F-43D0BC35CD63}"/>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9F8B8476-3984-5796-78FD-8055EFD6E880}"/>
              </a:ext>
            </a:extLst>
          </p:cNvPr>
          <p:cNvSpPr>
            <a:spLocks noGrp="1"/>
          </p:cNvSpPr>
          <p:nvPr>
            <p:ph type="body" idx="1"/>
          </p:nvPr>
        </p:nvSpPr>
        <p:spPr>
          <a:xfrm>
            <a:off x="838200" y="1371600"/>
            <a:ext cx="5257800" cy="4805363"/>
          </a:xfrm>
        </p:spPr>
        <p:txBody>
          <a:bodyPr>
            <a:normAutofit/>
          </a:bodyPr>
          <a:lstStyle/>
          <a:p>
            <a:pPr marL="114300" indent="0">
              <a:buNone/>
            </a:pPr>
            <a:r>
              <a:rPr lang="en-US" b="1" dirty="0"/>
              <a:t>Today:</a:t>
            </a:r>
          </a:p>
          <a:p>
            <a:pPr marL="628650" indent="-514350">
              <a:buFont typeface="+mj-lt"/>
              <a:buAutoNum type="arabicPeriod"/>
            </a:pPr>
            <a:r>
              <a:rPr lang="en-US" dirty="0"/>
              <a:t>Introductions </a:t>
            </a:r>
            <a:r>
              <a:rPr lang="en-US" dirty="0">
                <a:sym typeface="Wingdings" pitchFamily="2" charset="2"/>
              </a:rPr>
              <a:t>:)</a:t>
            </a:r>
            <a:endParaRPr lang="en-US" dirty="0"/>
          </a:p>
          <a:p>
            <a:pPr marL="628650" indent="-514350">
              <a:buFont typeface="+mj-lt"/>
              <a:buAutoNum type="arabicPeriod"/>
            </a:pPr>
            <a:r>
              <a:rPr lang="en-US" dirty="0">
                <a:solidFill>
                  <a:schemeClr val="tx1">
                    <a:lumMod val="90000"/>
                    <a:lumOff val="10000"/>
                  </a:schemeClr>
                </a:solidFill>
              </a:rPr>
              <a:t>About this course</a:t>
            </a:r>
          </a:p>
          <a:p>
            <a:pPr marL="628650" indent="-514350">
              <a:buFont typeface="+mj-lt"/>
              <a:buAutoNum type="arabicPeriod"/>
            </a:pPr>
            <a:r>
              <a:rPr lang="en-US" b="1" dirty="0">
                <a:solidFill>
                  <a:schemeClr val="accent6"/>
                </a:solidFill>
              </a:rPr>
              <a:t>Our learning model</a:t>
            </a:r>
          </a:p>
          <a:p>
            <a:pPr lvl="1">
              <a:buClr>
                <a:schemeClr val="accent6"/>
              </a:buClr>
              <a:buFont typeface="Arial" panose="020B0604020202020204" pitchFamily="34" charset="0"/>
              <a:buChar char="•"/>
            </a:pPr>
            <a:r>
              <a:rPr lang="en-US" dirty="0">
                <a:solidFill>
                  <a:schemeClr val="accent6"/>
                </a:solidFill>
              </a:rPr>
              <a:t>Learning objectives</a:t>
            </a:r>
          </a:p>
          <a:p>
            <a:pPr lvl="1">
              <a:buClr>
                <a:schemeClr val="accent6"/>
              </a:buClr>
              <a:buFont typeface="Arial" panose="020B0604020202020204" pitchFamily="34" charset="0"/>
              <a:buChar char="•"/>
            </a:pPr>
            <a:r>
              <a:rPr lang="en-US" dirty="0">
                <a:solidFill>
                  <a:schemeClr val="accent6"/>
                </a:solidFill>
              </a:rPr>
              <a:t>Similar courses</a:t>
            </a:r>
          </a:p>
          <a:p>
            <a:pPr lvl="1">
              <a:buClr>
                <a:schemeClr val="accent6"/>
              </a:buClr>
              <a:buFont typeface="Arial" panose="020B0604020202020204" pitchFamily="34" charset="0"/>
              <a:buChar char="•"/>
            </a:pPr>
            <a:r>
              <a:rPr lang="en-US" dirty="0">
                <a:solidFill>
                  <a:schemeClr val="accent6"/>
                </a:solidFill>
              </a:rPr>
              <a:t>Course components</a:t>
            </a:r>
          </a:p>
          <a:p>
            <a:pPr marL="628650" indent="-514350">
              <a:buFont typeface="+mj-lt"/>
              <a:buAutoNum type="arabicPeriod"/>
            </a:pPr>
            <a:r>
              <a:rPr lang="en-US" dirty="0"/>
              <a:t>Culture and community</a:t>
            </a:r>
          </a:p>
          <a:p>
            <a:pPr marL="628650" indent="-514350">
              <a:buFont typeface="+mj-lt"/>
              <a:buAutoNum type="arabicPeriod"/>
            </a:pPr>
            <a:r>
              <a:rPr lang="en-US" dirty="0"/>
              <a:t>Tools</a:t>
            </a:r>
          </a:p>
          <a:p>
            <a:pPr marL="6286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EA2D3AD1-DEC8-FB13-6102-45FAB138D1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sp>
        <p:nvSpPr>
          <p:cNvPr id="5" name="Text Placeholder 2">
            <a:extLst>
              <a:ext uri="{FF2B5EF4-FFF2-40B4-BE49-F238E27FC236}">
                <a16:creationId xmlns:a16="http://schemas.microsoft.com/office/drawing/2014/main" id="{91852A5D-48AC-489C-5263-9ED72D0D2F02}"/>
              </a:ext>
            </a:extLst>
          </p:cNvPr>
          <p:cNvSpPr txBox="1">
            <a:spLocks/>
          </p:cNvSpPr>
          <p:nvPr/>
        </p:nvSpPr>
        <p:spPr>
          <a:xfrm>
            <a:off x="6096000" y="1371600"/>
            <a:ext cx="5257800" cy="4805363"/>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Font typeface="Arial"/>
              <a:buNone/>
            </a:pPr>
            <a:r>
              <a:rPr lang="en-US" b="1" dirty="0"/>
              <a:t>On Friday:</a:t>
            </a:r>
          </a:p>
          <a:p>
            <a:pPr marL="628650" indent="-514350">
              <a:buFont typeface="+mj-lt"/>
              <a:buAutoNum type="arabicPeriod"/>
            </a:pPr>
            <a:r>
              <a:rPr lang="en-US" dirty="0"/>
              <a:t>Our first program!</a:t>
            </a:r>
          </a:p>
          <a:p>
            <a:pPr marL="628650" indent="-514350">
              <a:buFont typeface="+mj-lt"/>
              <a:buAutoNum type="arabicPeriod"/>
            </a:pPr>
            <a:r>
              <a:rPr lang="en-US" dirty="0"/>
              <a:t>Assessment and grading</a:t>
            </a:r>
          </a:p>
          <a:p>
            <a:pPr marL="628650" indent="-514350">
              <a:buFont typeface="+mj-lt"/>
              <a:buAutoNum type="arabicPeriod"/>
            </a:pPr>
            <a:r>
              <a:rPr lang="en-US" dirty="0"/>
              <a:t>Collaboration</a:t>
            </a:r>
          </a:p>
        </p:txBody>
      </p:sp>
    </p:spTree>
    <p:extLst>
      <p:ext uri="{BB962C8B-B14F-4D97-AF65-F5344CB8AC3E}">
        <p14:creationId xmlns:p14="http://schemas.microsoft.com/office/powerpoint/2010/main" val="3374258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ke" descr="A photo of a bicycle. This is used as a metaphor in the presentation: when you learn a bike, does it suffice to watch a ton of youtube videos of how to ride a bike? No! You need to do it yourself, and practice consistently and regularly!">
            <a:extLst>
              <a:ext uri="{FF2B5EF4-FFF2-40B4-BE49-F238E27FC236}">
                <a16:creationId xmlns:a16="http://schemas.microsoft.com/office/drawing/2014/main" id="{6D94411B-258C-1D04-952F-B61FE4DB8DCF}"/>
              </a:ext>
            </a:extLst>
          </p:cNvPr>
          <p:cNvPicPr preferRelativeResize="0"/>
          <p:nvPr/>
        </p:nvPicPr>
        <p:blipFill rotWithShape="1">
          <a:blip r:embed="rId3">
            <a:alphaModFix/>
          </a:blip>
          <a:srcRect/>
          <a:stretch/>
        </p:blipFill>
        <p:spPr>
          <a:xfrm>
            <a:off x="1809997" y="571484"/>
            <a:ext cx="8572005" cy="5715032"/>
          </a:xfrm>
          <a:prstGeom prst="rect">
            <a:avLst/>
          </a:prstGeom>
          <a:noFill/>
          <a:ln>
            <a:noFill/>
          </a:ln>
        </p:spPr>
      </p:pic>
      <p:sp>
        <p:nvSpPr>
          <p:cNvPr id="2" name="Slide Number Placeholder 1">
            <a:extLst>
              <a:ext uri="{FF2B5EF4-FFF2-40B4-BE49-F238E27FC236}">
                <a16:creationId xmlns:a16="http://schemas.microsoft.com/office/drawing/2014/main" id="{D30AD7FE-E621-1DA4-7484-FD4D30E075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4" name="Title 3">
            <a:extLst>
              <a:ext uri="{FF2B5EF4-FFF2-40B4-BE49-F238E27FC236}">
                <a16:creationId xmlns:a16="http://schemas.microsoft.com/office/drawing/2014/main" id="{9F54CE17-BA21-00F2-7F8D-0AA49B44D876}"/>
              </a:ext>
            </a:extLst>
          </p:cNvPr>
          <p:cNvSpPr txBox="1">
            <a:spLocks noGrp="1"/>
          </p:cNvSpPr>
          <p:nvPr>
            <p:ph type="title" idx="4294967295"/>
          </p:nvPr>
        </p:nvSpPr>
        <p:spPr>
          <a:xfrm>
            <a:off x="525190" y="-759412"/>
            <a:ext cx="966651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How did you learn how to ride a bike?</a:t>
            </a:r>
          </a:p>
        </p:txBody>
      </p:sp>
    </p:spTree>
    <p:extLst>
      <p:ext uri="{BB962C8B-B14F-4D97-AF65-F5344CB8AC3E}">
        <p14:creationId xmlns:p14="http://schemas.microsoft.com/office/powerpoint/2010/main" val="2033905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Digression: My Pandemic Hobby</a:t>
            </a:r>
            <a:endParaRPr/>
          </a:p>
        </p:txBody>
      </p:sp>
      <p:sp>
        <p:nvSpPr>
          <p:cNvPr id="244" name="Google Shape;244;p14"/>
          <p:cNvSpPr txBox="1">
            <a:spLocks noGrp="1"/>
          </p:cNvSpPr>
          <p:nvPr>
            <p:ph type="body" idx="1"/>
          </p:nvPr>
        </p:nvSpPr>
        <p:spPr>
          <a:xfrm>
            <a:off x="838200" y="1825625"/>
            <a:ext cx="10515600" cy="4218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i="1"/>
              <a:t>Amigurumi: </a:t>
            </a:r>
            <a:r>
              <a:rPr lang="en-US"/>
              <a:t>Japanese art of creating crocheted or knitted stuffed toys</a:t>
            </a:r>
            <a:endParaRPr i="1"/>
          </a:p>
        </p:txBody>
      </p:sp>
      <p:pic>
        <p:nvPicPr>
          <p:cNvPr id="247" name="Google Shape;247;p14" descr="Woobles penguin"/>
          <p:cNvPicPr preferRelativeResize="0"/>
          <p:nvPr/>
        </p:nvPicPr>
        <p:blipFill rotWithShape="1">
          <a:blip r:embed="rId3">
            <a:alphaModFix/>
          </a:blip>
          <a:srcRect l="14000" t="23600" r="4997"/>
          <a:stretch/>
        </p:blipFill>
        <p:spPr>
          <a:xfrm>
            <a:off x="838200" y="2534195"/>
            <a:ext cx="3372312" cy="3180803"/>
          </a:xfrm>
          <a:prstGeom prst="rect">
            <a:avLst/>
          </a:prstGeom>
          <a:noFill/>
          <a:ln>
            <a:noFill/>
          </a:ln>
        </p:spPr>
      </p:pic>
      <p:sp>
        <p:nvSpPr>
          <p:cNvPr id="4" name="Google Shape;185;p11">
            <a:extLst>
              <a:ext uri="{FF2B5EF4-FFF2-40B4-BE49-F238E27FC236}">
                <a16:creationId xmlns:a16="http://schemas.microsoft.com/office/drawing/2014/main" id="{608E2802-BA47-FE4E-F2B8-5B92E27A039E}"/>
              </a:ext>
            </a:extLst>
          </p:cNvPr>
          <p:cNvSpPr txBox="1">
            <a:spLocks noGrp="1"/>
          </p:cNvSpPr>
          <p:nvPr>
            <p:ph type="ftr" idx="11"/>
          </p:nvPr>
        </p:nvSpPr>
        <p:spPr>
          <a:xfrm>
            <a:off x="5392928" y="6464985"/>
            <a:ext cx="1617472" cy="18466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lvl="0" indent="0" algn="l" rtl="0">
              <a:lnSpc>
                <a:spcPct val="103333"/>
              </a:lnSpc>
              <a:spcBef>
                <a:spcPts val="0"/>
              </a:spcBef>
              <a:spcAft>
                <a:spcPts val="0"/>
              </a:spcAft>
              <a:buSzPts val="1400"/>
              <a:buNone/>
            </a:pPr>
            <a:r>
              <a:rPr lang="en-US"/>
              <a:t>Lesson 0 - Autumn 2024</a:t>
            </a:r>
            <a:endParaRPr dirty="0"/>
          </a:p>
        </p:txBody>
      </p:sp>
      <p:sp>
        <p:nvSpPr>
          <p:cNvPr id="5" name="Google Shape;186;p11">
            <a:extLst>
              <a:ext uri="{FF2B5EF4-FFF2-40B4-BE49-F238E27FC236}">
                <a16:creationId xmlns:a16="http://schemas.microsoft.com/office/drawing/2014/main" id="{B9FB5ED9-9153-E27F-D6EA-3FF39919A917}"/>
              </a:ext>
            </a:extLst>
          </p:cNvPr>
          <p:cNvSpPr txBox="1">
            <a:spLocks noGrp="1"/>
          </p:cNvSpPr>
          <p:nvPr>
            <p:ph type="sldNum" idx="12"/>
          </p:nvPr>
        </p:nvSpPr>
        <p:spPr>
          <a:xfrm>
            <a:off x="11068811" y="6464985"/>
            <a:ext cx="437389" cy="164415"/>
          </a:xfrm>
          <a:prstGeom prst="rect">
            <a:avLst/>
          </a:prstGeom>
          <a:noFill/>
          <a:ln>
            <a:noFill/>
          </a:ln>
        </p:spPr>
        <p:txBody>
          <a:bodyPr spcFirstLastPara="1" wrap="square" lIns="0" tIns="0" rIns="0" bIns="0" anchor="t" anchorCtr="0">
            <a:spAutoFit/>
          </a:bodyPr>
          <a:lstStyle/>
          <a:p>
            <a:pPr marL="115570" lvl="0" indent="0" algn="l" rtl="0">
              <a:lnSpc>
                <a:spcPct val="103333"/>
              </a:lnSpc>
              <a:spcBef>
                <a:spcPts val="0"/>
              </a:spcBef>
              <a:spcAft>
                <a:spcPts val="0"/>
              </a:spcAft>
              <a:buSzPts val="1200"/>
              <a:buNone/>
            </a:pPr>
            <a:fld id="{00000000-1234-1234-1234-123412341234}" type="slidenum">
              <a:rPr lang="en-US"/>
              <a:t>12</a:t>
            </a:fld>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Digression: My Pandemic Hobby</a:t>
            </a:r>
            <a:endParaRPr/>
          </a:p>
        </p:txBody>
      </p:sp>
      <p:sp>
        <p:nvSpPr>
          <p:cNvPr id="253" name="Google Shape;253;p15"/>
          <p:cNvSpPr txBox="1">
            <a:spLocks noGrp="1"/>
          </p:cNvSpPr>
          <p:nvPr>
            <p:ph type="body" idx="1"/>
          </p:nvPr>
        </p:nvSpPr>
        <p:spPr>
          <a:xfrm>
            <a:off x="838200" y="1825625"/>
            <a:ext cx="10273937" cy="4218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i="1"/>
              <a:t>Amigurumi: </a:t>
            </a:r>
            <a:r>
              <a:rPr lang="en-US"/>
              <a:t>Japanese art of creating crocheted or knitted stuffed toys</a:t>
            </a:r>
            <a:endParaRPr i="1"/>
          </a:p>
        </p:txBody>
      </p:sp>
      <p:pic>
        <p:nvPicPr>
          <p:cNvPr id="256" name="Google Shape;256;p15" descr="Picture of Brett’s second attempt at an Amigurumi crocheted penguin. The penguin looks similar to the reference image."/>
          <p:cNvPicPr preferRelativeResize="0"/>
          <p:nvPr/>
        </p:nvPicPr>
        <p:blipFill rotWithShape="1">
          <a:blip r:embed="rId3">
            <a:alphaModFix/>
          </a:blip>
          <a:srcRect l="45418" t="9557" r="15276" b="13343"/>
          <a:stretch/>
        </p:blipFill>
        <p:spPr>
          <a:xfrm>
            <a:off x="7672334" y="2534196"/>
            <a:ext cx="3439803" cy="3187338"/>
          </a:xfrm>
          <a:prstGeom prst="rect">
            <a:avLst/>
          </a:prstGeom>
          <a:noFill/>
          <a:ln>
            <a:noFill/>
          </a:ln>
        </p:spPr>
      </p:pic>
      <p:pic>
        <p:nvPicPr>
          <p:cNvPr id="257" name="Google Shape;257;p15" descr="Woobles penguin"/>
          <p:cNvPicPr preferRelativeResize="0"/>
          <p:nvPr/>
        </p:nvPicPr>
        <p:blipFill rotWithShape="1">
          <a:blip r:embed="rId4">
            <a:alphaModFix/>
          </a:blip>
          <a:srcRect l="14000" t="23600" r="4997"/>
          <a:stretch/>
        </p:blipFill>
        <p:spPr>
          <a:xfrm>
            <a:off x="838200" y="2534196"/>
            <a:ext cx="3372312" cy="3180803"/>
          </a:xfrm>
          <a:prstGeom prst="rect">
            <a:avLst/>
          </a:prstGeom>
          <a:noFill/>
          <a:ln>
            <a:noFill/>
          </a:ln>
        </p:spPr>
      </p:pic>
      <p:sp>
        <p:nvSpPr>
          <p:cNvPr id="4" name="Google Shape;185;p11">
            <a:extLst>
              <a:ext uri="{FF2B5EF4-FFF2-40B4-BE49-F238E27FC236}">
                <a16:creationId xmlns:a16="http://schemas.microsoft.com/office/drawing/2014/main" id="{5EECAEF2-DA01-69F5-AD28-EC6DFD89AFCC}"/>
              </a:ext>
            </a:extLst>
          </p:cNvPr>
          <p:cNvSpPr txBox="1">
            <a:spLocks noGrp="1"/>
          </p:cNvSpPr>
          <p:nvPr>
            <p:ph type="ftr" idx="11"/>
          </p:nvPr>
        </p:nvSpPr>
        <p:spPr>
          <a:xfrm>
            <a:off x="5392928" y="6464985"/>
            <a:ext cx="1617472" cy="18466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lvl="0" indent="0" algn="l" rtl="0">
              <a:lnSpc>
                <a:spcPct val="103333"/>
              </a:lnSpc>
              <a:spcBef>
                <a:spcPts val="0"/>
              </a:spcBef>
              <a:spcAft>
                <a:spcPts val="0"/>
              </a:spcAft>
              <a:buSzPts val="1400"/>
              <a:buNone/>
            </a:pPr>
            <a:r>
              <a:rPr lang="en-US"/>
              <a:t>Lesson 0 - Autumn 2024</a:t>
            </a:r>
            <a:endParaRPr dirty="0"/>
          </a:p>
        </p:txBody>
      </p:sp>
      <p:sp>
        <p:nvSpPr>
          <p:cNvPr id="5" name="Google Shape;186;p11">
            <a:extLst>
              <a:ext uri="{FF2B5EF4-FFF2-40B4-BE49-F238E27FC236}">
                <a16:creationId xmlns:a16="http://schemas.microsoft.com/office/drawing/2014/main" id="{EAEF6119-4BF7-4E28-F186-A7BC1872D4AB}"/>
              </a:ext>
            </a:extLst>
          </p:cNvPr>
          <p:cNvSpPr txBox="1">
            <a:spLocks noGrp="1"/>
          </p:cNvSpPr>
          <p:nvPr>
            <p:ph type="sldNum" idx="12"/>
          </p:nvPr>
        </p:nvSpPr>
        <p:spPr>
          <a:xfrm>
            <a:off x="11068811" y="6464985"/>
            <a:ext cx="437389" cy="164415"/>
          </a:xfrm>
          <a:prstGeom prst="rect">
            <a:avLst/>
          </a:prstGeom>
          <a:noFill/>
          <a:ln>
            <a:noFill/>
          </a:ln>
        </p:spPr>
        <p:txBody>
          <a:bodyPr spcFirstLastPara="1" wrap="square" lIns="0" tIns="0" rIns="0" bIns="0" anchor="t" anchorCtr="0">
            <a:spAutoFit/>
          </a:bodyPr>
          <a:lstStyle/>
          <a:p>
            <a:pPr marL="115570" lvl="0" indent="0" algn="l" rtl="0">
              <a:lnSpc>
                <a:spcPct val="103333"/>
              </a:lnSpc>
              <a:spcBef>
                <a:spcPts val="0"/>
              </a:spcBef>
              <a:spcAft>
                <a:spcPts val="0"/>
              </a:spcAft>
              <a:buSzPts val="1200"/>
              <a:buNone/>
            </a:pPr>
            <a:fld id="{00000000-1234-1234-1234-123412341234}" type="slidenum">
              <a:rPr lang="en-US"/>
              <a:t>13</a:t>
            </a:fld>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Digression: My Pandemic Hobby</a:t>
            </a:r>
            <a:endParaRPr/>
          </a:p>
        </p:txBody>
      </p:sp>
      <p:sp>
        <p:nvSpPr>
          <p:cNvPr id="263" name="Google Shape;263;p16"/>
          <p:cNvSpPr txBox="1">
            <a:spLocks noGrp="1"/>
          </p:cNvSpPr>
          <p:nvPr>
            <p:ph type="body" idx="1"/>
          </p:nvPr>
        </p:nvSpPr>
        <p:spPr>
          <a:xfrm>
            <a:off x="838200" y="1825625"/>
            <a:ext cx="10273937" cy="421851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i="1"/>
              <a:t>Amigurumi: </a:t>
            </a:r>
            <a:r>
              <a:rPr lang="en-US"/>
              <a:t>Japanese art of creating crocheted or knitted stuffed toys</a:t>
            </a:r>
            <a:endParaRPr i="1"/>
          </a:p>
        </p:txBody>
      </p:sp>
      <p:pic>
        <p:nvPicPr>
          <p:cNvPr id="266" name="Google Shape;266;p16" descr="Two of Brett’s Amigurumi penguins side-by-side. The one on the left is his first attempt, and is mush shorter, is inside-out and has inverted proportions."/>
          <p:cNvPicPr preferRelativeResize="0"/>
          <p:nvPr/>
        </p:nvPicPr>
        <p:blipFill rotWithShape="1">
          <a:blip r:embed="rId3">
            <a:alphaModFix/>
          </a:blip>
          <a:srcRect l="14269" t="9557" r="15276" b="13343"/>
          <a:stretch/>
        </p:blipFill>
        <p:spPr>
          <a:xfrm>
            <a:off x="4946470" y="2534196"/>
            <a:ext cx="6165668" cy="3187338"/>
          </a:xfrm>
          <a:prstGeom prst="rect">
            <a:avLst/>
          </a:prstGeom>
          <a:noFill/>
          <a:ln>
            <a:noFill/>
          </a:ln>
        </p:spPr>
      </p:pic>
      <p:pic>
        <p:nvPicPr>
          <p:cNvPr id="267" name="Google Shape;267;p16" descr="Woobles penguin"/>
          <p:cNvPicPr preferRelativeResize="0"/>
          <p:nvPr/>
        </p:nvPicPr>
        <p:blipFill rotWithShape="1">
          <a:blip r:embed="rId4">
            <a:alphaModFix/>
          </a:blip>
          <a:srcRect l="14000" t="23600" r="4997"/>
          <a:stretch/>
        </p:blipFill>
        <p:spPr>
          <a:xfrm>
            <a:off x="838200" y="2534196"/>
            <a:ext cx="3372312" cy="3180803"/>
          </a:xfrm>
          <a:prstGeom prst="rect">
            <a:avLst/>
          </a:prstGeom>
          <a:noFill/>
          <a:ln>
            <a:noFill/>
          </a:ln>
        </p:spPr>
      </p:pic>
      <p:sp>
        <p:nvSpPr>
          <p:cNvPr id="4" name="Google Shape;185;p11">
            <a:extLst>
              <a:ext uri="{FF2B5EF4-FFF2-40B4-BE49-F238E27FC236}">
                <a16:creationId xmlns:a16="http://schemas.microsoft.com/office/drawing/2014/main" id="{37CB759D-8FA3-48E3-FD37-7748638C4E3F}"/>
              </a:ext>
            </a:extLst>
          </p:cNvPr>
          <p:cNvSpPr txBox="1">
            <a:spLocks noGrp="1"/>
          </p:cNvSpPr>
          <p:nvPr>
            <p:ph type="ftr" idx="11"/>
          </p:nvPr>
        </p:nvSpPr>
        <p:spPr>
          <a:xfrm>
            <a:off x="5392928" y="6464985"/>
            <a:ext cx="1617472" cy="18466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lvl="0" indent="0" algn="l" rtl="0">
              <a:lnSpc>
                <a:spcPct val="103333"/>
              </a:lnSpc>
              <a:spcBef>
                <a:spcPts val="0"/>
              </a:spcBef>
              <a:spcAft>
                <a:spcPts val="0"/>
              </a:spcAft>
              <a:buSzPts val="1400"/>
              <a:buNone/>
            </a:pPr>
            <a:r>
              <a:rPr lang="en-US"/>
              <a:t>Lesson 0 - Autumn 2024</a:t>
            </a:r>
            <a:endParaRPr dirty="0"/>
          </a:p>
        </p:txBody>
      </p:sp>
      <p:sp>
        <p:nvSpPr>
          <p:cNvPr id="5" name="Google Shape;186;p11">
            <a:extLst>
              <a:ext uri="{FF2B5EF4-FFF2-40B4-BE49-F238E27FC236}">
                <a16:creationId xmlns:a16="http://schemas.microsoft.com/office/drawing/2014/main" id="{579D5393-FC33-0BC7-D6BE-C8D1DFCB3CED}"/>
              </a:ext>
            </a:extLst>
          </p:cNvPr>
          <p:cNvSpPr txBox="1">
            <a:spLocks noGrp="1"/>
          </p:cNvSpPr>
          <p:nvPr>
            <p:ph type="sldNum" idx="12"/>
          </p:nvPr>
        </p:nvSpPr>
        <p:spPr>
          <a:xfrm>
            <a:off x="11068811" y="6464985"/>
            <a:ext cx="437389" cy="164415"/>
          </a:xfrm>
          <a:prstGeom prst="rect">
            <a:avLst/>
          </a:prstGeom>
          <a:noFill/>
          <a:ln>
            <a:noFill/>
          </a:ln>
        </p:spPr>
        <p:txBody>
          <a:bodyPr spcFirstLastPara="1" wrap="square" lIns="0" tIns="0" rIns="0" bIns="0" anchor="t" anchorCtr="0">
            <a:spAutoFit/>
          </a:bodyPr>
          <a:lstStyle/>
          <a:p>
            <a:pPr marL="115570" lvl="0" indent="0" algn="l" rtl="0">
              <a:lnSpc>
                <a:spcPct val="103333"/>
              </a:lnSpc>
              <a:spcBef>
                <a:spcPts val="0"/>
              </a:spcBef>
              <a:spcAft>
                <a:spcPts val="0"/>
              </a:spcAft>
              <a:buSzPts val="1200"/>
              <a:buNone/>
            </a:pPr>
            <a:fld id="{00000000-1234-1234-1234-123412341234}" type="slidenum">
              <a:rPr lang="en-US"/>
              <a:t>14</a:t>
            </a:fld>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2"/>
          <p:cNvSpPr txBox="1">
            <a:spLocks noGrp="1"/>
          </p:cNvSpPr>
          <p:nvPr>
            <p:ph type="title"/>
          </p:nvPr>
        </p:nvSpPr>
        <p:spPr>
          <a:xfrm>
            <a:off x="916939" y="609676"/>
            <a:ext cx="9478645"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SzPts val="1400"/>
              <a:buNone/>
            </a:pPr>
            <a:r>
              <a:rPr lang="en-US"/>
              <a:t>How Learning Works</a:t>
            </a:r>
            <a:endParaRPr/>
          </a:p>
        </p:txBody>
      </p:sp>
      <p:sp>
        <p:nvSpPr>
          <p:cNvPr id="192" name="Google Shape;192;p12"/>
          <p:cNvSpPr txBox="1"/>
          <p:nvPr/>
        </p:nvSpPr>
        <p:spPr>
          <a:xfrm>
            <a:off x="916939" y="1306906"/>
            <a:ext cx="10240645" cy="3336811"/>
          </a:xfrm>
          <a:prstGeom prst="rect">
            <a:avLst/>
          </a:prstGeom>
          <a:noFill/>
          <a:ln>
            <a:noFill/>
          </a:ln>
        </p:spPr>
        <p:txBody>
          <a:bodyPr spcFirstLastPara="1" wrap="square" lIns="0" tIns="12700" rIns="0" bIns="0" anchor="t" anchorCtr="0">
            <a:spAutoFit/>
          </a:bodyPr>
          <a:lstStyle/>
          <a:p>
            <a:pPr marL="12065" marR="0" lvl="0" indent="0" algn="l" rtl="0">
              <a:lnSpc>
                <a:spcPct val="150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Learning requires </a:t>
            </a:r>
            <a:r>
              <a:rPr lang="en-US" sz="2400" b="1" i="0" u="none" strike="noStrike" cap="none" dirty="0">
                <a:solidFill>
                  <a:srgbClr val="000000"/>
                </a:solidFill>
                <a:latin typeface="Calibri"/>
                <a:ea typeface="Calibri"/>
                <a:cs typeface="Calibri"/>
                <a:sym typeface="Calibri"/>
              </a:rPr>
              <a:t>active participation </a:t>
            </a:r>
            <a:r>
              <a:rPr lang="en-US" sz="2400" b="0" i="0" u="none" strike="noStrike" cap="none" dirty="0">
                <a:solidFill>
                  <a:srgbClr val="000000"/>
                </a:solidFill>
                <a:latin typeface="Calibri"/>
                <a:ea typeface="Calibri"/>
                <a:cs typeface="Calibri"/>
                <a:sym typeface="Calibri"/>
              </a:rPr>
              <a:t>in the process. </a:t>
            </a:r>
            <a:br>
              <a:rPr lang="en-US" sz="2400" b="0" i="0" u="none" strike="noStrike" cap="none" dirty="0">
                <a:solidFill>
                  <a:srgbClr val="000000"/>
                </a:solidFill>
                <a:latin typeface="Calibri"/>
                <a:ea typeface="Calibri"/>
                <a:cs typeface="Calibri"/>
                <a:sym typeface="Calibri"/>
              </a:rPr>
            </a:br>
            <a:r>
              <a:rPr lang="en-US" sz="2400" b="0" i="0" u="none" strike="noStrike" cap="none" dirty="0">
                <a:solidFill>
                  <a:srgbClr val="000000"/>
                </a:solidFill>
                <a:latin typeface="Calibri"/>
                <a:ea typeface="Calibri"/>
                <a:cs typeface="Calibri"/>
                <a:sym typeface="Calibri"/>
              </a:rPr>
              <a:t>It’s not as simple as sitting and listening to someone talk at you!</a:t>
            </a:r>
            <a:br>
              <a:rPr lang="en-US" sz="2400" b="0" i="0" u="none" strike="noStrike" cap="none" dirty="0">
                <a:solidFill>
                  <a:srgbClr val="000000"/>
                </a:solidFill>
                <a:latin typeface="Calibri"/>
                <a:ea typeface="Calibri"/>
                <a:cs typeface="Calibri"/>
                <a:sym typeface="Calibri"/>
              </a:rPr>
            </a:br>
            <a:endParaRPr sz="2400" b="0" i="0" u="none" strike="noStrike" cap="none" dirty="0">
              <a:solidFill>
                <a:srgbClr val="000000"/>
              </a:solidFill>
              <a:latin typeface="Calibri"/>
              <a:ea typeface="Calibri"/>
              <a:cs typeface="Calibri"/>
              <a:sym typeface="Calibri"/>
            </a:endParaRPr>
          </a:p>
          <a:p>
            <a:pPr marL="354965" marR="0" lvl="0" indent="-342900" algn="l" rtl="0">
              <a:lnSpc>
                <a:spcPct val="150000"/>
              </a:lnSpc>
              <a:spcBef>
                <a:spcPts val="0"/>
              </a:spcBef>
              <a:spcAft>
                <a:spcPts val="0"/>
              </a:spcAft>
              <a:buClr>
                <a:srgbClr val="000000"/>
              </a:buClr>
              <a:buSzPts val="1800"/>
              <a:buFont typeface="Arial"/>
              <a:buChar char="•"/>
            </a:pPr>
            <a:r>
              <a:rPr lang="en-US" sz="2400" b="0" i="0" u="none" strike="noStrike" cap="none" dirty="0">
                <a:solidFill>
                  <a:srgbClr val="000000"/>
                </a:solidFill>
                <a:latin typeface="Calibri"/>
                <a:ea typeface="Calibri"/>
                <a:cs typeface="Calibri"/>
                <a:sym typeface="Calibri"/>
              </a:rPr>
              <a:t>Requires </a:t>
            </a:r>
            <a:r>
              <a:rPr lang="en-US" sz="2400" b="1" i="0" u="none" strike="noStrike" cap="none" dirty="0">
                <a:solidFill>
                  <a:srgbClr val="000000"/>
                </a:solidFill>
                <a:latin typeface="Calibri"/>
                <a:ea typeface="Calibri"/>
                <a:cs typeface="Calibri"/>
                <a:sym typeface="Calibri"/>
              </a:rPr>
              <a:t>deliberate practice </a:t>
            </a:r>
            <a:r>
              <a:rPr lang="en-US" sz="2400" b="0" i="0" u="none" strike="noStrike" cap="none" dirty="0">
                <a:solidFill>
                  <a:srgbClr val="000000"/>
                </a:solidFill>
                <a:latin typeface="Calibri"/>
                <a:ea typeface="Calibri"/>
                <a:cs typeface="Calibri"/>
                <a:sym typeface="Calibri"/>
              </a:rPr>
              <a:t>in </a:t>
            </a:r>
            <a:r>
              <a:rPr lang="en-US" sz="2400" b="1" i="0" u="none" strike="noStrike" cap="none" dirty="0">
                <a:solidFill>
                  <a:srgbClr val="000000"/>
                </a:solidFill>
                <a:latin typeface="Calibri"/>
                <a:ea typeface="Calibri"/>
                <a:cs typeface="Calibri"/>
                <a:sym typeface="Calibri"/>
              </a:rPr>
              <a:t>learning by doing</a:t>
            </a:r>
            <a:endParaRPr sz="1400" b="0" i="0" u="none" strike="noStrike" cap="none" dirty="0">
              <a:solidFill>
                <a:srgbClr val="000000"/>
              </a:solidFill>
              <a:latin typeface="Arial"/>
              <a:ea typeface="Arial"/>
              <a:cs typeface="Arial"/>
              <a:sym typeface="Arial"/>
            </a:endParaRPr>
          </a:p>
          <a:p>
            <a:pPr marL="354965" marR="0" lvl="0" indent="-342900" algn="l" rtl="0">
              <a:lnSpc>
                <a:spcPct val="150000"/>
              </a:lnSpc>
              <a:spcBef>
                <a:spcPts val="0"/>
              </a:spcBef>
              <a:spcAft>
                <a:spcPts val="0"/>
              </a:spcAft>
              <a:buClr>
                <a:srgbClr val="000000"/>
              </a:buClr>
              <a:buSzPts val="1800"/>
              <a:buFont typeface="Arial"/>
              <a:buChar char="•"/>
            </a:pPr>
            <a:r>
              <a:rPr lang="en-US" sz="2400" b="0" i="0" u="none" strike="noStrike" cap="none" dirty="0">
                <a:solidFill>
                  <a:srgbClr val="000000"/>
                </a:solidFill>
                <a:latin typeface="Calibri"/>
                <a:ea typeface="Calibri"/>
                <a:cs typeface="Calibri"/>
                <a:sym typeface="Calibri"/>
              </a:rPr>
              <a:t>Benefits from </a:t>
            </a:r>
            <a:r>
              <a:rPr lang="en-US" sz="2400" b="1" i="0" u="none" strike="noStrike" cap="none" dirty="0">
                <a:solidFill>
                  <a:srgbClr val="000000"/>
                </a:solidFill>
                <a:latin typeface="Calibri"/>
                <a:ea typeface="Calibri"/>
                <a:cs typeface="Calibri"/>
                <a:sym typeface="Calibri"/>
              </a:rPr>
              <a:t>collaborative learning</a:t>
            </a:r>
            <a:endParaRPr sz="1400" b="0" i="0" u="none" strike="noStrike" cap="none" dirty="0">
              <a:solidFill>
                <a:srgbClr val="000000"/>
              </a:solidFill>
              <a:latin typeface="Arial"/>
              <a:ea typeface="Arial"/>
              <a:cs typeface="Arial"/>
              <a:sym typeface="Arial"/>
            </a:endParaRPr>
          </a:p>
          <a:p>
            <a:pPr marL="354965" marR="0" lvl="0" indent="-342900" algn="l" rtl="0">
              <a:lnSpc>
                <a:spcPct val="150000"/>
              </a:lnSpc>
              <a:spcBef>
                <a:spcPts val="0"/>
              </a:spcBef>
              <a:spcAft>
                <a:spcPts val="0"/>
              </a:spcAft>
              <a:buClr>
                <a:srgbClr val="000000"/>
              </a:buClr>
              <a:buSzPts val="1800"/>
              <a:buFont typeface="Arial"/>
              <a:buChar char="•"/>
            </a:pPr>
            <a:r>
              <a:rPr lang="en-US" sz="2400" b="0" i="0" u="sng" strike="noStrike" cap="none" dirty="0">
                <a:solidFill>
                  <a:srgbClr val="000000"/>
                </a:solidFill>
                <a:latin typeface="Calibri"/>
                <a:ea typeface="Calibri"/>
                <a:cs typeface="Calibri"/>
                <a:sym typeface="Calibri"/>
              </a:rPr>
              <a:t>Does not work well if you cram everything!</a:t>
            </a:r>
            <a:endParaRPr sz="1400" b="0" i="0" u="none" strike="noStrike" cap="none" dirty="0">
              <a:solidFill>
                <a:srgbClr val="000000"/>
              </a:solidFill>
              <a:latin typeface="Arial"/>
              <a:ea typeface="Arial"/>
              <a:cs typeface="Arial"/>
              <a:sym typeface="Arial"/>
            </a:endParaRPr>
          </a:p>
        </p:txBody>
      </p:sp>
      <p:sp>
        <p:nvSpPr>
          <p:cNvPr id="194" name="Google Shape;194;p12"/>
          <p:cNvSpPr txBox="1">
            <a:spLocks noGrp="1"/>
          </p:cNvSpPr>
          <p:nvPr>
            <p:ph type="ftr" idx="11"/>
          </p:nvPr>
        </p:nvSpPr>
        <p:spPr>
          <a:xfrm>
            <a:off x="5392928" y="6464985"/>
            <a:ext cx="1617472" cy="18466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lvl="0" indent="0" algn="l" rtl="0">
              <a:lnSpc>
                <a:spcPct val="103333"/>
              </a:lnSpc>
              <a:spcBef>
                <a:spcPts val="0"/>
              </a:spcBef>
              <a:spcAft>
                <a:spcPts val="0"/>
              </a:spcAft>
              <a:buSzPts val="1400"/>
              <a:buNone/>
            </a:pPr>
            <a:r>
              <a:rPr lang="en-US"/>
              <a:t>Lesson 0 - Autumn 2024</a:t>
            </a:r>
            <a:endParaRPr dirty="0"/>
          </a:p>
        </p:txBody>
      </p:sp>
      <p:sp>
        <p:nvSpPr>
          <p:cNvPr id="195" name="Google Shape;195;p12"/>
          <p:cNvSpPr txBox="1">
            <a:spLocks noGrp="1"/>
          </p:cNvSpPr>
          <p:nvPr>
            <p:ph type="sldNum" idx="12"/>
          </p:nvPr>
        </p:nvSpPr>
        <p:spPr>
          <a:xfrm>
            <a:off x="11068811" y="6464985"/>
            <a:ext cx="589789" cy="178434"/>
          </a:xfrm>
          <a:prstGeom prst="rect">
            <a:avLst/>
          </a:prstGeom>
          <a:noFill/>
          <a:ln>
            <a:noFill/>
          </a:ln>
        </p:spPr>
        <p:txBody>
          <a:bodyPr spcFirstLastPara="1" wrap="square" lIns="0" tIns="0" rIns="0" bIns="0" anchor="t" anchorCtr="0">
            <a:spAutoFit/>
          </a:bodyPr>
          <a:lstStyle/>
          <a:p>
            <a:pPr marL="115570" lvl="0" indent="0" algn="l" rtl="0">
              <a:lnSpc>
                <a:spcPct val="103333"/>
              </a:lnSpc>
              <a:spcBef>
                <a:spcPts val="0"/>
              </a:spcBef>
              <a:spcAft>
                <a:spcPts val="0"/>
              </a:spcAft>
              <a:buSzPts val="1200"/>
              <a:buNone/>
            </a:pPr>
            <a:fld id="{00000000-1234-1234-1234-123412341234}" type="slidenum">
              <a:rPr lang="en-US"/>
              <a:t>15</a:t>
            </a:fld>
            <a:endParaRPr/>
          </a:p>
        </p:txBody>
      </p:sp>
      <p:pic>
        <p:nvPicPr>
          <p:cNvPr id="2" name="Google Shape;266;p16" descr="Two of Brett’s Amigurumi penguins side-by-side. The one on the left is his first attempt, and is mush shorter, is inside-out and has inverted proportions.">
            <a:extLst>
              <a:ext uri="{FF2B5EF4-FFF2-40B4-BE49-F238E27FC236}">
                <a16:creationId xmlns:a16="http://schemas.microsoft.com/office/drawing/2014/main" id="{069419EB-86DA-3307-386B-B773CF8EF1D8}"/>
              </a:ext>
            </a:extLst>
          </p:cNvPr>
          <p:cNvPicPr preferRelativeResize="0"/>
          <p:nvPr/>
        </p:nvPicPr>
        <p:blipFill rotWithShape="1">
          <a:blip r:embed="rId3">
            <a:alphaModFix/>
          </a:blip>
          <a:srcRect l="14269" t="9557" r="15276" b="13343"/>
          <a:stretch/>
        </p:blipFill>
        <p:spPr>
          <a:xfrm>
            <a:off x="7427064" y="4183201"/>
            <a:ext cx="4183514" cy="2138275"/>
          </a:xfrm>
          <a:prstGeom prst="rect">
            <a:avLst/>
          </a:prstGeom>
          <a:noFill/>
          <a:ln>
            <a:noFill/>
          </a:ln>
        </p:spPr>
      </p:pic>
      <p:pic>
        <p:nvPicPr>
          <p:cNvPr id="193" name="Google Shape;193;p12" descr="A photo of a bicycle. This is used as a metaphor in the presentation: when you learn a bike, does it suffice to watch a ton of youtube videos of how to ride a bike? No! You need to do it yourself, and practice consistently and regularly!"/>
          <p:cNvPicPr preferRelativeResize="0"/>
          <p:nvPr/>
        </p:nvPicPr>
        <p:blipFill rotWithShape="1">
          <a:blip r:embed="rId4">
            <a:alphaModFix/>
          </a:blip>
          <a:srcRect/>
          <a:stretch/>
        </p:blipFill>
        <p:spPr>
          <a:xfrm>
            <a:off x="8876371" y="2343068"/>
            <a:ext cx="3187201" cy="20588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ACA20-C705-680F-2BA6-49CE6EC7B6CA}"/>
              </a:ext>
            </a:extLst>
          </p:cNvPr>
          <p:cNvSpPr>
            <a:spLocks noGrp="1"/>
          </p:cNvSpPr>
          <p:nvPr>
            <p:ph type="title"/>
          </p:nvPr>
        </p:nvSpPr>
        <p:spPr/>
        <p:txBody>
          <a:bodyPr/>
          <a:lstStyle/>
          <a:p>
            <a:r>
              <a:rPr lang="en-US" dirty="0"/>
              <a:t>Pre-Class Materials</a:t>
            </a:r>
          </a:p>
        </p:txBody>
      </p:sp>
      <p:sp>
        <p:nvSpPr>
          <p:cNvPr id="4" name="Slide Number Placeholder 3">
            <a:extLst>
              <a:ext uri="{FF2B5EF4-FFF2-40B4-BE49-F238E27FC236}">
                <a16:creationId xmlns:a16="http://schemas.microsoft.com/office/drawing/2014/main" id="{E5170CF3-A1BC-5932-43A9-851F2BAFE1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dirty="0"/>
          </a:p>
        </p:txBody>
      </p:sp>
      <p:grpSp>
        <p:nvGrpSpPr>
          <p:cNvPr id="6" name="Google Shape;177;p10" descr="Lectures">
            <a:extLst>
              <a:ext uri="{FF2B5EF4-FFF2-40B4-BE49-F238E27FC236}">
                <a16:creationId xmlns:a16="http://schemas.microsoft.com/office/drawing/2014/main" id="{76AC22F6-FEE1-CDB0-3E22-8854E0A9BEC0}"/>
              </a:ext>
              <a:ext uri="{C183D7F6-B498-43B3-948B-1728B52AA6E4}">
                <adec:decorative xmlns:adec="http://schemas.microsoft.com/office/drawing/2017/decorative" val="0"/>
              </a:ext>
            </a:extLst>
          </p:cNvPr>
          <p:cNvGrpSpPr/>
          <p:nvPr/>
        </p:nvGrpSpPr>
        <p:grpSpPr>
          <a:xfrm>
            <a:off x="944471" y="1423008"/>
            <a:ext cx="1409846" cy="461624"/>
            <a:chOff x="0" y="-17056"/>
            <a:chExt cx="1745673" cy="461623"/>
          </a:xfrm>
        </p:grpSpPr>
        <p:sp>
          <p:nvSpPr>
            <p:cNvPr id="7" name="Google Shape;178;p10">
              <a:extLst>
                <a:ext uri="{FF2B5EF4-FFF2-40B4-BE49-F238E27FC236}">
                  <a16:creationId xmlns:a16="http://schemas.microsoft.com/office/drawing/2014/main" id="{6F96B2D1-B618-36E9-34FA-4522A99BF901}"/>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 name="Google Shape;179;p10">
              <a:extLst>
                <a:ext uri="{FF2B5EF4-FFF2-40B4-BE49-F238E27FC236}">
                  <a16:creationId xmlns:a16="http://schemas.microsoft.com/office/drawing/2014/main" id="{419667CC-B8A7-C1F0-5B25-8DE3EA9ECB82}"/>
                </a:ext>
              </a:extLst>
            </p:cNvPr>
            <p:cNvSpPr txBox="1"/>
            <p:nvPr/>
          </p:nvSpPr>
          <p:spPr>
            <a:xfrm>
              <a:off x="66589" y="-17056"/>
              <a:ext cx="1612495" cy="46162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200" b="1" i="0" u="none" strike="noStrike" cap="none" dirty="0">
                  <a:solidFill>
                    <a:srgbClr val="FFFFFF"/>
                  </a:solidFill>
                  <a:latin typeface="Montserrat" pitchFamily="2" charset="77"/>
                  <a:ea typeface="Montserrat"/>
                  <a:cs typeface="Montserrat"/>
                  <a:sym typeface="Montserrat"/>
                </a:rPr>
                <a:t>PRE-CLASS MATERIALS</a:t>
              </a:r>
              <a:endParaRPr sz="1200" b="1" dirty="0">
                <a:latin typeface="Montserrat" pitchFamily="2" charset="77"/>
                <a:cs typeface="Calibri" panose="020F0502020204030204" pitchFamily="34" charset="0"/>
              </a:endParaRPr>
            </a:p>
          </p:txBody>
        </p:sp>
      </p:grpSp>
      <p:sp>
        <p:nvSpPr>
          <p:cNvPr id="9" name="TextBox 8">
            <a:extLst>
              <a:ext uri="{FF2B5EF4-FFF2-40B4-BE49-F238E27FC236}">
                <a16:creationId xmlns:a16="http://schemas.microsoft.com/office/drawing/2014/main" id="{1D194E8C-9B7E-84C4-EFD6-23EDA4208757}"/>
              </a:ext>
            </a:extLst>
          </p:cNvPr>
          <p:cNvSpPr txBox="1"/>
          <p:nvPr/>
        </p:nvSpPr>
        <p:spPr>
          <a:xfrm>
            <a:off x="2408096" y="1499931"/>
            <a:ext cx="3510455" cy="307777"/>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PCMs are a core element of the course</a:t>
            </a:r>
          </a:p>
        </p:txBody>
      </p:sp>
      <p:sp>
        <p:nvSpPr>
          <p:cNvPr id="10" name="TextBox 9">
            <a:extLst>
              <a:ext uri="{FF2B5EF4-FFF2-40B4-BE49-F238E27FC236}">
                <a16:creationId xmlns:a16="http://schemas.microsoft.com/office/drawing/2014/main" id="{8EC95480-2B5D-ABFD-ADFA-087B2A205452}"/>
              </a:ext>
            </a:extLst>
          </p:cNvPr>
          <p:cNvSpPr txBox="1"/>
          <p:nvPr/>
        </p:nvSpPr>
        <p:spPr>
          <a:xfrm>
            <a:off x="944470" y="1986458"/>
            <a:ext cx="10409329" cy="1270541"/>
          </a:xfrm>
          <a:prstGeom prst="rect">
            <a:avLst/>
          </a:prstGeom>
          <a:noFill/>
        </p:spPr>
        <p:txBody>
          <a:bodyPr wrap="square" rtlCol="0">
            <a:spAutoFit/>
          </a:bodyPr>
          <a:lstStyle/>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Prepare for each lecture with </a:t>
            </a:r>
            <a:r>
              <a:rPr lang="en-US" sz="2400" b="1" dirty="0">
                <a:latin typeface="Calibri" panose="020F0502020204030204" pitchFamily="34" charset="0"/>
                <a:ea typeface="Calibri"/>
                <a:cs typeface="Calibri" panose="020F0502020204030204" pitchFamily="34" charset="0"/>
                <a:sym typeface="Calibri"/>
              </a:rPr>
              <a:t>readings &amp; practice problems</a:t>
            </a:r>
            <a:endParaRPr lang="en-US" sz="2400" b="1" dirty="0">
              <a:latin typeface="Calibri" panose="020F0502020204030204" pitchFamily="34" charset="0"/>
              <a:cs typeface="Calibri" panose="020F0502020204030204" pitchFamily="34" charset="0"/>
            </a:endParaRPr>
          </a:p>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Should take </a:t>
            </a:r>
            <a:r>
              <a:rPr lang="en-US" sz="2400" b="1" dirty="0">
                <a:latin typeface="Calibri" panose="020F0502020204030204" pitchFamily="34" charset="0"/>
                <a:ea typeface="Calibri"/>
                <a:cs typeface="Calibri" panose="020F0502020204030204" pitchFamily="34" charset="0"/>
                <a:sym typeface="Calibri"/>
              </a:rPr>
              <a:t>~30 minutes per lecture</a:t>
            </a:r>
            <a:r>
              <a:rPr lang="en-US" sz="2400" dirty="0">
                <a:latin typeface="Calibri" panose="020F0502020204030204" pitchFamily="34" charset="0"/>
                <a:ea typeface="Calibri"/>
                <a:cs typeface="Calibri" panose="020F0502020204030204" pitchFamily="34" charset="0"/>
                <a:sym typeface="Calibri"/>
              </a:rPr>
              <a:t> (why we don’t have Monday lectures!)</a:t>
            </a:r>
            <a:endParaRPr lang="en-US" sz="2400" dirty="0">
              <a:latin typeface="Calibri" panose="020F0502020204030204" pitchFamily="34" charset="0"/>
              <a:cs typeface="Calibri" panose="020F0502020204030204" pitchFamily="34" charset="0"/>
            </a:endParaRPr>
          </a:p>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Class will start with a brief recap, then pick off where we left off</a:t>
            </a:r>
          </a:p>
        </p:txBody>
      </p:sp>
    </p:spTree>
    <p:extLst>
      <p:ext uri="{BB962C8B-B14F-4D97-AF65-F5344CB8AC3E}">
        <p14:creationId xmlns:p14="http://schemas.microsoft.com/office/powerpoint/2010/main" val="2066482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1A038-963C-F87A-EBB5-4C70548B2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B4DB5-CC4D-A5F6-22AA-13C7C6BB446A}"/>
              </a:ext>
            </a:extLst>
          </p:cNvPr>
          <p:cNvSpPr>
            <a:spLocks noGrp="1"/>
          </p:cNvSpPr>
          <p:nvPr>
            <p:ph type="title"/>
          </p:nvPr>
        </p:nvSpPr>
        <p:spPr/>
        <p:txBody>
          <a:bodyPr/>
          <a:lstStyle/>
          <a:p>
            <a:r>
              <a:rPr lang="en-US" dirty="0"/>
              <a:t>Pre-Class Materials</a:t>
            </a:r>
          </a:p>
        </p:txBody>
      </p:sp>
      <p:sp>
        <p:nvSpPr>
          <p:cNvPr id="4" name="Slide Number Placeholder 3">
            <a:extLst>
              <a:ext uri="{FF2B5EF4-FFF2-40B4-BE49-F238E27FC236}">
                <a16:creationId xmlns:a16="http://schemas.microsoft.com/office/drawing/2014/main" id="{C4BA209D-C787-8F65-3AE3-36B835577B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dirty="0"/>
          </a:p>
        </p:txBody>
      </p:sp>
      <p:grpSp>
        <p:nvGrpSpPr>
          <p:cNvPr id="6" name="Google Shape;177;p10" descr="Lectures">
            <a:extLst>
              <a:ext uri="{FF2B5EF4-FFF2-40B4-BE49-F238E27FC236}">
                <a16:creationId xmlns:a16="http://schemas.microsoft.com/office/drawing/2014/main" id="{BBD4AE34-AED7-582F-1AE1-581C49876024}"/>
              </a:ext>
              <a:ext uri="{C183D7F6-B498-43B3-948B-1728B52AA6E4}">
                <adec:decorative xmlns:adec="http://schemas.microsoft.com/office/drawing/2017/decorative" val="0"/>
              </a:ext>
            </a:extLst>
          </p:cNvPr>
          <p:cNvGrpSpPr/>
          <p:nvPr/>
        </p:nvGrpSpPr>
        <p:grpSpPr>
          <a:xfrm>
            <a:off x="944471" y="1423008"/>
            <a:ext cx="1409846" cy="461624"/>
            <a:chOff x="0" y="-17056"/>
            <a:chExt cx="1745673" cy="461623"/>
          </a:xfrm>
        </p:grpSpPr>
        <p:sp>
          <p:nvSpPr>
            <p:cNvPr id="7" name="Google Shape;178;p10">
              <a:extLst>
                <a:ext uri="{FF2B5EF4-FFF2-40B4-BE49-F238E27FC236}">
                  <a16:creationId xmlns:a16="http://schemas.microsoft.com/office/drawing/2014/main" id="{D384AB44-A0DC-F990-4E10-FD8D23D35051}"/>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 name="Google Shape;179;p10">
              <a:extLst>
                <a:ext uri="{FF2B5EF4-FFF2-40B4-BE49-F238E27FC236}">
                  <a16:creationId xmlns:a16="http://schemas.microsoft.com/office/drawing/2014/main" id="{A874E718-3326-44A0-44B8-AF85EFDFAF05}"/>
                </a:ext>
              </a:extLst>
            </p:cNvPr>
            <p:cNvSpPr txBox="1"/>
            <p:nvPr/>
          </p:nvSpPr>
          <p:spPr>
            <a:xfrm>
              <a:off x="66589" y="-17056"/>
              <a:ext cx="1612495" cy="46162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200" b="1" i="0" u="none" strike="noStrike" cap="none" dirty="0">
                  <a:solidFill>
                    <a:srgbClr val="FFFFFF"/>
                  </a:solidFill>
                  <a:latin typeface="Montserrat" pitchFamily="2" charset="77"/>
                  <a:ea typeface="Montserrat"/>
                  <a:cs typeface="Montserrat"/>
                  <a:sym typeface="Montserrat"/>
                </a:rPr>
                <a:t>PRE-CLASS MATERIALS</a:t>
              </a:r>
              <a:endParaRPr sz="1200" b="1" dirty="0">
                <a:latin typeface="Montserrat" pitchFamily="2" charset="77"/>
                <a:cs typeface="Calibri" panose="020F0502020204030204" pitchFamily="34" charset="0"/>
              </a:endParaRPr>
            </a:p>
          </p:txBody>
        </p:sp>
      </p:grpSp>
      <p:sp>
        <p:nvSpPr>
          <p:cNvPr id="9" name="TextBox 8">
            <a:extLst>
              <a:ext uri="{FF2B5EF4-FFF2-40B4-BE49-F238E27FC236}">
                <a16:creationId xmlns:a16="http://schemas.microsoft.com/office/drawing/2014/main" id="{BDA5817C-B8DF-5FC8-825B-F4D7C8B83FEF}"/>
              </a:ext>
            </a:extLst>
          </p:cNvPr>
          <p:cNvSpPr txBox="1"/>
          <p:nvPr/>
        </p:nvSpPr>
        <p:spPr>
          <a:xfrm>
            <a:off x="2408096" y="1499931"/>
            <a:ext cx="3510455" cy="307777"/>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PCMs are a core element of the course</a:t>
            </a:r>
          </a:p>
        </p:txBody>
      </p:sp>
      <p:sp>
        <p:nvSpPr>
          <p:cNvPr id="10" name="TextBox 9">
            <a:extLst>
              <a:ext uri="{FF2B5EF4-FFF2-40B4-BE49-F238E27FC236}">
                <a16:creationId xmlns:a16="http://schemas.microsoft.com/office/drawing/2014/main" id="{F1335058-4748-AF4E-2C67-2DDB1644A7E7}"/>
              </a:ext>
            </a:extLst>
          </p:cNvPr>
          <p:cNvSpPr txBox="1"/>
          <p:nvPr/>
        </p:nvSpPr>
        <p:spPr>
          <a:xfrm>
            <a:off x="944470" y="1986458"/>
            <a:ext cx="10409329" cy="2866106"/>
          </a:xfrm>
          <a:prstGeom prst="rect">
            <a:avLst/>
          </a:prstGeom>
          <a:noFill/>
        </p:spPr>
        <p:txBody>
          <a:bodyPr wrap="square" rtlCol="0">
            <a:spAutoFit/>
          </a:bodyPr>
          <a:lstStyle/>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Prepare for each lecture with </a:t>
            </a:r>
            <a:r>
              <a:rPr lang="en-US" sz="2400" b="1" dirty="0">
                <a:latin typeface="Calibri" panose="020F0502020204030204" pitchFamily="34" charset="0"/>
                <a:ea typeface="Calibri"/>
                <a:cs typeface="Calibri" panose="020F0502020204030204" pitchFamily="34" charset="0"/>
                <a:sym typeface="Calibri"/>
              </a:rPr>
              <a:t>readings &amp; practice problems</a:t>
            </a:r>
            <a:endParaRPr lang="en-US" sz="2400" b="1" dirty="0">
              <a:latin typeface="Calibri" panose="020F0502020204030204" pitchFamily="34" charset="0"/>
              <a:cs typeface="Calibri" panose="020F0502020204030204" pitchFamily="34" charset="0"/>
            </a:endParaRPr>
          </a:p>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Should take </a:t>
            </a:r>
            <a:r>
              <a:rPr lang="en-US" sz="2400" b="1" dirty="0">
                <a:latin typeface="Calibri" panose="020F0502020204030204" pitchFamily="34" charset="0"/>
                <a:ea typeface="Calibri"/>
                <a:cs typeface="Calibri" panose="020F0502020204030204" pitchFamily="34" charset="0"/>
                <a:sym typeface="Calibri"/>
              </a:rPr>
              <a:t>~30 minutes per lecture</a:t>
            </a:r>
            <a:r>
              <a:rPr lang="en-US" sz="2400" dirty="0">
                <a:latin typeface="Calibri" panose="020F0502020204030204" pitchFamily="34" charset="0"/>
                <a:ea typeface="Calibri"/>
                <a:cs typeface="Calibri" panose="020F0502020204030204" pitchFamily="34" charset="0"/>
                <a:sym typeface="Calibri"/>
              </a:rPr>
              <a:t> (why we don’t have Monday lectures!)</a:t>
            </a:r>
            <a:endParaRPr lang="en-US" sz="2400" dirty="0">
              <a:latin typeface="Calibri" panose="020F0502020204030204" pitchFamily="34" charset="0"/>
              <a:cs typeface="Calibri" panose="020F0502020204030204" pitchFamily="34" charset="0"/>
            </a:endParaRPr>
          </a:p>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Class will start with a brief recap, then pick off where we left off</a:t>
            </a:r>
          </a:p>
          <a:p>
            <a:pPr marL="354965" lvl="0" indent="-342900">
              <a:lnSpc>
                <a:spcPct val="108124"/>
              </a:lnSpc>
              <a:buClr>
                <a:schemeClr val="accent5"/>
              </a:buClr>
              <a:buSzPts val="1800"/>
              <a:buFont typeface="Arial"/>
              <a:buChar char="•"/>
            </a:pPr>
            <a:endParaRPr lang="en-US" sz="2400" dirty="0">
              <a:latin typeface="Calibri" panose="020F0502020204030204" pitchFamily="34" charset="0"/>
              <a:cs typeface="Calibri" panose="020F0502020204030204" pitchFamily="34" charset="0"/>
              <a:sym typeface="Calibri"/>
            </a:endParaRPr>
          </a:p>
          <a:p>
            <a:pPr marL="12065" lvl="0">
              <a:lnSpc>
                <a:spcPct val="108124"/>
              </a:lnSpc>
              <a:buClr>
                <a:schemeClr val="accent5"/>
              </a:buClr>
              <a:buSzPts val="1800"/>
            </a:pPr>
            <a:r>
              <a:rPr lang="en-US" sz="2400" dirty="0">
                <a:latin typeface="Calibri" panose="020F0502020204030204" pitchFamily="34" charset="0"/>
                <a:cs typeface="Calibri" panose="020F0502020204030204" pitchFamily="34" charset="0"/>
                <a:sym typeface="Calibri"/>
              </a:rPr>
              <a:t>This means…</a:t>
            </a:r>
          </a:p>
          <a:p>
            <a:pPr marL="354965" lvl="0" indent="-342900">
              <a:lnSpc>
                <a:spcPct val="108124"/>
              </a:lnSpc>
              <a:buClr>
                <a:schemeClr val="accent5"/>
              </a:buClr>
              <a:buSzPts val="1800"/>
              <a:buFont typeface="Arial" panose="020B0604020202020204" pitchFamily="34" charset="0"/>
              <a:buChar char="•"/>
            </a:pPr>
            <a:r>
              <a:rPr lang="en-US" sz="2400" dirty="0">
                <a:latin typeface="Calibri" panose="020F0502020204030204" pitchFamily="34" charset="0"/>
                <a:cs typeface="Calibri" panose="020F0502020204030204" pitchFamily="34" charset="0"/>
                <a:sym typeface="Calibri"/>
              </a:rPr>
              <a:t>We can spend lecture diving deeper, answering questions, and think-pair-share</a:t>
            </a:r>
          </a:p>
          <a:p>
            <a:pPr marL="354965" lvl="0" indent="-342900">
              <a:lnSpc>
                <a:spcPct val="108124"/>
              </a:lnSpc>
              <a:buClr>
                <a:schemeClr val="accent5"/>
              </a:buClr>
              <a:buSzPts val="1800"/>
              <a:buFont typeface="Arial" panose="020B0604020202020204" pitchFamily="34" charset="0"/>
              <a:buChar char="•"/>
            </a:pPr>
            <a:r>
              <a:rPr lang="en-US" sz="2400" dirty="0">
                <a:latin typeface="Calibri" panose="020F0502020204030204" pitchFamily="34" charset="0"/>
                <a:cs typeface="Calibri" panose="020F0502020204030204" pitchFamily="34" charset="0"/>
                <a:sym typeface="Calibri"/>
              </a:rPr>
              <a:t>You can ask about pre-lecture material in class or section!</a:t>
            </a:r>
          </a:p>
        </p:txBody>
      </p:sp>
    </p:spTree>
    <p:extLst>
      <p:ext uri="{BB962C8B-B14F-4D97-AF65-F5344CB8AC3E}">
        <p14:creationId xmlns:p14="http://schemas.microsoft.com/office/powerpoint/2010/main" val="2634777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F322D-53C5-DA54-5981-AAD6538C61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3A4C8-893C-21B5-A307-F087DABCDB08}"/>
              </a:ext>
            </a:extLst>
          </p:cNvPr>
          <p:cNvSpPr>
            <a:spLocks noGrp="1"/>
          </p:cNvSpPr>
          <p:nvPr>
            <p:ph type="title"/>
          </p:nvPr>
        </p:nvSpPr>
        <p:spPr/>
        <p:txBody>
          <a:bodyPr/>
          <a:lstStyle/>
          <a:p>
            <a:r>
              <a:rPr lang="en-US" dirty="0"/>
              <a:t>Pre-Class Materials</a:t>
            </a:r>
          </a:p>
        </p:txBody>
      </p:sp>
      <p:sp>
        <p:nvSpPr>
          <p:cNvPr id="4" name="Slide Number Placeholder 3">
            <a:extLst>
              <a:ext uri="{FF2B5EF4-FFF2-40B4-BE49-F238E27FC236}">
                <a16:creationId xmlns:a16="http://schemas.microsoft.com/office/drawing/2014/main" id="{3550DA98-51A0-942C-AB60-40756D2330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dirty="0"/>
          </a:p>
        </p:txBody>
      </p:sp>
      <p:grpSp>
        <p:nvGrpSpPr>
          <p:cNvPr id="6" name="Google Shape;177;p10" descr="Lectures">
            <a:extLst>
              <a:ext uri="{FF2B5EF4-FFF2-40B4-BE49-F238E27FC236}">
                <a16:creationId xmlns:a16="http://schemas.microsoft.com/office/drawing/2014/main" id="{2195D7E7-1D9E-FD19-6599-9CCB70E5FF71}"/>
              </a:ext>
              <a:ext uri="{C183D7F6-B498-43B3-948B-1728B52AA6E4}">
                <adec:decorative xmlns:adec="http://schemas.microsoft.com/office/drawing/2017/decorative" val="0"/>
              </a:ext>
            </a:extLst>
          </p:cNvPr>
          <p:cNvGrpSpPr/>
          <p:nvPr/>
        </p:nvGrpSpPr>
        <p:grpSpPr>
          <a:xfrm>
            <a:off x="944471" y="1423008"/>
            <a:ext cx="1409846" cy="461624"/>
            <a:chOff x="0" y="-17056"/>
            <a:chExt cx="1745673" cy="461623"/>
          </a:xfrm>
        </p:grpSpPr>
        <p:sp>
          <p:nvSpPr>
            <p:cNvPr id="7" name="Google Shape;178;p10">
              <a:extLst>
                <a:ext uri="{FF2B5EF4-FFF2-40B4-BE49-F238E27FC236}">
                  <a16:creationId xmlns:a16="http://schemas.microsoft.com/office/drawing/2014/main" id="{DA876860-165C-18CB-AC0C-30DF9EFC4DF8}"/>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 name="Google Shape;179;p10">
              <a:extLst>
                <a:ext uri="{FF2B5EF4-FFF2-40B4-BE49-F238E27FC236}">
                  <a16:creationId xmlns:a16="http://schemas.microsoft.com/office/drawing/2014/main" id="{8282E2A2-2108-F3A9-8CB2-93CF3D1AE7B4}"/>
                </a:ext>
              </a:extLst>
            </p:cNvPr>
            <p:cNvSpPr txBox="1"/>
            <p:nvPr/>
          </p:nvSpPr>
          <p:spPr>
            <a:xfrm>
              <a:off x="66589" y="-17056"/>
              <a:ext cx="1612495" cy="46162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200" b="1" i="0" u="none" strike="noStrike" cap="none" dirty="0">
                  <a:solidFill>
                    <a:srgbClr val="FFFFFF"/>
                  </a:solidFill>
                  <a:latin typeface="Montserrat" pitchFamily="2" charset="77"/>
                  <a:ea typeface="Montserrat"/>
                  <a:cs typeface="Montserrat"/>
                  <a:sym typeface="Montserrat"/>
                </a:rPr>
                <a:t>PRE-CLASS MATERIALS</a:t>
              </a:r>
              <a:endParaRPr sz="1200" b="1" dirty="0">
                <a:latin typeface="Montserrat" pitchFamily="2" charset="77"/>
                <a:cs typeface="Calibri" panose="020F0502020204030204" pitchFamily="34" charset="0"/>
              </a:endParaRPr>
            </a:p>
          </p:txBody>
        </p:sp>
      </p:grpSp>
      <p:sp>
        <p:nvSpPr>
          <p:cNvPr id="9" name="TextBox 8">
            <a:extLst>
              <a:ext uri="{FF2B5EF4-FFF2-40B4-BE49-F238E27FC236}">
                <a16:creationId xmlns:a16="http://schemas.microsoft.com/office/drawing/2014/main" id="{5DF8F43C-48A8-C1F7-27FC-AEF784E05780}"/>
              </a:ext>
            </a:extLst>
          </p:cNvPr>
          <p:cNvSpPr txBox="1"/>
          <p:nvPr/>
        </p:nvSpPr>
        <p:spPr>
          <a:xfrm>
            <a:off x="2408096" y="1499931"/>
            <a:ext cx="3510455" cy="307777"/>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PCMs are a core element of the course</a:t>
            </a:r>
          </a:p>
        </p:txBody>
      </p:sp>
      <p:sp>
        <p:nvSpPr>
          <p:cNvPr id="10" name="TextBox 9">
            <a:extLst>
              <a:ext uri="{FF2B5EF4-FFF2-40B4-BE49-F238E27FC236}">
                <a16:creationId xmlns:a16="http://schemas.microsoft.com/office/drawing/2014/main" id="{A25DF654-232F-1E2D-B6F1-65805FA6A4A5}"/>
              </a:ext>
            </a:extLst>
          </p:cNvPr>
          <p:cNvSpPr txBox="1"/>
          <p:nvPr/>
        </p:nvSpPr>
        <p:spPr>
          <a:xfrm>
            <a:off x="944470" y="1986458"/>
            <a:ext cx="10409329" cy="4459298"/>
          </a:xfrm>
          <a:prstGeom prst="rect">
            <a:avLst/>
          </a:prstGeom>
          <a:noFill/>
        </p:spPr>
        <p:txBody>
          <a:bodyPr wrap="square" rtlCol="0">
            <a:spAutoFit/>
          </a:bodyPr>
          <a:lstStyle/>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Prepare for each lecture with </a:t>
            </a:r>
            <a:r>
              <a:rPr lang="en-US" sz="2400" b="1" dirty="0">
                <a:latin typeface="Calibri" panose="020F0502020204030204" pitchFamily="34" charset="0"/>
                <a:ea typeface="Calibri"/>
                <a:cs typeface="Calibri" panose="020F0502020204030204" pitchFamily="34" charset="0"/>
                <a:sym typeface="Calibri"/>
              </a:rPr>
              <a:t>readings &amp; practice problems</a:t>
            </a:r>
            <a:endParaRPr lang="en-US" sz="2400" b="1" dirty="0">
              <a:latin typeface="Calibri" panose="020F0502020204030204" pitchFamily="34" charset="0"/>
              <a:cs typeface="Calibri" panose="020F0502020204030204" pitchFamily="34" charset="0"/>
            </a:endParaRPr>
          </a:p>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Should take </a:t>
            </a:r>
            <a:r>
              <a:rPr lang="en-US" sz="2400" b="1" dirty="0">
                <a:latin typeface="Calibri" panose="020F0502020204030204" pitchFamily="34" charset="0"/>
                <a:ea typeface="Calibri"/>
                <a:cs typeface="Calibri" panose="020F0502020204030204" pitchFamily="34" charset="0"/>
                <a:sym typeface="Calibri"/>
              </a:rPr>
              <a:t>~30 minutes per lecture</a:t>
            </a:r>
            <a:r>
              <a:rPr lang="en-US" sz="2400" dirty="0">
                <a:latin typeface="Calibri" panose="020F0502020204030204" pitchFamily="34" charset="0"/>
                <a:ea typeface="Calibri"/>
                <a:cs typeface="Calibri" panose="020F0502020204030204" pitchFamily="34" charset="0"/>
                <a:sym typeface="Calibri"/>
              </a:rPr>
              <a:t> (why we don’t have Monday lectures!)</a:t>
            </a:r>
            <a:endParaRPr lang="en-US" sz="2400" dirty="0">
              <a:latin typeface="Calibri" panose="020F0502020204030204" pitchFamily="34" charset="0"/>
              <a:cs typeface="Calibri" panose="020F0502020204030204" pitchFamily="34" charset="0"/>
            </a:endParaRPr>
          </a:p>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Class will start with a brief recap, then pick off where we left off</a:t>
            </a:r>
          </a:p>
          <a:p>
            <a:pPr marL="354965" lvl="0" indent="-342900">
              <a:lnSpc>
                <a:spcPct val="108124"/>
              </a:lnSpc>
              <a:buClr>
                <a:schemeClr val="accent5"/>
              </a:buClr>
              <a:buSzPts val="1800"/>
              <a:buFont typeface="Arial"/>
              <a:buChar char="•"/>
            </a:pPr>
            <a:endParaRPr lang="en-US" sz="2400" dirty="0">
              <a:latin typeface="Calibri" panose="020F0502020204030204" pitchFamily="34" charset="0"/>
              <a:cs typeface="Calibri" panose="020F0502020204030204" pitchFamily="34" charset="0"/>
              <a:sym typeface="Calibri"/>
            </a:endParaRPr>
          </a:p>
          <a:p>
            <a:pPr marL="12065" lvl="0">
              <a:lnSpc>
                <a:spcPct val="108124"/>
              </a:lnSpc>
              <a:buClr>
                <a:schemeClr val="accent5"/>
              </a:buClr>
              <a:buSzPts val="1800"/>
            </a:pPr>
            <a:r>
              <a:rPr lang="en-US" sz="2400" dirty="0">
                <a:latin typeface="Calibri" panose="020F0502020204030204" pitchFamily="34" charset="0"/>
                <a:cs typeface="Calibri" panose="020F0502020204030204" pitchFamily="34" charset="0"/>
                <a:sym typeface="Calibri"/>
              </a:rPr>
              <a:t>This means…</a:t>
            </a:r>
          </a:p>
          <a:p>
            <a:pPr marL="354965" lvl="0" indent="-342900">
              <a:lnSpc>
                <a:spcPct val="108124"/>
              </a:lnSpc>
              <a:buClr>
                <a:schemeClr val="accent5"/>
              </a:buClr>
              <a:buSzPts val="1800"/>
              <a:buFont typeface="Arial" panose="020B0604020202020204" pitchFamily="34" charset="0"/>
              <a:buChar char="•"/>
            </a:pPr>
            <a:r>
              <a:rPr lang="en-US" sz="2400" dirty="0">
                <a:latin typeface="Calibri" panose="020F0502020204030204" pitchFamily="34" charset="0"/>
                <a:cs typeface="Calibri" panose="020F0502020204030204" pitchFamily="34" charset="0"/>
                <a:sym typeface="Calibri"/>
              </a:rPr>
              <a:t>We can spend lecture diving deeper, answering questions, and think-pair-share</a:t>
            </a:r>
          </a:p>
          <a:p>
            <a:pPr marL="354965" lvl="0" indent="-342900">
              <a:lnSpc>
                <a:spcPct val="108124"/>
              </a:lnSpc>
              <a:buClr>
                <a:schemeClr val="accent5"/>
              </a:buClr>
              <a:buSzPts val="1800"/>
              <a:buFont typeface="Arial" panose="020B0604020202020204" pitchFamily="34" charset="0"/>
              <a:buChar char="•"/>
            </a:pPr>
            <a:r>
              <a:rPr lang="en-US" sz="2400" dirty="0">
                <a:latin typeface="Calibri" panose="020F0502020204030204" pitchFamily="34" charset="0"/>
                <a:cs typeface="Calibri" panose="020F0502020204030204" pitchFamily="34" charset="0"/>
                <a:sym typeface="Calibri"/>
              </a:rPr>
              <a:t>You can ask about pre-lecture material in class or section!</a:t>
            </a:r>
          </a:p>
          <a:p>
            <a:pPr marL="354965" lvl="0" indent="-342900">
              <a:lnSpc>
                <a:spcPct val="108124"/>
              </a:lnSpc>
              <a:buClr>
                <a:schemeClr val="accent5"/>
              </a:buClr>
              <a:buSzPts val="1800"/>
              <a:buFont typeface="Arial" panose="020B0604020202020204" pitchFamily="34" charset="0"/>
              <a:buChar char="•"/>
            </a:pPr>
            <a:endParaRPr lang="en-US" sz="2400" dirty="0">
              <a:latin typeface="Calibri" panose="020F0502020204030204" pitchFamily="34" charset="0"/>
              <a:cs typeface="Calibri" panose="020F0502020204030204" pitchFamily="34" charset="0"/>
              <a:sym typeface="Calibri"/>
            </a:endParaRPr>
          </a:p>
          <a:p>
            <a:pPr marL="12065" lvl="0">
              <a:lnSpc>
                <a:spcPct val="108124"/>
              </a:lnSpc>
              <a:buSzPts val="2400"/>
            </a:pPr>
            <a:r>
              <a:rPr lang="en-US" sz="2400" dirty="0">
                <a:latin typeface="Calibri" panose="020F0502020204030204" pitchFamily="34" charset="0"/>
                <a:ea typeface="Calibri"/>
                <a:cs typeface="Calibri" panose="020F0502020204030204" pitchFamily="34" charset="0"/>
                <a:sym typeface="Calibri"/>
              </a:rPr>
              <a:t>Pre-class materials are </a:t>
            </a:r>
            <a:r>
              <a:rPr lang="en-US" sz="2400" b="1" dirty="0">
                <a:latin typeface="Calibri" panose="020F0502020204030204" pitchFamily="34" charset="0"/>
                <a:ea typeface="Calibri"/>
                <a:cs typeface="Calibri" panose="020F0502020204030204" pitchFamily="34" charset="0"/>
                <a:sym typeface="Calibri"/>
              </a:rPr>
              <a:t>ungraded</a:t>
            </a:r>
            <a:r>
              <a:rPr lang="en-US" sz="2400" dirty="0">
                <a:latin typeface="Calibri" panose="020F0502020204030204" pitchFamily="34" charset="0"/>
                <a:ea typeface="Calibri"/>
                <a:cs typeface="Calibri" panose="020F0502020204030204" pitchFamily="34" charset="0"/>
                <a:sym typeface="Calibri"/>
              </a:rPr>
              <a:t>, which means…</a:t>
            </a:r>
            <a:endParaRPr lang="en-US" sz="2400" dirty="0">
              <a:latin typeface="Calibri" panose="020F0502020204030204" pitchFamily="34" charset="0"/>
              <a:cs typeface="Calibri" panose="020F0502020204030204" pitchFamily="34" charset="0"/>
            </a:endParaRPr>
          </a:p>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It’s okay if you find them challenging – that means you’re learning!</a:t>
            </a:r>
            <a:endParaRPr lang="en-US" sz="2400" dirty="0">
              <a:latin typeface="Calibri" panose="020F0502020204030204" pitchFamily="34" charset="0"/>
              <a:cs typeface="Calibri" panose="020F0502020204030204" pitchFamily="34" charset="0"/>
            </a:endParaRPr>
          </a:p>
          <a:p>
            <a:pPr marL="354965" lvl="0" indent="-342900">
              <a:lnSpc>
                <a:spcPct val="108124"/>
              </a:lnSpc>
              <a:buClr>
                <a:schemeClr val="accent5"/>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But </a:t>
            </a:r>
            <a:r>
              <a:rPr lang="en-US" sz="2400" u="sng" dirty="0">
                <a:latin typeface="Calibri" panose="020F0502020204030204" pitchFamily="34" charset="0"/>
                <a:ea typeface="Calibri"/>
                <a:cs typeface="Calibri" panose="020F0502020204030204" pitchFamily="34" charset="0"/>
                <a:sym typeface="Calibri"/>
              </a:rPr>
              <a:t>you should do them</a:t>
            </a:r>
            <a:r>
              <a:rPr lang="en-US" sz="2400" dirty="0">
                <a:latin typeface="Calibri" panose="020F0502020204030204" pitchFamily="34" charset="0"/>
                <a:ea typeface="Calibri"/>
                <a:cs typeface="Calibri" panose="020F0502020204030204" pitchFamily="34" charset="0"/>
                <a:sym typeface="Calibri"/>
              </a:rPr>
              <a:t>, and </a:t>
            </a:r>
            <a:r>
              <a:rPr lang="en-US" sz="2400" u="sng" dirty="0">
                <a:latin typeface="Calibri" panose="020F0502020204030204" pitchFamily="34" charset="0"/>
                <a:ea typeface="Calibri"/>
                <a:cs typeface="Calibri" panose="020F0502020204030204" pitchFamily="34" charset="0"/>
                <a:sym typeface="Calibri"/>
              </a:rPr>
              <a:t>we will assume you’ve done them</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18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76978-00E4-DBFE-20F5-895070F8E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6ABE3-E9F4-869B-EA6E-A02FD1A48C9D}"/>
              </a:ext>
            </a:extLst>
          </p:cNvPr>
          <p:cNvSpPr>
            <a:spLocks noGrp="1"/>
          </p:cNvSpPr>
          <p:nvPr>
            <p:ph type="title"/>
          </p:nvPr>
        </p:nvSpPr>
        <p:spPr/>
        <p:txBody>
          <a:bodyPr/>
          <a:lstStyle/>
          <a:p>
            <a:r>
              <a:rPr lang="en-US" dirty="0"/>
              <a:t>Consistent and Active Participation</a:t>
            </a:r>
          </a:p>
        </p:txBody>
      </p:sp>
      <p:sp>
        <p:nvSpPr>
          <p:cNvPr id="4" name="Slide Number Placeholder 3">
            <a:extLst>
              <a:ext uri="{FF2B5EF4-FFF2-40B4-BE49-F238E27FC236}">
                <a16:creationId xmlns:a16="http://schemas.microsoft.com/office/drawing/2014/main" id="{7D4F9C7C-DA2A-D80B-B158-C85CB808A1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dirty="0"/>
          </a:p>
        </p:txBody>
      </p:sp>
      <p:grpSp>
        <p:nvGrpSpPr>
          <p:cNvPr id="6" name="Google Shape;177;p10" descr="Lectures">
            <a:extLst>
              <a:ext uri="{FF2B5EF4-FFF2-40B4-BE49-F238E27FC236}">
                <a16:creationId xmlns:a16="http://schemas.microsoft.com/office/drawing/2014/main" id="{3DF61BDF-D93E-CDB7-3B2E-AE62D9D6A387}"/>
              </a:ext>
              <a:ext uri="{C183D7F6-B498-43B3-948B-1728B52AA6E4}">
                <adec:decorative xmlns:adec="http://schemas.microsoft.com/office/drawing/2017/decorative" val="0"/>
              </a:ext>
            </a:extLst>
          </p:cNvPr>
          <p:cNvGrpSpPr/>
          <p:nvPr/>
        </p:nvGrpSpPr>
        <p:grpSpPr>
          <a:xfrm>
            <a:off x="944471" y="1440064"/>
            <a:ext cx="1409846" cy="427513"/>
            <a:chOff x="0" y="0"/>
            <a:chExt cx="1745673" cy="427512"/>
          </a:xfrm>
          <a:solidFill>
            <a:schemeClr val="accent4"/>
          </a:solidFill>
        </p:grpSpPr>
        <p:sp>
          <p:nvSpPr>
            <p:cNvPr id="7" name="Google Shape;178;p10">
              <a:extLst>
                <a:ext uri="{FF2B5EF4-FFF2-40B4-BE49-F238E27FC236}">
                  <a16:creationId xmlns:a16="http://schemas.microsoft.com/office/drawing/2014/main" id="{4E99A55B-3A07-507E-609F-F5EFC10A4941}"/>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 name="Google Shape;179;p10">
              <a:extLst>
                <a:ext uri="{FF2B5EF4-FFF2-40B4-BE49-F238E27FC236}">
                  <a16:creationId xmlns:a16="http://schemas.microsoft.com/office/drawing/2014/main" id="{CC1F0AB1-D85F-98F1-9F9E-A95C4ABBD71F}"/>
                </a:ext>
              </a:extLst>
            </p:cNvPr>
            <p:cNvSpPr txBox="1"/>
            <p:nvPr/>
          </p:nvSpPr>
          <p:spPr>
            <a:xfrm>
              <a:off x="66589" y="75276"/>
              <a:ext cx="1612495" cy="276958"/>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200" b="1" i="0" u="none" strike="noStrike" cap="none" dirty="0">
                  <a:solidFill>
                    <a:srgbClr val="FFFFFF"/>
                  </a:solidFill>
                  <a:latin typeface="Montserrat" pitchFamily="2" charset="77"/>
                  <a:ea typeface="Montserrat"/>
                  <a:cs typeface="Montserrat"/>
                  <a:sym typeface="Montserrat"/>
                </a:rPr>
                <a:t>ATTENDANCE</a:t>
              </a:r>
              <a:endParaRPr sz="1200" b="1" dirty="0">
                <a:latin typeface="Montserrat" pitchFamily="2" charset="77"/>
                <a:cs typeface="Calibri" panose="020F0502020204030204" pitchFamily="34" charset="0"/>
              </a:endParaRPr>
            </a:p>
          </p:txBody>
        </p:sp>
      </p:grpSp>
      <p:sp>
        <p:nvSpPr>
          <p:cNvPr id="9" name="TextBox 8">
            <a:extLst>
              <a:ext uri="{FF2B5EF4-FFF2-40B4-BE49-F238E27FC236}">
                <a16:creationId xmlns:a16="http://schemas.microsoft.com/office/drawing/2014/main" id="{ED46787E-4CE7-CA31-7731-DF9BDE9D2260}"/>
              </a:ext>
            </a:extLst>
          </p:cNvPr>
          <p:cNvSpPr txBox="1"/>
          <p:nvPr/>
        </p:nvSpPr>
        <p:spPr>
          <a:xfrm>
            <a:off x="2408096" y="1499931"/>
            <a:ext cx="4286994" cy="307777"/>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Attendance is not graded, but it’s strongly encouraged!</a:t>
            </a:r>
          </a:p>
        </p:txBody>
      </p:sp>
      <p:sp>
        <p:nvSpPr>
          <p:cNvPr id="10" name="TextBox 9">
            <a:extLst>
              <a:ext uri="{FF2B5EF4-FFF2-40B4-BE49-F238E27FC236}">
                <a16:creationId xmlns:a16="http://schemas.microsoft.com/office/drawing/2014/main" id="{439BCE96-8E66-B9FB-0FCB-4FECB48CB246}"/>
              </a:ext>
            </a:extLst>
          </p:cNvPr>
          <p:cNvSpPr txBox="1"/>
          <p:nvPr/>
        </p:nvSpPr>
        <p:spPr>
          <a:xfrm>
            <a:off x="944470" y="1986458"/>
            <a:ext cx="10409329" cy="1669431"/>
          </a:xfrm>
          <a:prstGeom prst="rect">
            <a:avLst/>
          </a:prstGeom>
          <a:noFill/>
        </p:spPr>
        <p:txBody>
          <a:bodyPr wrap="square" rtlCol="0">
            <a:spAutoFit/>
          </a:bodyPr>
          <a:lstStyle/>
          <a:p>
            <a:pPr marL="354965" lvl="0" indent="-342900">
              <a:lnSpc>
                <a:spcPct val="108124"/>
              </a:lnSpc>
              <a:buClr>
                <a:schemeClr val="accent4"/>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Lectures and sections are not going to be just us talking at you!</a:t>
            </a:r>
          </a:p>
          <a:p>
            <a:pPr marL="354965" lvl="0" indent="-342900">
              <a:lnSpc>
                <a:spcPct val="108124"/>
              </a:lnSpc>
              <a:buClr>
                <a:schemeClr val="accent4"/>
              </a:buClr>
              <a:buSzPts val="1800"/>
              <a:buFont typeface="Arial"/>
              <a:buChar char="•"/>
            </a:pPr>
            <a:r>
              <a:rPr lang="en-US" sz="2400" dirty="0">
                <a:latin typeface="Calibri" panose="020F0502020204030204" pitchFamily="34" charset="0"/>
                <a:cs typeface="Calibri" panose="020F0502020204030204" pitchFamily="34" charset="0"/>
                <a:sym typeface="Calibri"/>
              </a:rPr>
              <a:t>Instead: live in-class coding, debugging, think-pair-share, and problem—solving</a:t>
            </a:r>
          </a:p>
          <a:p>
            <a:pPr marL="354965" lvl="0" indent="-342900">
              <a:lnSpc>
                <a:spcPct val="108124"/>
              </a:lnSpc>
              <a:buClr>
                <a:schemeClr val="accent4"/>
              </a:buClr>
              <a:buSzPts val="1800"/>
              <a:buFont typeface="Arial"/>
              <a:buChar char="•"/>
            </a:pPr>
            <a:r>
              <a:rPr lang="en-US" sz="2400" dirty="0">
                <a:latin typeface="Calibri" panose="020F0502020204030204" pitchFamily="34" charset="0"/>
                <a:cs typeface="Calibri" panose="020F0502020204030204" pitchFamily="34" charset="0"/>
                <a:sym typeface="Calibri"/>
              </a:rPr>
              <a:t>Spending ~1-2 hours each day over Tuesday - Friday is </a:t>
            </a:r>
            <a:r>
              <a:rPr lang="en-US" sz="2400" b="1" u="sng" dirty="0">
                <a:latin typeface="Calibri" panose="020F0502020204030204" pitchFamily="34" charset="0"/>
                <a:cs typeface="Calibri" panose="020F0502020204030204" pitchFamily="34" charset="0"/>
                <a:sym typeface="Calibri"/>
              </a:rPr>
              <a:t>much more effective</a:t>
            </a:r>
            <a:r>
              <a:rPr lang="en-US" sz="2400" b="1" dirty="0">
                <a:latin typeface="Calibri" panose="020F0502020204030204" pitchFamily="34" charset="0"/>
                <a:cs typeface="Calibri" panose="020F0502020204030204" pitchFamily="34" charset="0"/>
                <a:sym typeface="Calibri"/>
              </a:rPr>
              <a:t> </a:t>
            </a:r>
            <a:r>
              <a:rPr lang="en-US" sz="2400" dirty="0">
                <a:latin typeface="Calibri" panose="020F0502020204030204" pitchFamily="34" charset="0"/>
                <a:cs typeface="Calibri" panose="020F0502020204030204" pitchFamily="34" charset="0"/>
                <a:sym typeface="Calibri"/>
              </a:rPr>
              <a:t>than cramming before the assignment is due!</a:t>
            </a:r>
          </a:p>
        </p:txBody>
      </p:sp>
    </p:spTree>
    <p:extLst>
      <p:ext uri="{BB962C8B-B14F-4D97-AF65-F5344CB8AC3E}">
        <p14:creationId xmlns:p14="http://schemas.microsoft.com/office/powerpoint/2010/main" val="864081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28F1-3C94-5C54-271F-6FCB0BE6B1C2}"/>
              </a:ext>
            </a:extLst>
          </p:cNvPr>
          <p:cNvSpPr>
            <a:spLocks noGrp="1"/>
          </p:cNvSpPr>
          <p:nvPr>
            <p:ph type="title"/>
          </p:nvPr>
        </p:nvSpPr>
        <p:spPr/>
        <p:txBody>
          <a:bodyPr/>
          <a:lstStyle/>
          <a:p>
            <a:r>
              <a:rPr lang="en-US" dirty="0"/>
              <a:t>Lecture Outline</a:t>
            </a:r>
          </a:p>
        </p:txBody>
      </p:sp>
      <p:sp>
        <p:nvSpPr>
          <p:cNvPr id="3" name="Text Placeholder 2">
            <a:extLst>
              <a:ext uri="{FF2B5EF4-FFF2-40B4-BE49-F238E27FC236}">
                <a16:creationId xmlns:a16="http://schemas.microsoft.com/office/drawing/2014/main" id="{B5708356-D838-3706-A127-D4F249428426}"/>
              </a:ext>
            </a:extLst>
          </p:cNvPr>
          <p:cNvSpPr>
            <a:spLocks noGrp="1"/>
          </p:cNvSpPr>
          <p:nvPr>
            <p:ph type="body" idx="1"/>
          </p:nvPr>
        </p:nvSpPr>
        <p:spPr>
          <a:xfrm>
            <a:off x="838200" y="1371600"/>
            <a:ext cx="5257800" cy="4805363"/>
          </a:xfrm>
        </p:spPr>
        <p:txBody>
          <a:bodyPr/>
          <a:lstStyle/>
          <a:p>
            <a:pPr marL="114300" indent="0">
              <a:buNone/>
            </a:pPr>
            <a:r>
              <a:rPr lang="en-US" b="1" dirty="0"/>
              <a:t>Today:</a:t>
            </a:r>
          </a:p>
          <a:p>
            <a:pPr marL="628650" indent="-514350">
              <a:buFont typeface="+mj-lt"/>
              <a:buAutoNum type="arabicPeriod"/>
            </a:pPr>
            <a:r>
              <a:rPr lang="en-US" dirty="0"/>
              <a:t>Introductions </a:t>
            </a:r>
            <a:r>
              <a:rPr lang="en-US" dirty="0">
                <a:sym typeface="Wingdings" pitchFamily="2" charset="2"/>
              </a:rPr>
              <a:t>:)</a:t>
            </a:r>
            <a:endParaRPr lang="en-US" dirty="0"/>
          </a:p>
          <a:p>
            <a:pPr marL="628650" indent="-514350">
              <a:buFont typeface="+mj-lt"/>
              <a:buAutoNum type="arabicPeriod"/>
            </a:pPr>
            <a:r>
              <a:rPr lang="en-US" dirty="0"/>
              <a:t>About this course</a:t>
            </a:r>
          </a:p>
          <a:p>
            <a:pPr marL="628650" indent="-514350">
              <a:buFont typeface="+mj-lt"/>
              <a:buAutoNum type="arabicPeriod"/>
            </a:pPr>
            <a:r>
              <a:rPr lang="en-US" dirty="0"/>
              <a:t>Our learning model</a:t>
            </a:r>
          </a:p>
          <a:p>
            <a:pPr marL="628650" indent="-514350">
              <a:buFont typeface="+mj-lt"/>
              <a:buAutoNum type="arabicPeriod"/>
            </a:pPr>
            <a:r>
              <a:rPr lang="en-US" dirty="0"/>
              <a:t>Culture and community</a:t>
            </a:r>
          </a:p>
          <a:p>
            <a:pPr marL="628650" indent="-514350">
              <a:buFont typeface="+mj-lt"/>
              <a:buAutoNum type="arabicPeriod"/>
            </a:pPr>
            <a:r>
              <a:rPr lang="en-US" dirty="0"/>
              <a:t>Tools</a:t>
            </a:r>
          </a:p>
          <a:p>
            <a:pPr marL="6286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F2BD9466-84D2-FE34-9E6A-BF0F6CA521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sp>
        <p:nvSpPr>
          <p:cNvPr id="5" name="Text Placeholder 2">
            <a:extLst>
              <a:ext uri="{FF2B5EF4-FFF2-40B4-BE49-F238E27FC236}">
                <a16:creationId xmlns:a16="http://schemas.microsoft.com/office/drawing/2014/main" id="{BF2ABE31-62D4-B6B2-AD40-2027C478F23F}"/>
              </a:ext>
            </a:extLst>
          </p:cNvPr>
          <p:cNvSpPr txBox="1">
            <a:spLocks/>
          </p:cNvSpPr>
          <p:nvPr/>
        </p:nvSpPr>
        <p:spPr>
          <a:xfrm>
            <a:off x="6096000" y="1371600"/>
            <a:ext cx="5257800" cy="4805363"/>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Font typeface="Arial"/>
              <a:buNone/>
            </a:pPr>
            <a:r>
              <a:rPr lang="en-US" b="1" dirty="0"/>
              <a:t>On Friday:</a:t>
            </a:r>
          </a:p>
          <a:p>
            <a:pPr marL="628650" indent="-514350">
              <a:buFont typeface="+mj-lt"/>
              <a:buAutoNum type="arabicPeriod"/>
            </a:pPr>
            <a:r>
              <a:rPr lang="en-US" dirty="0"/>
              <a:t>Our first program!</a:t>
            </a:r>
          </a:p>
          <a:p>
            <a:pPr marL="628650" indent="-514350">
              <a:buFont typeface="+mj-lt"/>
              <a:buAutoNum type="arabicPeriod"/>
            </a:pPr>
            <a:r>
              <a:rPr lang="en-US" dirty="0"/>
              <a:t>Assessment and grading</a:t>
            </a:r>
          </a:p>
          <a:p>
            <a:pPr marL="628650" indent="-514350">
              <a:buFont typeface="+mj-lt"/>
              <a:buAutoNum type="arabicPeriod"/>
            </a:pPr>
            <a:r>
              <a:rPr lang="en-US" dirty="0"/>
              <a:t>Collaboration</a:t>
            </a:r>
          </a:p>
        </p:txBody>
      </p:sp>
    </p:spTree>
    <p:extLst>
      <p:ext uri="{BB962C8B-B14F-4D97-AF65-F5344CB8AC3E}">
        <p14:creationId xmlns:p14="http://schemas.microsoft.com/office/powerpoint/2010/main" val="354222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ECC54-C955-54A1-57EA-34DBD2F33A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009E2-91AB-018B-077B-F00B53EE384C}"/>
              </a:ext>
            </a:extLst>
          </p:cNvPr>
          <p:cNvSpPr>
            <a:spLocks noGrp="1"/>
          </p:cNvSpPr>
          <p:nvPr>
            <p:ph type="title"/>
          </p:nvPr>
        </p:nvSpPr>
        <p:spPr/>
        <p:txBody>
          <a:bodyPr/>
          <a:lstStyle/>
          <a:p>
            <a:r>
              <a:rPr lang="en-US" dirty="0"/>
              <a:t>Consistent and Active Participation</a:t>
            </a:r>
          </a:p>
        </p:txBody>
      </p:sp>
      <p:sp>
        <p:nvSpPr>
          <p:cNvPr id="4" name="Slide Number Placeholder 3">
            <a:extLst>
              <a:ext uri="{FF2B5EF4-FFF2-40B4-BE49-F238E27FC236}">
                <a16:creationId xmlns:a16="http://schemas.microsoft.com/office/drawing/2014/main" id="{40687CED-8B23-058F-228E-7DAD06302B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dirty="0"/>
          </a:p>
        </p:txBody>
      </p:sp>
      <p:grpSp>
        <p:nvGrpSpPr>
          <p:cNvPr id="6" name="Google Shape;177;p10" descr="Lectures">
            <a:extLst>
              <a:ext uri="{FF2B5EF4-FFF2-40B4-BE49-F238E27FC236}">
                <a16:creationId xmlns:a16="http://schemas.microsoft.com/office/drawing/2014/main" id="{B3D3E814-B87A-BDF5-0F16-AFE9F16D65AF}"/>
              </a:ext>
              <a:ext uri="{C183D7F6-B498-43B3-948B-1728B52AA6E4}">
                <adec:decorative xmlns:adec="http://schemas.microsoft.com/office/drawing/2017/decorative" val="0"/>
              </a:ext>
            </a:extLst>
          </p:cNvPr>
          <p:cNvGrpSpPr/>
          <p:nvPr/>
        </p:nvGrpSpPr>
        <p:grpSpPr>
          <a:xfrm>
            <a:off x="944471" y="1440064"/>
            <a:ext cx="1409846" cy="427513"/>
            <a:chOff x="0" y="0"/>
            <a:chExt cx="1745673" cy="427512"/>
          </a:xfrm>
          <a:solidFill>
            <a:schemeClr val="accent4"/>
          </a:solidFill>
        </p:grpSpPr>
        <p:sp>
          <p:nvSpPr>
            <p:cNvPr id="7" name="Google Shape;178;p10">
              <a:extLst>
                <a:ext uri="{FF2B5EF4-FFF2-40B4-BE49-F238E27FC236}">
                  <a16:creationId xmlns:a16="http://schemas.microsoft.com/office/drawing/2014/main" id="{E5EFFADC-25DF-8E78-D7CA-E3214D6AB67E}"/>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 name="Google Shape;179;p10">
              <a:extLst>
                <a:ext uri="{FF2B5EF4-FFF2-40B4-BE49-F238E27FC236}">
                  <a16:creationId xmlns:a16="http://schemas.microsoft.com/office/drawing/2014/main" id="{A1E5EA97-B6D0-1FC4-AC0F-21B9BAAE36E9}"/>
                </a:ext>
              </a:extLst>
            </p:cNvPr>
            <p:cNvSpPr txBox="1"/>
            <p:nvPr/>
          </p:nvSpPr>
          <p:spPr>
            <a:xfrm>
              <a:off x="66589" y="75276"/>
              <a:ext cx="1612495" cy="276958"/>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200" b="1" i="0" u="none" strike="noStrike" cap="none" dirty="0">
                  <a:solidFill>
                    <a:srgbClr val="FFFFFF"/>
                  </a:solidFill>
                  <a:latin typeface="Montserrat" pitchFamily="2" charset="77"/>
                  <a:ea typeface="Montserrat"/>
                  <a:cs typeface="Montserrat"/>
                  <a:sym typeface="Montserrat"/>
                </a:rPr>
                <a:t>ATTENDANCE</a:t>
              </a:r>
              <a:endParaRPr sz="1200" b="1" dirty="0">
                <a:latin typeface="Montserrat" pitchFamily="2" charset="77"/>
                <a:cs typeface="Calibri" panose="020F0502020204030204" pitchFamily="34" charset="0"/>
              </a:endParaRPr>
            </a:p>
          </p:txBody>
        </p:sp>
      </p:grpSp>
      <p:sp>
        <p:nvSpPr>
          <p:cNvPr id="9" name="TextBox 8">
            <a:extLst>
              <a:ext uri="{FF2B5EF4-FFF2-40B4-BE49-F238E27FC236}">
                <a16:creationId xmlns:a16="http://schemas.microsoft.com/office/drawing/2014/main" id="{08C301E8-E3D5-B914-EFC3-B987C1A3CEB1}"/>
              </a:ext>
            </a:extLst>
          </p:cNvPr>
          <p:cNvSpPr txBox="1"/>
          <p:nvPr/>
        </p:nvSpPr>
        <p:spPr>
          <a:xfrm>
            <a:off x="2408096" y="1499931"/>
            <a:ext cx="4286994" cy="307777"/>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Attendance is not graded, but it’s strongly encouraged!</a:t>
            </a:r>
          </a:p>
        </p:txBody>
      </p:sp>
      <p:sp>
        <p:nvSpPr>
          <p:cNvPr id="10" name="TextBox 9">
            <a:extLst>
              <a:ext uri="{FF2B5EF4-FFF2-40B4-BE49-F238E27FC236}">
                <a16:creationId xmlns:a16="http://schemas.microsoft.com/office/drawing/2014/main" id="{9D69DFB1-0B1E-2CBF-0B8E-ACBCAA197813}"/>
              </a:ext>
            </a:extLst>
          </p:cNvPr>
          <p:cNvSpPr txBox="1"/>
          <p:nvPr/>
        </p:nvSpPr>
        <p:spPr>
          <a:xfrm>
            <a:off x="944470" y="1986458"/>
            <a:ext cx="10409329" cy="3264996"/>
          </a:xfrm>
          <a:prstGeom prst="rect">
            <a:avLst/>
          </a:prstGeom>
          <a:noFill/>
        </p:spPr>
        <p:txBody>
          <a:bodyPr wrap="square" rtlCol="0">
            <a:spAutoFit/>
          </a:bodyPr>
          <a:lstStyle/>
          <a:p>
            <a:pPr marL="354965" lvl="0" indent="-342900">
              <a:lnSpc>
                <a:spcPct val="108124"/>
              </a:lnSpc>
              <a:buClr>
                <a:schemeClr val="accent4"/>
              </a:buClr>
              <a:buSzPts val="1800"/>
              <a:buFont typeface="Arial"/>
              <a:buChar char="•"/>
            </a:pPr>
            <a:r>
              <a:rPr lang="en-US" sz="2400" dirty="0">
                <a:latin typeface="Calibri" panose="020F0502020204030204" pitchFamily="34" charset="0"/>
                <a:ea typeface="Calibri"/>
                <a:cs typeface="Calibri" panose="020F0502020204030204" pitchFamily="34" charset="0"/>
                <a:sym typeface="Calibri"/>
              </a:rPr>
              <a:t>Lectures and sections are not going to be just us talking at you!</a:t>
            </a:r>
          </a:p>
          <a:p>
            <a:pPr marL="354965" lvl="0" indent="-342900">
              <a:lnSpc>
                <a:spcPct val="108124"/>
              </a:lnSpc>
              <a:buClr>
                <a:schemeClr val="accent4"/>
              </a:buClr>
              <a:buSzPts val="1800"/>
              <a:buFont typeface="Arial"/>
              <a:buChar char="•"/>
            </a:pPr>
            <a:r>
              <a:rPr lang="en-US" sz="2400" dirty="0">
                <a:latin typeface="Calibri" panose="020F0502020204030204" pitchFamily="34" charset="0"/>
                <a:cs typeface="Calibri" panose="020F0502020204030204" pitchFamily="34" charset="0"/>
                <a:sym typeface="Calibri"/>
              </a:rPr>
              <a:t>Instead: live in-class coding, debugging, think-pair-share, and problem—solving</a:t>
            </a:r>
          </a:p>
          <a:p>
            <a:pPr marL="354965" lvl="0" indent="-342900">
              <a:lnSpc>
                <a:spcPct val="108124"/>
              </a:lnSpc>
              <a:buClr>
                <a:schemeClr val="accent4"/>
              </a:buClr>
              <a:buSzPts val="1800"/>
              <a:buFont typeface="Arial"/>
              <a:buChar char="•"/>
            </a:pPr>
            <a:r>
              <a:rPr lang="en-US" sz="2400" dirty="0">
                <a:latin typeface="Calibri" panose="020F0502020204030204" pitchFamily="34" charset="0"/>
                <a:cs typeface="Calibri" panose="020F0502020204030204" pitchFamily="34" charset="0"/>
                <a:sym typeface="Calibri"/>
              </a:rPr>
              <a:t>Spending ~1-2 hours each day over Tuesday - Friday is </a:t>
            </a:r>
            <a:r>
              <a:rPr lang="en-US" sz="2400" b="1" u="sng" dirty="0">
                <a:latin typeface="Calibri" panose="020F0502020204030204" pitchFamily="34" charset="0"/>
                <a:cs typeface="Calibri" panose="020F0502020204030204" pitchFamily="34" charset="0"/>
                <a:sym typeface="Calibri"/>
              </a:rPr>
              <a:t>much more effective</a:t>
            </a:r>
            <a:r>
              <a:rPr lang="en-US" sz="2400" b="1" dirty="0">
                <a:latin typeface="Calibri" panose="020F0502020204030204" pitchFamily="34" charset="0"/>
                <a:cs typeface="Calibri" panose="020F0502020204030204" pitchFamily="34" charset="0"/>
                <a:sym typeface="Calibri"/>
              </a:rPr>
              <a:t> </a:t>
            </a:r>
            <a:r>
              <a:rPr lang="en-US" sz="2400" dirty="0">
                <a:latin typeface="Calibri" panose="020F0502020204030204" pitchFamily="34" charset="0"/>
                <a:cs typeface="Calibri" panose="020F0502020204030204" pitchFamily="34" charset="0"/>
                <a:sym typeface="Calibri"/>
              </a:rPr>
              <a:t>than cramming before the assignment is due!</a:t>
            </a:r>
          </a:p>
          <a:p>
            <a:pPr marL="12065" lvl="0">
              <a:lnSpc>
                <a:spcPct val="108124"/>
              </a:lnSpc>
              <a:buClr>
                <a:schemeClr val="accent4"/>
              </a:buClr>
              <a:buSzPts val="1800"/>
            </a:pPr>
            <a:endParaRPr lang="en-US" sz="2400" dirty="0">
              <a:latin typeface="Calibri" panose="020F0502020204030204" pitchFamily="34" charset="0"/>
              <a:cs typeface="Calibri" panose="020F0502020204030204" pitchFamily="34" charset="0"/>
              <a:sym typeface="Calibri"/>
            </a:endParaRPr>
          </a:p>
          <a:p>
            <a:pPr marL="12065" lvl="0">
              <a:lnSpc>
                <a:spcPct val="108124"/>
              </a:lnSpc>
              <a:buClr>
                <a:schemeClr val="accent4"/>
              </a:buClr>
              <a:buSzPts val="1800"/>
            </a:pPr>
            <a:r>
              <a:rPr lang="en-US" sz="2400" dirty="0">
                <a:latin typeface="Calibri" panose="020F0502020204030204" pitchFamily="34" charset="0"/>
                <a:cs typeface="Calibri" panose="020F0502020204030204" pitchFamily="34" charset="0"/>
                <a:sym typeface="Calibri"/>
              </a:rPr>
              <a:t>Catching up:</a:t>
            </a:r>
          </a:p>
          <a:p>
            <a:pPr marL="354965" lvl="0" indent="-342900">
              <a:lnSpc>
                <a:spcPct val="108124"/>
              </a:lnSpc>
              <a:buClr>
                <a:schemeClr val="accent4"/>
              </a:buClr>
              <a:buSzPts val="1800"/>
              <a:buFont typeface="Arial" panose="020B0604020202020204" pitchFamily="34" charset="0"/>
              <a:buChar char="•"/>
            </a:pPr>
            <a:r>
              <a:rPr lang="en-US" sz="2400" dirty="0">
                <a:latin typeface="Calibri" panose="020F0502020204030204" pitchFamily="34" charset="0"/>
                <a:cs typeface="Calibri" panose="020F0502020204030204" pitchFamily="34" charset="0"/>
                <a:sym typeface="Calibri"/>
              </a:rPr>
              <a:t>All lectures are recorded on Panopto; slides are on our website.</a:t>
            </a:r>
          </a:p>
          <a:p>
            <a:pPr marL="354965" lvl="0" indent="-342900">
              <a:lnSpc>
                <a:spcPct val="108124"/>
              </a:lnSpc>
              <a:buClr>
                <a:schemeClr val="accent4"/>
              </a:buClr>
              <a:buSzPts val="1800"/>
              <a:buFont typeface="Arial" panose="020B0604020202020204" pitchFamily="34" charset="0"/>
              <a:buChar char="•"/>
            </a:pPr>
            <a:r>
              <a:rPr lang="en-US" sz="2400" dirty="0">
                <a:latin typeface="Calibri" panose="020F0502020204030204" pitchFamily="34" charset="0"/>
                <a:cs typeface="Calibri" panose="020F0502020204030204" pitchFamily="34" charset="0"/>
                <a:sym typeface="Calibri"/>
              </a:rPr>
              <a:t>Section materials are on Ed, but section will </a:t>
            </a:r>
            <a:r>
              <a:rPr lang="en-US" sz="2400" u="sng" dirty="0">
                <a:latin typeface="Calibri" panose="020F0502020204030204" pitchFamily="34" charset="0"/>
                <a:cs typeface="Calibri" panose="020F0502020204030204" pitchFamily="34" charset="0"/>
                <a:sym typeface="Calibri"/>
              </a:rPr>
              <a:t>not</a:t>
            </a:r>
            <a:r>
              <a:rPr lang="en-US" sz="2400" dirty="0">
                <a:latin typeface="Calibri" panose="020F0502020204030204" pitchFamily="34" charset="0"/>
                <a:cs typeface="Calibri" panose="020F0502020204030204" pitchFamily="34" charset="0"/>
                <a:sym typeface="Calibri"/>
              </a:rPr>
              <a:t> be recorded</a:t>
            </a:r>
          </a:p>
        </p:txBody>
      </p:sp>
    </p:spTree>
    <p:extLst>
      <p:ext uri="{BB962C8B-B14F-4D97-AF65-F5344CB8AC3E}">
        <p14:creationId xmlns:p14="http://schemas.microsoft.com/office/powerpoint/2010/main" val="3183015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3"/>
          <p:cNvSpPr txBox="1">
            <a:spLocks noGrp="1"/>
          </p:cNvSpPr>
          <p:nvPr>
            <p:ph type="title"/>
          </p:nvPr>
        </p:nvSpPr>
        <p:spPr>
          <a:xfrm>
            <a:off x="916939" y="609676"/>
            <a:ext cx="9478645" cy="69723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SzPts val="1400"/>
              <a:buNone/>
            </a:pPr>
            <a:r>
              <a:rPr lang="en-US"/>
              <a:t>Metacognition</a:t>
            </a:r>
            <a:endParaRPr/>
          </a:p>
        </p:txBody>
      </p:sp>
      <p:sp>
        <p:nvSpPr>
          <p:cNvPr id="217" name="Google Shape;217;p13"/>
          <p:cNvSpPr txBox="1"/>
          <p:nvPr/>
        </p:nvSpPr>
        <p:spPr>
          <a:xfrm>
            <a:off x="1075740" y="1508582"/>
            <a:ext cx="10401557" cy="4363364"/>
          </a:xfrm>
          <a:prstGeom prst="rect">
            <a:avLst/>
          </a:prstGeom>
          <a:noFill/>
          <a:ln>
            <a:noFill/>
          </a:ln>
        </p:spPr>
        <p:txBody>
          <a:bodyPr spcFirstLastPara="1" wrap="square" lIns="0" tIns="13325" rIns="0" bIns="0" anchor="t" anchorCtr="0">
            <a:spAutoFit/>
          </a:bodyPr>
          <a:lstStyle/>
          <a:p>
            <a:pPr marL="354965" marR="0" lvl="0" indent="-342900" algn="l" rtl="0">
              <a:lnSpc>
                <a:spcPct val="100000"/>
              </a:lnSpc>
              <a:spcBef>
                <a:spcPts val="0"/>
              </a:spcBef>
              <a:spcAft>
                <a:spcPts val="0"/>
              </a:spcAft>
              <a:buClr>
                <a:srgbClr val="000000"/>
              </a:buClr>
              <a:buSzPts val="1800"/>
              <a:buFont typeface="Arial"/>
              <a:buChar char="•"/>
            </a:pPr>
            <a:r>
              <a:rPr lang="en-US" sz="2600" b="1" i="0" u="none" strike="noStrike" cap="none" dirty="0">
                <a:solidFill>
                  <a:schemeClr val="accent6"/>
                </a:solidFill>
                <a:latin typeface="Calibri"/>
                <a:ea typeface="Calibri"/>
                <a:cs typeface="Calibri"/>
                <a:sym typeface="Calibri"/>
              </a:rPr>
              <a:t>Metacognition</a:t>
            </a:r>
            <a:r>
              <a:rPr lang="en-US" sz="2600" b="0" i="0" u="none" strike="noStrike" cap="none" dirty="0">
                <a:solidFill>
                  <a:srgbClr val="000000"/>
                </a:solidFill>
                <a:latin typeface="Calibri"/>
                <a:ea typeface="Calibri"/>
                <a:cs typeface="Calibri"/>
                <a:sym typeface="Calibri"/>
              </a:rPr>
              <a:t>: asking questions about your solution process.</a:t>
            </a:r>
            <a:endParaRPr sz="2600" b="0" i="0" u="none" strike="noStrike" cap="none" dirty="0">
              <a:solidFill>
                <a:srgbClr val="000000"/>
              </a:solidFill>
              <a:latin typeface="Calibri"/>
              <a:ea typeface="Calibri"/>
              <a:cs typeface="Calibri"/>
              <a:sym typeface="Calibri"/>
            </a:endParaRPr>
          </a:p>
          <a:p>
            <a:pPr marL="354965" marR="0" lvl="0" indent="-342900" algn="l" rtl="0">
              <a:lnSpc>
                <a:spcPct val="100000"/>
              </a:lnSpc>
              <a:spcBef>
                <a:spcPts val="2245"/>
              </a:spcBef>
              <a:spcAft>
                <a:spcPts val="0"/>
              </a:spcAft>
              <a:buClr>
                <a:srgbClr val="000000"/>
              </a:buClr>
              <a:buSzPts val="1800"/>
              <a:buFont typeface="Arial"/>
              <a:buChar char="•"/>
            </a:pPr>
            <a:r>
              <a:rPr lang="en-US" sz="2600" b="0" i="0" u="none" strike="noStrike" cap="none" dirty="0">
                <a:solidFill>
                  <a:srgbClr val="000000"/>
                </a:solidFill>
                <a:latin typeface="Calibri"/>
                <a:ea typeface="Calibri"/>
                <a:cs typeface="Calibri"/>
                <a:sym typeface="Calibri"/>
              </a:rPr>
              <a:t>Examples:</a:t>
            </a:r>
            <a:endParaRPr sz="2600" b="0" i="0" u="none" strike="noStrike" cap="none" dirty="0">
              <a:solidFill>
                <a:srgbClr val="000000"/>
              </a:solidFill>
              <a:latin typeface="Calibri"/>
              <a:ea typeface="Calibri"/>
              <a:cs typeface="Calibri"/>
              <a:sym typeface="Calibri"/>
            </a:endParaRPr>
          </a:p>
          <a:p>
            <a:pPr marL="812165" marR="0" lvl="1" indent="-343535" algn="l" rtl="0">
              <a:spcBef>
                <a:spcPts val="0"/>
              </a:spcBef>
              <a:spcAft>
                <a:spcPts val="0"/>
              </a:spcAft>
              <a:buClr>
                <a:srgbClr val="000000"/>
              </a:buClr>
              <a:buSzPts val="1800"/>
              <a:buFont typeface="Arial"/>
              <a:buChar char="•"/>
            </a:pPr>
            <a:r>
              <a:rPr lang="en-US" sz="2200" b="1" i="0" u="none" strike="noStrike" cap="none" dirty="0">
                <a:solidFill>
                  <a:srgbClr val="000000"/>
                </a:solidFill>
                <a:latin typeface="Calibri"/>
                <a:ea typeface="Calibri"/>
                <a:cs typeface="Calibri"/>
                <a:sym typeface="Calibri"/>
              </a:rPr>
              <a:t>While debugging</a:t>
            </a:r>
            <a:r>
              <a:rPr lang="en-US" sz="2200" b="0" i="0" u="none" strike="noStrike" cap="none" dirty="0">
                <a:solidFill>
                  <a:srgbClr val="000000"/>
                </a:solidFill>
                <a:latin typeface="Calibri"/>
                <a:ea typeface="Calibri"/>
                <a:cs typeface="Calibri"/>
                <a:sym typeface="Calibri"/>
              </a:rPr>
              <a:t>: explain to yourself why you’re trying this change.</a:t>
            </a:r>
            <a:endParaRPr sz="2200" b="0" i="0" u="none" strike="noStrike" cap="none" dirty="0">
              <a:solidFill>
                <a:srgbClr val="000000"/>
              </a:solidFill>
              <a:latin typeface="Calibri"/>
              <a:ea typeface="Calibri"/>
              <a:cs typeface="Calibri"/>
              <a:sym typeface="Calibri"/>
            </a:endParaRPr>
          </a:p>
          <a:p>
            <a:pPr marL="812165" marR="237490" lvl="1" indent="-342900" algn="l" rtl="0">
              <a:spcBef>
                <a:spcPts val="650"/>
              </a:spcBef>
              <a:spcAft>
                <a:spcPts val="0"/>
              </a:spcAft>
              <a:buClr>
                <a:srgbClr val="000000"/>
              </a:buClr>
              <a:buSzPts val="1800"/>
              <a:buFont typeface="Arial"/>
              <a:buChar char="•"/>
            </a:pPr>
            <a:r>
              <a:rPr lang="en-US" sz="2200" b="1" i="0" u="none" strike="noStrike" cap="none" dirty="0">
                <a:solidFill>
                  <a:srgbClr val="000000"/>
                </a:solidFill>
                <a:latin typeface="Calibri"/>
                <a:ea typeface="Calibri"/>
                <a:cs typeface="Calibri"/>
                <a:sym typeface="Calibri"/>
              </a:rPr>
              <a:t>Before running your program</a:t>
            </a:r>
            <a:r>
              <a:rPr lang="en-US" sz="2200" b="0" i="0" u="none" strike="noStrike" cap="none" dirty="0">
                <a:solidFill>
                  <a:srgbClr val="000000"/>
                </a:solidFill>
                <a:latin typeface="Calibri"/>
                <a:ea typeface="Calibri"/>
                <a:cs typeface="Calibri"/>
                <a:sym typeface="Calibri"/>
              </a:rPr>
              <a:t>: make an explicit prediction of what you expect.</a:t>
            </a:r>
            <a:endParaRPr sz="1400" b="0" i="0" u="none" strike="noStrike" cap="none" dirty="0">
              <a:solidFill>
                <a:srgbClr val="000000"/>
              </a:solidFill>
              <a:latin typeface="Arial"/>
              <a:ea typeface="Arial"/>
              <a:cs typeface="Arial"/>
              <a:sym typeface="Arial"/>
            </a:endParaRPr>
          </a:p>
          <a:p>
            <a:pPr marL="812165" marR="237490" lvl="1" indent="-342900" algn="l" rtl="0">
              <a:spcBef>
                <a:spcPts val="650"/>
              </a:spcBef>
              <a:spcAft>
                <a:spcPts val="0"/>
              </a:spcAft>
              <a:buClr>
                <a:srgbClr val="000000"/>
              </a:buClr>
              <a:buSzPts val="1800"/>
              <a:buFont typeface="Arial"/>
              <a:buChar char="•"/>
            </a:pPr>
            <a:r>
              <a:rPr lang="en-US" sz="2200" b="1" i="0" u="none" strike="noStrike" cap="none" dirty="0">
                <a:solidFill>
                  <a:srgbClr val="000000"/>
                </a:solidFill>
                <a:latin typeface="Calibri"/>
                <a:ea typeface="Calibri"/>
                <a:cs typeface="Calibri"/>
                <a:sym typeface="Calibri"/>
              </a:rPr>
              <a:t>When working</a:t>
            </a:r>
            <a:r>
              <a:rPr lang="en-US" sz="2200" b="0" i="0" u="none" strike="noStrike" cap="none" dirty="0">
                <a:solidFill>
                  <a:srgbClr val="000000"/>
                </a:solidFill>
                <a:latin typeface="Calibri"/>
                <a:ea typeface="Calibri"/>
                <a:cs typeface="Calibri"/>
                <a:sym typeface="Calibri"/>
              </a:rPr>
              <a:t>: be aware when you’re not making progress, so you can take a</a:t>
            </a:r>
            <a:br>
              <a:rPr lang="en-US" sz="2200" b="0" i="0" u="none" strike="noStrike" cap="none" dirty="0">
                <a:solidFill>
                  <a:srgbClr val="000000"/>
                </a:solidFill>
                <a:latin typeface="Calibri"/>
                <a:ea typeface="Calibri"/>
                <a:cs typeface="Calibri"/>
                <a:sym typeface="Calibri"/>
              </a:rPr>
            </a:br>
            <a:r>
              <a:rPr lang="en-US" sz="2200" b="0" i="0" u="none" strike="noStrike" cap="none" dirty="0">
                <a:solidFill>
                  <a:srgbClr val="000000"/>
                </a:solidFill>
                <a:latin typeface="Calibri"/>
                <a:ea typeface="Calibri"/>
                <a:cs typeface="Calibri"/>
                <a:sym typeface="Calibri"/>
              </a:rPr>
              <a:t>break or try a different strategy</a:t>
            </a:r>
            <a:endParaRPr lang="en-US" sz="2200" dirty="0">
              <a:latin typeface="Calibri"/>
              <a:ea typeface="Calibri"/>
              <a:cs typeface="Calibri"/>
              <a:sym typeface="Calibri"/>
            </a:endParaRPr>
          </a:p>
          <a:p>
            <a:pPr marL="812165" marR="237490" lvl="1" indent="-342900" algn="l" rtl="0">
              <a:spcBef>
                <a:spcPts val="650"/>
              </a:spcBef>
              <a:spcAft>
                <a:spcPts val="0"/>
              </a:spcAft>
              <a:buClr>
                <a:srgbClr val="000000"/>
              </a:buClr>
              <a:buSzPts val="1800"/>
              <a:buFont typeface="Arial"/>
              <a:buChar char="•"/>
            </a:pPr>
            <a:r>
              <a:rPr lang="en-US" sz="2200" b="1" i="0" u="none" strike="noStrike" cap="none" dirty="0">
                <a:solidFill>
                  <a:srgbClr val="000000"/>
                </a:solidFill>
                <a:latin typeface="Calibri"/>
                <a:ea typeface="Calibri"/>
                <a:cs typeface="Calibri"/>
                <a:sym typeface="Calibri"/>
              </a:rPr>
              <a:t>When designing:</a:t>
            </a:r>
          </a:p>
          <a:p>
            <a:pPr marL="1269365" lvl="2" indent="-343533">
              <a:buSzPts val="1800"/>
              <a:buFont typeface="Arial"/>
              <a:buChar char="•"/>
            </a:pPr>
            <a:r>
              <a:rPr lang="en-US" sz="1900" dirty="0">
                <a:latin typeface="Calibri"/>
                <a:ea typeface="Calibri"/>
                <a:cs typeface="Calibri"/>
                <a:sym typeface="Calibri"/>
              </a:rPr>
              <a:t>Explain the tradeoffs with using a different data structure or algorithm.</a:t>
            </a:r>
          </a:p>
          <a:p>
            <a:pPr marL="1269365" lvl="2" indent="-343533">
              <a:buSzPts val="1800"/>
              <a:buFont typeface="Arial"/>
              <a:buChar char="•"/>
            </a:pPr>
            <a:r>
              <a:rPr lang="en-US" sz="1900" dirty="0">
                <a:latin typeface="Calibri"/>
                <a:ea typeface="Calibri"/>
                <a:cs typeface="Calibri"/>
                <a:sym typeface="Calibri"/>
              </a:rPr>
              <a:t>If one or more requirements change, how would the solution change as a result?</a:t>
            </a:r>
          </a:p>
          <a:p>
            <a:pPr marL="1269365" lvl="2" indent="-343533">
              <a:buSzPts val="1800"/>
              <a:buFont typeface="Arial"/>
              <a:buChar char="•"/>
            </a:pPr>
            <a:r>
              <a:rPr lang="en-US" sz="1900" dirty="0">
                <a:latin typeface="Calibri"/>
                <a:ea typeface="Calibri"/>
                <a:cs typeface="Calibri"/>
                <a:sym typeface="Calibri"/>
              </a:rPr>
              <a:t>Reflect on how you ruled out alternative ideas along the way to a solution.</a:t>
            </a:r>
          </a:p>
          <a:p>
            <a:pPr marL="812165" marR="237490" lvl="1" indent="-342900" algn="l" rtl="0">
              <a:spcBef>
                <a:spcPts val="650"/>
              </a:spcBef>
              <a:spcAft>
                <a:spcPts val="0"/>
              </a:spcAft>
              <a:buClr>
                <a:srgbClr val="000000"/>
              </a:buClr>
              <a:buSzPts val="1800"/>
              <a:buFont typeface="Arial"/>
              <a:buChar char="•"/>
            </a:pPr>
            <a:r>
              <a:rPr lang="en-US" sz="2200" b="1" dirty="0">
                <a:latin typeface="Calibri"/>
                <a:ea typeface="Calibri"/>
                <a:cs typeface="Calibri"/>
                <a:sym typeface="Calibri"/>
              </a:rPr>
              <a:t>When studying</a:t>
            </a:r>
            <a:r>
              <a:rPr lang="en-US" sz="2200" dirty="0">
                <a:latin typeface="Calibri"/>
                <a:ea typeface="Calibri"/>
                <a:cs typeface="Calibri"/>
                <a:sym typeface="Calibri"/>
              </a:rPr>
              <a:t>: what is the relationship of this topic to other ideas in the course?</a:t>
            </a:r>
            <a:endParaRPr lang="en-US" sz="2200" b="1" dirty="0">
              <a:latin typeface="Calibri"/>
              <a:ea typeface="Calibri"/>
              <a:cs typeface="Calibri"/>
              <a:sym typeface="Calibri"/>
            </a:endParaRPr>
          </a:p>
        </p:txBody>
      </p:sp>
      <p:sp>
        <p:nvSpPr>
          <p:cNvPr id="218" name="Google Shape;218;p13"/>
          <p:cNvSpPr txBox="1">
            <a:spLocks noGrp="1"/>
          </p:cNvSpPr>
          <p:nvPr>
            <p:ph type="ftr" idx="11"/>
          </p:nvPr>
        </p:nvSpPr>
        <p:spPr>
          <a:xfrm>
            <a:off x="5392928" y="6464985"/>
            <a:ext cx="1617472" cy="18466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12700" lvl="0" indent="0" algn="l" rtl="0">
              <a:lnSpc>
                <a:spcPct val="103333"/>
              </a:lnSpc>
              <a:spcBef>
                <a:spcPts val="0"/>
              </a:spcBef>
              <a:spcAft>
                <a:spcPts val="0"/>
              </a:spcAft>
              <a:buSzPts val="1400"/>
              <a:buNone/>
            </a:pPr>
            <a:r>
              <a:rPr lang="en-US"/>
              <a:t>Lesson 0 - Autumn 2024</a:t>
            </a:r>
            <a:endParaRPr dirty="0"/>
          </a:p>
        </p:txBody>
      </p:sp>
      <p:sp>
        <p:nvSpPr>
          <p:cNvPr id="219" name="Google Shape;219;p13"/>
          <p:cNvSpPr txBox="1">
            <a:spLocks noGrp="1"/>
          </p:cNvSpPr>
          <p:nvPr>
            <p:ph type="sldNum" idx="12"/>
          </p:nvPr>
        </p:nvSpPr>
        <p:spPr>
          <a:xfrm>
            <a:off x="11068811" y="6464985"/>
            <a:ext cx="589789" cy="178434"/>
          </a:xfrm>
          <a:prstGeom prst="rect">
            <a:avLst/>
          </a:prstGeom>
          <a:noFill/>
          <a:ln>
            <a:noFill/>
          </a:ln>
        </p:spPr>
        <p:txBody>
          <a:bodyPr spcFirstLastPara="1" wrap="square" lIns="0" tIns="0" rIns="0" bIns="0" anchor="t" anchorCtr="0">
            <a:spAutoFit/>
          </a:bodyPr>
          <a:lstStyle/>
          <a:p>
            <a:pPr marL="115570" lvl="0" indent="0" algn="l" rtl="0">
              <a:lnSpc>
                <a:spcPct val="103333"/>
              </a:lnSpc>
              <a:spcBef>
                <a:spcPts val="0"/>
              </a:spcBef>
              <a:spcAft>
                <a:spcPts val="0"/>
              </a:spcAft>
              <a:buSzPts val="1200"/>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F663D-434D-5795-5A36-28E9592C6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6636C-9185-EF12-D1C7-51580F4DE8CE}"/>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DD7416D7-95C7-76A9-A66A-53C0D85C3570}"/>
              </a:ext>
            </a:extLst>
          </p:cNvPr>
          <p:cNvSpPr>
            <a:spLocks noGrp="1"/>
          </p:cNvSpPr>
          <p:nvPr>
            <p:ph type="body" idx="1"/>
          </p:nvPr>
        </p:nvSpPr>
        <p:spPr>
          <a:xfrm>
            <a:off x="838200" y="1371600"/>
            <a:ext cx="5257800" cy="4805363"/>
          </a:xfrm>
        </p:spPr>
        <p:txBody>
          <a:bodyPr>
            <a:normAutofit/>
          </a:bodyPr>
          <a:lstStyle/>
          <a:p>
            <a:pPr marL="114300" indent="0">
              <a:buNone/>
            </a:pPr>
            <a:r>
              <a:rPr lang="en-US" b="1" dirty="0"/>
              <a:t>Today:</a:t>
            </a:r>
          </a:p>
          <a:p>
            <a:pPr marL="628650" indent="-514350">
              <a:buFont typeface="+mj-lt"/>
              <a:buAutoNum type="arabicPeriod"/>
            </a:pPr>
            <a:r>
              <a:rPr lang="en-US" dirty="0"/>
              <a:t>Introductions </a:t>
            </a:r>
            <a:r>
              <a:rPr lang="en-US" dirty="0">
                <a:sym typeface="Wingdings" pitchFamily="2" charset="2"/>
              </a:rPr>
              <a:t>:)</a:t>
            </a:r>
            <a:endParaRPr lang="en-US" dirty="0"/>
          </a:p>
          <a:p>
            <a:pPr marL="628650" indent="-514350">
              <a:buFont typeface="+mj-lt"/>
              <a:buAutoNum type="arabicPeriod"/>
            </a:pPr>
            <a:r>
              <a:rPr lang="en-US" dirty="0">
                <a:solidFill>
                  <a:schemeClr val="tx1">
                    <a:lumMod val="90000"/>
                    <a:lumOff val="10000"/>
                  </a:schemeClr>
                </a:solidFill>
              </a:rPr>
              <a:t>About this course</a:t>
            </a:r>
          </a:p>
          <a:p>
            <a:pPr marL="628650" indent="-514350">
              <a:buFont typeface="+mj-lt"/>
              <a:buAutoNum type="arabicPeriod"/>
            </a:pPr>
            <a:r>
              <a:rPr lang="en-US" dirty="0">
                <a:solidFill>
                  <a:schemeClr val="tx1">
                    <a:lumMod val="90000"/>
                    <a:lumOff val="10000"/>
                  </a:schemeClr>
                </a:solidFill>
              </a:rPr>
              <a:t>Our learning model</a:t>
            </a:r>
          </a:p>
          <a:p>
            <a:pPr marL="628650" indent="-514350">
              <a:buFont typeface="+mj-lt"/>
              <a:buAutoNum type="arabicPeriod"/>
            </a:pPr>
            <a:r>
              <a:rPr lang="en-US" b="1" dirty="0">
                <a:solidFill>
                  <a:schemeClr val="accent5"/>
                </a:solidFill>
              </a:rPr>
              <a:t>Culture and community</a:t>
            </a:r>
          </a:p>
          <a:p>
            <a:pPr marL="628650" indent="-514350">
              <a:buFont typeface="+mj-lt"/>
              <a:buAutoNum type="arabicPeriod"/>
            </a:pPr>
            <a:r>
              <a:rPr lang="en-US" dirty="0"/>
              <a:t>Tools</a:t>
            </a:r>
          </a:p>
          <a:p>
            <a:pPr marL="6286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30CED11F-A185-97CC-2BE3-12D02236D7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dirty="0"/>
          </a:p>
        </p:txBody>
      </p:sp>
      <p:sp>
        <p:nvSpPr>
          <p:cNvPr id="5" name="Text Placeholder 2">
            <a:extLst>
              <a:ext uri="{FF2B5EF4-FFF2-40B4-BE49-F238E27FC236}">
                <a16:creationId xmlns:a16="http://schemas.microsoft.com/office/drawing/2014/main" id="{104D2B18-C1F6-F9DE-85D7-D3B3C5E61A5F}"/>
              </a:ext>
            </a:extLst>
          </p:cNvPr>
          <p:cNvSpPr txBox="1">
            <a:spLocks/>
          </p:cNvSpPr>
          <p:nvPr/>
        </p:nvSpPr>
        <p:spPr>
          <a:xfrm>
            <a:off x="6096000" y="1371600"/>
            <a:ext cx="5257800" cy="4805363"/>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Font typeface="Arial"/>
              <a:buNone/>
            </a:pPr>
            <a:r>
              <a:rPr lang="en-US" b="1" dirty="0"/>
              <a:t>On Friday:</a:t>
            </a:r>
          </a:p>
          <a:p>
            <a:pPr marL="628650" indent="-514350">
              <a:buFont typeface="+mj-lt"/>
              <a:buAutoNum type="arabicPeriod"/>
            </a:pPr>
            <a:r>
              <a:rPr lang="en-US" dirty="0"/>
              <a:t>Our first program!</a:t>
            </a:r>
          </a:p>
          <a:p>
            <a:pPr marL="628650" indent="-514350">
              <a:buFont typeface="+mj-lt"/>
              <a:buAutoNum type="arabicPeriod"/>
            </a:pPr>
            <a:r>
              <a:rPr lang="en-US" dirty="0"/>
              <a:t>Assessment and grading</a:t>
            </a:r>
          </a:p>
          <a:p>
            <a:pPr marL="628650" indent="-514350">
              <a:buFont typeface="+mj-lt"/>
              <a:buAutoNum type="arabicPeriod"/>
            </a:pPr>
            <a:r>
              <a:rPr lang="en-US" dirty="0"/>
              <a:t>Collaboration</a:t>
            </a:r>
          </a:p>
        </p:txBody>
      </p:sp>
    </p:spTree>
    <p:extLst>
      <p:ext uri="{BB962C8B-B14F-4D97-AF65-F5344CB8AC3E}">
        <p14:creationId xmlns:p14="http://schemas.microsoft.com/office/powerpoint/2010/main" val="3102214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6CD0-DA95-3DD2-2808-96D6BE2E3355}"/>
              </a:ext>
            </a:extLst>
          </p:cNvPr>
          <p:cNvSpPr>
            <a:spLocks noGrp="1"/>
          </p:cNvSpPr>
          <p:nvPr>
            <p:ph type="title"/>
          </p:nvPr>
        </p:nvSpPr>
        <p:spPr/>
        <p:txBody>
          <a:bodyPr/>
          <a:lstStyle/>
          <a:p>
            <a:r>
              <a:rPr lang="en-US" dirty="0"/>
              <a:t>Think-Pair-Share: Inclusive Environments</a:t>
            </a:r>
          </a:p>
        </p:txBody>
      </p:sp>
      <p:sp>
        <p:nvSpPr>
          <p:cNvPr id="3" name="Slide Number Placeholder 2">
            <a:extLst>
              <a:ext uri="{FF2B5EF4-FFF2-40B4-BE49-F238E27FC236}">
                <a16:creationId xmlns:a16="http://schemas.microsoft.com/office/drawing/2014/main" id="{5096CBCA-64AF-21BC-F776-9FA763293A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4" name="Text Placeholder 2">
            <a:extLst>
              <a:ext uri="{FF2B5EF4-FFF2-40B4-BE49-F238E27FC236}">
                <a16:creationId xmlns:a16="http://schemas.microsoft.com/office/drawing/2014/main" id="{DD0016DB-E6E5-7CFF-D3AC-D36865C1DD3A}"/>
              </a:ext>
            </a:extLst>
          </p:cNvPr>
          <p:cNvSpPr txBox="1">
            <a:spLocks/>
          </p:cNvSpPr>
          <p:nvPr/>
        </p:nvSpPr>
        <p:spPr>
          <a:xfrm>
            <a:off x="838200" y="2150701"/>
            <a:ext cx="10515600" cy="44894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r>
              <a:rPr lang="en-US" sz="2400" dirty="0">
                <a:latin typeface="Calibri" panose="020F0502020204030204" pitchFamily="34" charset="0"/>
                <a:cs typeface="Calibri" panose="020F0502020204030204" pitchFamily="34" charset="0"/>
              </a:rPr>
              <a:t>CSE 121 will have many think-pair-share activities. Let’s practice! Today’s think: </a:t>
            </a:r>
          </a:p>
          <a:p>
            <a:pPr marL="114300"/>
            <a:endParaRPr lang="en-US" sz="2400" dirty="0">
              <a:latin typeface="Calibri" panose="020F0502020204030204" pitchFamily="34" charset="0"/>
              <a:cs typeface="Calibri" panose="020F0502020204030204" pitchFamily="34" charset="0"/>
            </a:endParaRPr>
          </a:p>
          <a:p>
            <a:pPr marL="114300"/>
            <a:r>
              <a:rPr lang="en-US" sz="3600" b="1" i="1" dirty="0">
                <a:solidFill>
                  <a:schemeClr val="accent1">
                    <a:lumMod val="60000"/>
                    <a:lumOff val="40000"/>
                  </a:schemeClr>
                </a:solidFill>
                <a:latin typeface="Calibri" panose="020F0502020204030204" pitchFamily="34" charset="0"/>
                <a:cs typeface="Calibri" panose="020F0502020204030204" pitchFamily="34" charset="0"/>
              </a:rPr>
              <a:t>What was an experience you had that made you feel welcome or included in a learning environment?</a:t>
            </a:r>
          </a:p>
          <a:p>
            <a:pPr marL="114300"/>
            <a:endParaRPr lang="en-US" sz="2400" dirty="0">
              <a:latin typeface="Calibri" panose="020F0502020204030204" pitchFamily="34" charset="0"/>
              <a:cs typeface="Calibri" panose="020F0502020204030204" pitchFamily="34" charset="0"/>
            </a:endParaRPr>
          </a:p>
          <a:p>
            <a:pPr marL="457200" indent="-342900">
              <a:buFont typeface="+mj-lt"/>
              <a:buAutoNum type="arabicPeriod"/>
            </a:pPr>
            <a:r>
              <a:rPr lang="en-US" sz="2400" b="1" dirty="0">
                <a:latin typeface="Calibri" panose="020F0502020204030204" pitchFamily="34" charset="0"/>
                <a:cs typeface="Calibri" panose="020F0502020204030204" pitchFamily="34" charset="0"/>
              </a:rPr>
              <a:t>Think</a:t>
            </a:r>
            <a:r>
              <a:rPr lang="en-US" sz="2400" dirty="0">
                <a:latin typeface="Calibri" panose="020F0502020204030204" pitchFamily="34" charset="0"/>
                <a:cs typeface="Calibri" panose="020F0502020204030204" pitchFamily="34" charset="0"/>
              </a:rPr>
              <a:t> on your own, in silence for about ~ 30 seconds</a:t>
            </a:r>
          </a:p>
          <a:p>
            <a:pPr marL="457200" indent="-342900">
              <a:buFont typeface="+mj-lt"/>
              <a:buAutoNum type="arabicPeriod"/>
            </a:pPr>
            <a:r>
              <a:rPr lang="en-US" sz="2400" b="1" dirty="0">
                <a:latin typeface="Calibri" panose="020F0502020204030204" pitchFamily="34" charset="0"/>
                <a:cs typeface="Calibri" panose="020F0502020204030204" pitchFamily="34" charset="0"/>
              </a:rPr>
              <a:t>Pair </a:t>
            </a:r>
            <a:r>
              <a:rPr lang="en-US" sz="2400" dirty="0">
                <a:latin typeface="Calibri" panose="020F0502020204030204" pitchFamily="34" charset="0"/>
                <a:cs typeface="Calibri" panose="020F0502020204030204" pitchFamily="34" charset="0"/>
              </a:rPr>
              <a:t>with your neighbor about it (and introduce yourself!!)</a:t>
            </a:r>
          </a:p>
          <a:p>
            <a:pPr marL="457200" indent="-342900">
              <a:buFont typeface="+mj-lt"/>
              <a:buAutoNum type="arabicPeriod"/>
            </a:pPr>
            <a:r>
              <a:rPr lang="en-US" sz="2400" b="1" dirty="0">
                <a:latin typeface="Calibri" panose="020F0502020204030204" pitchFamily="34" charset="0"/>
                <a:cs typeface="Calibri" panose="020F0502020204030204" pitchFamily="34" charset="0"/>
              </a:rPr>
              <a:t>Share</a:t>
            </a:r>
            <a:r>
              <a:rPr lang="en-US" sz="2400" dirty="0">
                <a:latin typeface="Calibri" panose="020F0502020204030204" pitchFamily="34" charset="0"/>
                <a:cs typeface="Calibri" panose="020F0502020204030204" pitchFamily="34" charset="0"/>
              </a:rPr>
              <a:t> in sli.do &amp; in class (I’ll take a few volunteers from both)</a:t>
            </a:r>
          </a:p>
        </p:txBody>
      </p:sp>
    </p:spTree>
    <p:extLst>
      <p:ext uri="{BB962C8B-B14F-4D97-AF65-F5344CB8AC3E}">
        <p14:creationId xmlns:p14="http://schemas.microsoft.com/office/powerpoint/2010/main" val="171227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56E89-6AC5-C648-78A6-2FC37BB42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1A5EC-EBA9-55A7-65EA-A0C59F3CCFDE}"/>
              </a:ext>
            </a:extLst>
          </p:cNvPr>
          <p:cNvSpPr>
            <a:spLocks noGrp="1"/>
          </p:cNvSpPr>
          <p:nvPr>
            <p:ph type="title"/>
          </p:nvPr>
        </p:nvSpPr>
        <p:spPr/>
        <p:txBody>
          <a:bodyPr/>
          <a:lstStyle/>
          <a:p>
            <a:r>
              <a:rPr lang="en-US" dirty="0"/>
              <a:t>Think-Pair-Share: </a:t>
            </a:r>
            <a:r>
              <a:rPr lang="en-US" i="1" dirty="0"/>
              <a:t>Exclusive</a:t>
            </a:r>
            <a:r>
              <a:rPr lang="en-US" dirty="0"/>
              <a:t> Environments</a:t>
            </a:r>
          </a:p>
        </p:txBody>
      </p:sp>
      <p:sp>
        <p:nvSpPr>
          <p:cNvPr id="3" name="Slide Number Placeholder 2">
            <a:extLst>
              <a:ext uri="{FF2B5EF4-FFF2-40B4-BE49-F238E27FC236}">
                <a16:creationId xmlns:a16="http://schemas.microsoft.com/office/drawing/2014/main" id="{993146BF-D28C-8960-0CD9-9E3AA2C557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
        <p:nvSpPr>
          <p:cNvPr id="4" name="Text Placeholder 2">
            <a:extLst>
              <a:ext uri="{FF2B5EF4-FFF2-40B4-BE49-F238E27FC236}">
                <a16:creationId xmlns:a16="http://schemas.microsoft.com/office/drawing/2014/main" id="{2ACC7564-208D-1A8D-035B-63710EEFF749}"/>
              </a:ext>
            </a:extLst>
          </p:cNvPr>
          <p:cNvSpPr txBox="1">
            <a:spLocks/>
          </p:cNvSpPr>
          <p:nvPr/>
        </p:nvSpPr>
        <p:spPr>
          <a:xfrm>
            <a:off x="838200" y="2150701"/>
            <a:ext cx="10515600" cy="44894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r>
              <a:rPr lang="en-US" sz="2400" dirty="0">
                <a:latin typeface="Calibri" panose="020F0502020204030204" pitchFamily="34" charset="0"/>
                <a:cs typeface="Calibri" panose="020F0502020204030204" pitchFamily="34" charset="0"/>
              </a:rPr>
              <a:t>CSE 121 will have many think-pair-share activities. Let’s practice! Today’s think: </a:t>
            </a:r>
          </a:p>
          <a:p>
            <a:pPr marL="114300"/>
            <a:endParaRPr lang="en-US" sz="2400" dirty="0">
              <a:latin typeface="Calibri" panose="020F0502020204030204" pitchFamily="34" charset="0"/>
              <a:cs typeface="Calibri" panose="020F0502020204030204" pitchFamily="34" charset="0"/>
            </a:endParaRPr>
          </a:p>
          <a:p>
            <a:pPr marL="114300"/>
            <a:r>
              <a:rPr lang="en-US" sz="3600" b="1" i="1" dirty="0">
                <a:solidFill>
                  <a:schemeClr val="accent1">
                    <a:lumMod val="60000"/>
                    <a:lumOff val="40000"/>
                  </a:schemeClr>
                </a:solidFill>
                <a:latin typeface="Calibri" panose="020F0502020204030204" pitchFamily="34" charset="0"/>
                <a:cs typeface="Calibri" panose="020F0502020204030204" pitchFamily="34" charset="0"/>
              </a:rPr>
              <a:t>What was an experience you had that made you feel unwelcome or excluded in a learning environment?</a:t>
            </a:r>
          </a:p>
          <a:p>
            <a:pPr marL="114300"/>
            <a:endParaRPr lang="en-US" sz="2400" dirty="0">
              <a:latin typeface="Calibri" panose="020F0502020204030204" pitchFamily="34" charset="0"/>
              <a:cs typeface="Calibri" panose="020F0502020204030204" pitchFamily="34" charset="0"/>
            </a:endParaRPr>
          </a:p>
          <a:p>
            <a:pPr marL="457200" indent="-342900">
              <a:buFont typeface="+mj-lt"/>
              <a:buAutoNum type="arabicPeriod"/>
            </a:pPr>
            <a:r>
              <a:rPr lang="en-US" sz="2400" b="1" dirty="0">
                <a:latin typeface="Calibri" panose="020F0502020204030204" pitchFamily="34" charset="0"/>
                <a:cs typeface="Calibri" panose="020F0502020204030204" pitchFamily="34" charset="0"/>
              </a:rPr>
              <a:t>Think</a:t>
            </a:r>
            <a:r>
              <a:rPr lang="en-US" sz="2400" dirty="0">
                <a:latin typeface="Calibri" panose="020F0502020204030204" pitchFamily="34" charset="0"/>
                <a:cs typeface="Calibri" panose="020F0502020204030204" pitchFamily="34" charset="0"/>
              </a:rPr>
              <a:t> on your own, in silence for about ~ 30 seconds</a:t>
            </a:r>
          </a:p>
          <a:p>
            <a:pPr marL="457200" indent="-342900">
              <a:buFont typeface="+mj-lt"/>
              <a:buAutoNum type="arabicPeriod"/>
            </a:pPr>
            <a:r>
              <a:rPr lang="en-US" sz="2400" b="1" dirty="0">
                <a:latin typeface="Calibri" panose="020F0502020204030204" pitchFamily="34" charset="0"/>
                <a:cs typeface="Calibri" panose="020F0502020204030204" pitchFamily="34" charset="0"/>
              </a:rPr>
              <a:t>Pair </a:t>
            </a:r>
            <a:r>
              <a:rPr lang="en-US" sz="2400" dirty="0">
                <a:latin typeface="Calibri" panose="020F0502020204030204" pitchFamily="34" charset="0"/>
                <a:cs typeface="Calibri" panose="020F0502020204030204" pitchFamily="34" charset="0"/>
              </a:rPr>
              <a:t>with your neighbor about it (and introduce yourself!!)</a:t>
            </a:r>
          </a:p>
          <a:p>
            <a:pPr marL="457200" indent="-342900">
              <a:buFont typeface="+mj-lt"/>
              <a:buAutoNum type="arabicPeriod"/>
            </a:pPr>
            <a:r>
              <a:rPr lang="en-US" sz="2400" b="1" dirty="0">
                <a:latin typeface="Calibri" panose="020F0502020204030204" pitchFamily="34" charset="0"/>
                <a:cs typeface="Calibri" panose="020F0502020204030204" pitchFamily="34" charset="0"/>
              </a:rPr>
              <a:t>Share</a:t>
            </a:r>
            <a:r>
              <a:rPr lang="en-US" sz="2400" dirty="0">
                <a:latin typeface="Calibri" panose="020F0502020204030204" pitchFamily="34" charset="0"/>
                <a:cs typeface="Calibri" panose="020F0502020204030204" pitchFamily="34" charset="0"/>
              </a:rPr>
              <a:t> in sli.do &amp; in class (I’ll take a few volunteers from both)</a:t>
            </a:r>
          </a:p>
        </p:txBody>
      </p:sp>
    </p:spTree>
    <p:extLst>
      <p:ext uri="{BB962C8B-B14F-4D97-AF65-F5344CB8AC3E}">
        <p14:creationId xmlns:p14="http://schemas.microsoft.com/office/powerpoint/2010/main" val="63813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0315-45DD-D5D5-30DF-B3E72EBAA9D8}"/>
              </a:ext>
            </a:extLst>
          </p:cNvPr>
          <p:cNvSpPr>
            <a:spLocks noGrp="1"/>
          </p:cNvSpPr>
          <p:nvPr>
            <p:ph type="title"/>
          </p:nvPr>
        </p:nvSpPr>
        <p:spPr/>
        <p:txBody>
          <a:bodyPr/>
          <a:lstStyle/>
          <a:p>
            <a:r>
              <a:rPr lang="en-US" dirty="0"/>
              <a:t>The CSE 121 Community</a:t>
            </a:r>
          </a:p>
        </p:txBody>
      </p:sp>
      <p:sp>
        <p:nvSpPr>
          <p:cNvPr id="4" name="Slide Number Placeholder 3">
            <a:extLst>
              <a:ext uri="{FF2B5EF4-FFF2-40B4-BE49-F238E27FC236}">
                <a16:creationId xmlns:a16="http://schemas.microsoft.com/office/drawing/2014/main" id="{06564A4F-58D7-7F7F-F909-E6D0E134BE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dirty="0"/>
          </a:p>
        </p:txBody>
      </p:sp>
      <p:grpSp>
        <p:nvGrpSpPr>
          <p:cNvPr id="3" name="Group 2">
            <a:extLst>
              <a:ext uri="{FF2B5EF4-FFF2-40B4-BE49-F238E27FC236}">
                <a16:creationId xmlns:a16="http://schemas.microsoft.com/office/drawing/2014/main" id="{CE6AAEE8-401D-F100-D532-C149061B11E0}"/>
              </a:ext>
            </a:extLst>
          </p:cNvPr>
          <p:cNvGrpSpPr/>
          <p:nvPr/>
        </p:nvGrpSpPr>
        <p:grpSpPr>
          <a:xfrm>
            <a:off x="436854" y="1918441"/>
            <a:ext cx="5552170" cy="3819464"/>
            <a:chOff x="436854" y="1918441"/>
            <a:chExt cx="5552170" cy="3819464"/>
          </a:xfrm>
        </p:grpSpPr>
        <p:grpSp>
          <p:nvGrpSpPr>
            <p:cNvPr id="5" name="Google Shape;177;p10" descr="Lectures">
              <a:extLst>
                <a:ext uri="{FF2B5EF4-FFF2-40B4-BE49-F238E27FC236}">
                  <a16:creationId xmlns:a16="http://schemas.microsoft.com/office/drawing/2014/main" id="{A2A5CEFF-7949-E558-8A65-3F9AE288060B}"/>
                </a:ext>
                <a:ext uri="{C183D7F6-B498-43B3-948B-1728B52AA6E4}">
                  <adec:decorative xmlns:adec="http://schemas.microsoft.com/office/drawing/2017/decorative" val="0"/>
                </a:ext>
              </a:extLst>
            </p:cNvPr>
            <p:cNvGrpSpPr/>
            <p:nvPr/>
          </p:nvGrpSpPr>
          <p:grpSpPr>
            <a:xfrm>
              <a:off x="2340102" y="2082339"/>
              <a:ext cx="1745674" cy="427513"/>
              <a:chOff x="0" y="0"/>
              <a:chExt cx="1745673" cy="427512"/>
            </a:xfrm>
            <a:solidFill>
              <a:schemeClr val="accent2"/>
            </a:solidFill>
          </p:grpSpPr>
          <p:sp>
            <p:nvSpPr>
              <p:cNvPr id="6" name="Google Shape;178;p10">
                <a:extLst>
                  <a:ext uri="{FF2B5EF4-FFF2-40B4-BE49-F238E27FC236}">
                    <a16:creationId xmlns:a16="http://schemas.microsoft.com/office/drawing/2014/main" id="{3C6FBC5A-6611-8532-26B8-A72C235D7FE9}"/>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7" name="Google Shape;179;p10">
                <a:extLst>
                  <a:ext uri="{FF2B5EF4-FFF2-40B4-BE49-F238E27FC236}">
                    <a16:creationId xmlns:a16="http://schemas.microsoft.com/office/drawing/2014/main" id="{862277D2-F6BE-7F16-089D-6650834C7766}"/>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pitchFamily="2" charset="77"/>
                    <a:ea typeface="Montserrat"/>
                    <a:cs typeface="Montserrat"/>
                    <a:sym typeface="Montserrat"/>
                  </a:rPr>
                  <a:t>ABOUT US</a:t>
                </a:r>
                <a:endParaRPr b="1" dirty="0">
                  <a:latin typeface="Montserrat" pitchFamily="2" charset="77"/>
                  <a:cs typeface="Calibri" panose="020F0502020204030204" pitchFamily="34" charset="0"/>
                </a:endParaRPr>
              </a:p>
            </p:txBody>
          </p:sp>
        </p:grpSp>
        <p:sp>
          <p:nvSpPr>
            <p:cNvPr id="11" name="TextBox 10">
              <a:extLst>
                <a:ext uri="{FF2B5EF4-FFF2-40B4-BE49-F238E27FC236}">
                  <a16:creationId xmlns:a16="http://schemas.microsoft.com/office/drawing/2014/main" id="{C4A36223-E593-7008-1CA6-FCBAC2F975AA}"/>
                </a:ext>
              </a:extLst>
            </p:cNvPr>
            <p:cNvSpPr txBox="1"/>
            <p:nvPr/>
          </p:nvSpPr>
          <p:spPr>
            <a:xfrm>
              <a:off x="553745" y="2720050"/>
              <a:ext cx="5257800" cy="2115964"/>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Currently 562 students enrolled!</a:t>
              </a:r>
            </a:p>
            <a:p>
              <a:pPr marL="698500" lvl="1" indent="-229234">
                <a:spcBef>
                  <a:spcPts val="280"/>
                </a:spcBef>
                <a:buSzPts val="2800"/>
                <a:buFont typeface="Arial"/>
                <a:buChar char="•"/>
              </a:pPr>
              <a:r>
                <a:rPr lang="en-US" sz="2400" i="1" dirty="0">
                  <a:latin typeface="Calibri"/>
                  <a:ea typeface="Calibri"/>
                  <a:cs typeface="Calibri"/>
                  <a:sym typeface="Calibri"/>
                </a:rPr>
                <a:t>Very few</a:t>
              </a:r>
              <a:r>
                <a:rPr lang="en-US" sz="2400" dirty="0">
                  <a:latin typeface="Calibri"/>
                  <a:ea typeface="Calibri"/>
                  <a:cs typeface="Calibri"/>
                  <a:sym typeface="Calibri"/>
                </a:rPr>
                <a:t> are CSE majors</a:t>
              </a:r>
              <a:endParaRPr lang="en-US" sz="2400" i="1" dirty="0">
                <a:latin typeface="Calibri"/>
                <a:ea typeface="Calibri"/>
                <a:cs typeface="Calibri"/>
                <a:sym typeface="Calibri"/>
              </a:endParaRPr>
            </a:p>
            <a:p>
              <a:pPr marL="698500" lvl="1" indent="-229234">
                <a:spcBef>
                  <a:spcPts val="280"/>
                </a:spcBef>
                <a:buSzPts val="2800"/>
                <a:buFont typeface="Arial"/>
                <a:buChar char="•"/>
              </a:pPr>
              <a:r>
                <a:rPr lang="en-US" sz="2400" dirty="0">
                  <a:latin typeface="Calibri"/>
                  <a:ea typeface="Calibri"/>
                  <a:cs typeface="Calibri"/>
                  <a:sym typeface="Calibri"/>
                </a:rPr>
                <a:t>Wide range of backgrounds, interests, and goals</a:t>
              </a:r>
            </a:p>
            <a:p>
              <a:pPr marL="698500" lvl="1" indent="-229234">
                <a:spcBef>
                  <a:spcPts val="265"/>
                </a:spcBef>
                <a:buSzPts val="2800"/>
                <a:buFont typeface="Arial"/>
                <a:buChar char="•"/>
              </a:pPr>
              <a:r>
                <a:rPr lang="en-US" sz="2400" b="1" i="1" dirty="0">
                  <a:latin typeface="Calibri"/>
                  <a:ea typeface="Calibri"/>
                  <a:cs typeface="Calibri"/>
                  <a:sym typeface="Calibri"/>
                </a:rPr>
                <a:t>Everyone</a:t>
              </a:r>
              <a:r>
                <a:rPr lang="en-US" sz="2400" b="1" dirty="0">
                  <a:latin typeface="Calibri"/>
                  <a:ea typeface="Calibri"/>
                  <a:cs typeface="Calibri"/>
                  <a:sym typeface="Calibri"/>
                </a:rPr>
                <a:t> </a:t>
              </a:r>
              <a:r>
                <a:rPr lang="en-US" sz="2400" dirty="0">
                  <a:latin typeface="Calibri"/>
                  <a:ea typeface="Calibri"/>
                  <a:cs typeface="Calibri"/>
                  <a:sym typeface="Calibri"/>
                </a:rPr>
                <a:t>is new to programming</a:t>
              </a:r>
              <a:endParaRPr lang="en-US" sz="2800" dirty="0">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86045461-1218-0313-2E47-ED7A8E44F8B3}"/>
                </a:ext>
                <a:ext uri="{C183D7F6-B498-43B3-948B-1728B52AA6E4}">
                  <adec:decorative xmlns:adec="http://schemas.microsoft.com/office/drawing/2017/decorative" val="1"/>
                </a:ext>
              </a:extLst>
            </p:cNvPr>
            <p:cNvSpPr/>
            <p:nvPr/>
          </p:nvSpPr>
          <p:spPr>
            <a:xfrm>
              <a:off x="436854" y="1918441"/>
              <a:ext cx="5552170" cy="3819464"/>
            </a:xfrm>
            <a:prstGeom prst="roundRect">
              <a:avLst>
                <a:gd name="adj" fmla="val 2878"/>
              </a:avLst>
            </a:prstGeom>
            <a:noFill/>
            <a:ln>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B1226BFB-A21A-AFF5-7B14-9F624EC032C0}"/>
              </a:ext>
            </a:extLst>
          </p:cNvPr>
          <p:cNvGrpSpPr/>
          <p:nvPr/>
        </p:nvGrpSpPr>
        <p:grpSpPr>
          <a:xfrm>
            <a:off x="6202976" y="1918441"/>
            <a:ext cx="5552170" cy="4040957"/>
            <a:chOff x="6202976" y="1918441"/>
            <a:chExt cx="5552170" cy="4040957"/>
          </a:xfrm>
        </p:grpSpPr>
        <p:grpSp>
          <p:nvGrpSpPr>
            <p:cNvPr id="13" name="Google Shape;177;p10" descr="Lectures">
              <a:extLst>
                <a:ext uri="{FF2B5EF4-FFF2-40B4-BE49-F238E27FC236}">
                  <a16:creationId xmlns:a16="http://schemas.microsoft.com/office/drawing/2014/main" id="{A75FD8EF-B775-6E35-0F06-B062570776F0}"/>
                </a:ext>
                <a:ext uri="{C183D7F6-B498-43B3-948B-1728B52AA6E4}">
                  <adec:decorative xmlns:adec="http://schemas.microsoft.com/office/drawing/2017/decorative" val="0"/>
                </a:ext>
              </a:extLst>
            </p:cNvPr>
            <p:cNvGrpSpPr/>
            <p:nvPr/>
          </p:nvGrpSpPr>
          <p:grpSpPr>
            <a:xfrm>
              <a:off x="8106224" y="2082339"/>
              <a:ext cx="1745674" cy="427513"/>
              <a:chOff x="0" y="0"/>
              <a:chExt cx="1745673" cy="427512"/>
            </a:xfrm>
            <a:solidFill>
              <a:schemeClr val="accent6"/>
            </a:solidFill>
          </p:grpSpPr>
          <p:sp>
            <p:nvSpPr>
              <p:cNvPr id="14" name="Google Shape;178;p10">
                <a:extLst>
                  <a:ext uri="{FF2B5EF4-FFF2-40B4-BE49-F238E27FC236}">
                    <a16:creationId xmlns:a16="http://schemas.microsoft.com/office/drawing/2014/main" id="{0ACE44D9-EB7B-DE60-1729-C5FFE966C906}"/>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15" name="Google Shape;179;p10">
                <a:extLst>
                  <a:ext uri="{FF2B5EF4-FFF2-40B4-BE49-F238E27FC236}">
                    <a16:creationId xmlns:a16="http://schemas.microsoft.com/office/drawing/2014/main" id="{D111C6D8-33B4-069B-67CD-EF2003301AAF}"/>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pitchFamily="2" charset="77"/>
                    <a:ea typeface="Montserrat"/>
                    <a:cs typeface="Montserrat"/>
                    <a:sym typeface="Montserrat"/>
                  </a:rPr>
                  <a:t>OUR GOALS</a:t>
                </a:r>
                <a:endParaRPr b="1" dirty="0">
                  <a:latin typeface="Montserrat" pitchFamily="2" charset="77"/>
                  <a:cs typeface="Calibri" panose="020F0502020204030204" pitchFamily="34" charset="0"/>
                </a:endParaRPr>
              </a:p>
            </p:txBody>
          </p:sp>
        </p:grpSp>
        <p:sp>
          <p:nvSpPr>
            <p:cNvPr id="16" name="TextBox 15">
              <a:extLst>
                <a:ext uri="{FF2B5EF4-FFF2-40B4-BE49-F238E27FC236}">
                  <a16:creationId xmlns:a16="http://schemas.microsoft.com/office/drawing/2014/main" id="{0EDF79AC-3F9C-2986-CF43-B944E82B3148}"/>
                </a:ext>
              </a:extLst>
            </p:cNvPr>
            <p:cNvSpPr txBox="1"/>
            <p:nvPr/>
          </p:nvSpPr>
          <p:spPr>
            <a:xfrm>
              <a:off x="6319867" y="2720050"/>
              <a:ext cx="5257800" cy="3239348"/>
            </a:xfrm>
            <a:prstGeom prst="rect">
              <a:avLst/>
            </a:prstGeom>
            <a:noFill/>
          </p:spPr>
          <p:txBody>
            <a:bodyPr wrap="square" rtlCol="0">
              <a:spAutoFit/>
            </a:bodyPr>
            <a:lstStyle/>
            <a:p>
              <a:pPr marL="285750" indent="-285750">
                <a:buSzPct val="100000"/>
                <a:buFont typeface="Arial" panose="020B0604020202020204" pitchFamily="34" charset="0"/>
                <a:buChar char="•"/>
              </a:pPr>
              <a:r>
                <a:rPr lang="en-US" sz="2400" dirty="0">
                  <a:latin typeface="Calibri" panose="020F0502020204030204" pitchFamily="34" charset="0"/>
                  <a:cs typeface="Calibri" panose="020F0502020204030204" pitchFamily="34" charset="0"/>
                </a:rPr>
                <a:t>Foster an </a:t>
              </a:r>
              <a:r>
                <a:rPr lang="en-US" sz="2400" b="1" dirty="0">
                  <a:latin typeface="Calibri" panose="020F0502020204030204" pitchFamily="34" charset="0"/>
                  <a:cs typeface="Calibri" panose="020F0502020204030204" pitchFamily="34" charset="0"/>
                </a:rPr>
                <a:t>inclusive</a:t>
              </a:r>
              <a:r>
                <a:rPr lang="en-US" sz="2400" dirty="0">
                  <a:latin typeface="Calibri" panose="020F0502020204030204" pitchFamily="34" charset="0"/>
                  <a:cs typeface="Calibri" panose="020F0502020204030204" pitchFamily="34" charset="0"/>
                </a:rPr>
                <a:t> and </a:t>
              </a:r>
              <a:r>
                <a:rPr lang="en-US" sz="2400" b="1" dirty="0">
                  <a:latin typeface="Calibri" panose="020F0502020204030204" pitchFamily="34" charset="0"/>
                  <a:cs typeface="Calibri" panose="020F0502020204030204" pitchFamily="34" charset="0"/>
                </a:rPr>
                <a:t>supportive</a:t>
              </a:r>
              <a:r>
                <a:rPr lang="en-US" sz="2400" dirty="0">
                  <a:latin typeface="Calibri" panose="020F0502020204030204" pitchFamily="34" charset="0"/>
                  <a:cs typeface="Calibri" panose="020F0502020204030204" pitchFamily="34" charset="0"/>
                </a:rPr>
                <a:t> environment for all students to thrive by:</a:t>
              </a:r>
            </a:p>
            <a:p>
              <a:pPr marL="698500" lvl="1" indent="-229234">
                <a:spcBef>
                  <a:spcPts val="280"/>
                </a:spcBef>
                <a:buSzPct val="100000"/>
                <a:buFont typeface="Arial"/>
                <a:buChar char="•"/>
              </a:pPr>
              <a:r>
                <a:rPr lang="en-US" sz="2400" dirty="0">
                  <a:latin typeface="Calibri"/>
                  <a:ea typeface="Calibri"/>
                  <a:cs typeface="Calibri"/>
                  <a:sym typeface="Calibri"/>
                </a:rPr>
                <a:t>being respectful </a:t>
              </a:r>
            </a:p>
            <a:p>
              <a:pPr marL="698500" lvl="1" indent="-229234">
                <a:spcBef>
                  <a:spcPts val="280"/>
                </a:spcBef>
                <a:buSzPct val="100000"/>
                <a:buFont typeface="Arial"/>
                <a:buChar char="•"/>
              </a:pPr>
              <a:r>
                <a:rPr lang="en-US" sz="2400" dirty="0">
                  <a:latin typeface="Calibri"/>
                  <a:ea typeface="Calibri"/>
                  <a:cs typeface="Calibri"/>
                  <a:sym typeface="Calibri"/>
                </a:rPr>
                <a:t>being kind and understanding</a:t>
              </a:r>
            </a:p>
            <a:p>
              <a:pPr marL="698500" lvl="1" indent="-229234">
                <a:spcBef>
                  <a:spcPts val="280"/>
                </a:spcBef>
                <a:buSzPct val="100000"/>
                <a:buFont typeface="Arial"/>
                <a:buChar char="•"/>
              </a:pPr>
              <a:r>
                <a:rPr lang="en-US" sz="2400" dirty="0">
                  <a:latin typeface="Calibri"/>
                  <a:ea typeface="Calibri"/>
                  <a:cs typeface="Calibri"/>
                  <a:sym typeface="Calibri"/>
                </a:rPr>
                <a:t>being honest</a:t>
              </a:r>
            </a:p>
            <a:p>
              <a:pPr marL="698500" lvl="1" indent="-229234">
                <a:spcBef>
                  <a:spcPts val="280"/>
                </a:spcBef>
                <a:buSzPct val="100000"/>
                <a:buFont typeface="Arial"/>
                <a:buChar char="•"/>
              </a:pPr>
              <a:r>
                <a:rPr lang="en-US" sz="2400" dirty="0">
                  <a:latin typeface="Calibri"/>
                  <a:ea typeface="Calibri"/>
                  <a:cs typeface="Calibri"/>
                  <a:sym typeface="Calibri"/>
                </a:rPr>
                <a:t>being ourselves</a:t>
              </a:r>
            </a:p>
            <a:p>
              <a:pPr marL="698500" lvl="1" indent="-229234">
                <a:spcBef>
                  <a:spcPts val="280"/>
                </a:spcBef>
                <a:buSzPct val="100000"/>
                <a:buFont typeface="Arial"/>
                <a:buChar char="•"/>
              </a:pPr>
              <a:endParaRPr lang="en-US" sz="2400" dirty="0">
                <a:latin typeface="Calibri" panose="020F0502020204030204" pitchFamily="34" charset="0"/>
                <a:cs typeface="Calibri" panose="020F0502020204030204" pitchFamily="34" charset="0"/>
              </a:endParaRPr>
            </a:p>
          </p:txBody>
        </p:sp>
        <p:sp>
          <p:nvSpPr>
            <p:cNvPr id="17" name="Rounded Rectangle 16">
              <a:extLst>
                <a:ext uri="{FF2B5EF4-FFF2-40B4-BE49-F238E27FC236}">
                  <a16:creationId xmlns:a16="http://schemas.microsoft.com/office/drawing/2014/main" id="{8A9FAAD8-27E6-59A3-AC67-28CFE61330C9}"/>
                </a:ext>
                <a:ext uri="{C183D7F6-B498-43B3-948B-1728B52AA6E4}">
                  <adec:decorative xmlns:adec="http://schemas.microsoft.com/office/drawing/2017/decorative" val="1"/>
                </a:ext>
              </a:extLst>
            </p:cNvPr>
            <p:cNvSpPr/>
            <p:nvPr/>
          </p:nvSpPr>
          <p:spPr>
            <a:xfrm>
              <a:off x="6202976" y="1918441"/>
              <a:ext cx="5552170" cy="3819464"/>
            </a:xfrm>
            <a:prstGeom prst="roundRect">
              <a:avLst>
                <a:gd name="adj" fmla="val 2878"/>
              </a:avLst>
            </a:prstGeom>
            <a:noFill/>
            <a:ln>
              <a:solidFill>
                <a:schemeClr val="accent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307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7FB9A-2B38-78FE-F0F5-9653D5054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91D09C-E624-5100-D1D9-DC811E1040B8}"/>
              </a:ext>
            </a:extLst>
          </p:cNvPr>
          <p:cNvSpPr>
            <a:spLocks noGrp="1"/>
          </p:cNvSpPr>
          <p:nvPr>
            <p:ph type="title"/>
          </p:nvPr>
        </p:nvSpPr>
        <p:spPr/>
        <p:txBody>
          <a:bodyPr/>
          <a:lstStyle/>
          <a:p>
            <a:r>
              <a:rPr lang="en-US" dirty="0"/>
              <a:t>The World Around Us</a:t>
            </a:r>
          </a:p>
        </p:txBody>
      </p:sp>
      <p:sp>
        <p:nvSpPr>
          <p:cNvPr id="3" name="Text Placeholder 2">
            <a:extLst>
              <a:ext uri="{FF2B5EF4-FFF2-40B4-BE49-F238E27FC236}">
                <a16:creationId xmlns:a16="http://schemas.microsoft.com/office/drawing/2014/main" id="{5A348F94-8255-98C4-19AC-3D6F5C247A88}"/>
              </a:ext>
            </a:extLst>
          </p:cNvPr>
          <p:cNvSpPr>
            <a:spLocks noGrp="1"/>
          </p:cNvSpPr>
          <p:nvPr>
            <p:ph type="body" idx="1"/>
          </p:nvPr>
        </p:nvSpPr>
        <p:spPr/>
        <p:txBody>
          <a:bodyPr>
            <a:normAutofit/>
          </a:bodyPr>
          <a:lstStyle/>
          <a:p>
            <a:pPr marL="114300" indent="0">
              <a:buNone/>
            </a:pPr>
            <a:r>
              <a:rPr lang="en-US" sz="2400" b="1" dirty="0"/>
              <a:t>College is challenging</a:t>
            </a:r>
            <a:r>
              <a:rPr lang="en-US" sz="2400" dirty="0"/>
              <a:t> and CSE 121 isn’t your only class.</a:t>
            </a:r>
          </a:p>
          <a:p>
            <a:pPr marL="114300" indent="0">
              <a:buNone/>
            </a:pPr>
            <a:endParaRPr lang="en-US" sz="2400" dirty="0"/>
          </a:p>
          <a:p>
            <a:pPr marL="114300" indent="0">
              <a:buNone/>
            </a:pPr>
            <a:r>
              <a:rPr lang="en-US" sz="2400" b="1" dirty="0"/>
              <a:t>Life is unpredictable</a:t>
            </a:r>
            <a:r>
              <a:rPr lang="en-US" sz="2400" dirty="0"/>
              <a:t> and things happen. </a:t>
            </a:r>
          </a:p>
          <a:p>
            <a:pPr marL="114300" indent="0">
              <a:buNone/>
            </a:pPr>
            <a:endParaRPr lang="en-US" sz="2400" dirty="0"/>
          </a:p>
          <a:p>
            <a:pPr marL="114300" indent="0">
              <a:buNone/>
            </a:pPr>
            <a:r>
              <a:rPr lang="en-US" sz="2400" b="1" dirty="0"/>
              <a:t>We can’t leave the impacts of the world around us </a:t>
            </a:r>
            <a:r>
              <a:rPr lang="en-US" sz="2400" dirty="0"/>
              <a:t>at the classroom door.</a:t>
            </a:r>
          </a:p>
        </p:txBody>
      </p:sp>
      <p:sp>
        <p:nvSpPr>
          <p:cNvPr id="4" name="Slide Number Placeholder 3">
            <a:extLst>
              <a:ext uri="{FF2B5EF4-FFF2-40B4-BE49-F238E27FC236}">
                <a16:creationId xmlns:a16="http://schemas.microsoft.com/office/drawing/2014/main" id="{C432ED2F-7EEE-29EA-D2D5-16B5D50F62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dirty="0"/>
          </a:p>
        </p:txBody>
      </p:sp>
      <p:grpSp>
        <p:nvGrpSpPr>
          <p:cNvPr id="5" name="Group 4">
            <a:extLst>
              <a:ext uri="{FF2B5EF4-FFF2-40B4-BE49-F238E27FC236}">
                <a16:creationId xmlns:a16="http://schemas.microsoft.com/office/drawing/2014/main" id="{5A2C9DF0-1272-7DB0-2088-E84B67585D9A}"/>
              </a:ext>
            </a:extLst>
          </p:cNvPr>
          <p:cNvGrpSpPr/>
          <p:nvPr/>
        </p:nvGrpSpPr>
        <p:grpSpPr>
          <a:xfrm>
            <a:off x="1280448" y="4220927"/>
            <a:ext cx="4652060" cy="2325727"/>
            <a:chOff x="1280448" y="4220927"/>
            <a:chExt cx="4652060" cy="2325727"/>
          </a:xfrm>
        </p:grpSpPr>
        <p:grpSp>
          <p:nvGrpSpPr>
            <p:cNvPr id="6" name="Google Shape;177;p10" descr="Lectures">
              <a:extLst>
                <a:ext uri="{FF2B5EF4-FFF2-40B4-BE49-F238E27FC236}">
                  <a16:creationId xmlns:a16="http://schemas.microsoft.com/office/drawing/2014/main" id="{3F6361BE-4445-C2E1-6D00-8E76536DB5E0}"/>
                </a:ext>
                <a:ext uri="{C183D7F6-B498-43B3-948B-1728B52AA6E4}">
                  <adec:decorative xmlns:adec="http://schemas.microsoft.com/office/drawing/2017/decorative" val="0"/>
                </a:ext>
              </a:extLst>
            </p:cNvPr>
            <p:cNvGrpSpPr/>
            <p:nvPr/>
          </p:nvGrpSpPr>
          <p:grpSpPr>
            <a:xfrm>
              <a:off x="2733641" y="4220927"/>
              <a:ext cx="1745674" cy="427513"/>
              <a:chOff x="0" y="0"/>
              <a:chExt cx="1745673" cy="427512"/>
            </a:xfrm>
            <a:solidFill>
              <a:schemeClr val="accent3"/>
            </a:solidFill>
          </p:grpSpPr>
          <p:sp>
            <p:nvSpPr>
              <p:cNvPr id="7" name="Google Shape;178;p10">
                <a:extLst>
                  <a:ext uri="{FF2B5EF4-FFF2-40B4-BE49-F238E27FC236}">
                    <a16:creationId xmlns:a16="http://schemas.microsoft.com/office/drawing/2014/main" id="{99C84E49-2C73-B5C9-2E76-A48FB42AA932}"/>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8" name="Google Shape;179;p10">
                <a:extLst>
                  <a:ext uri="{FF2B5EF4-FFF2-40B4-BE49-F238E27FC236}">
                    <a16:creationId xmlns:a16="http://schemas.microsoft.com/office/drawing/2014/main" id="{C7ECF45D-56E6-3983-5198-8AB1AFBCD69F}"/>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pitchFamily="2" charset="77"/>
                    <a:ea typeface="Montserrat"/>
                    <a:cs typeface="Montserrat"/>
                    <a:sym typeface="Montserrat"/>
                  </a:rPr>
                  <a:t>OUR POLICIES</a:t>
                </a:r>
                <a:endParaRPr b="1" dirty="0">
                  <a:latin typeface="Montserrat" pitchFamily="2" charset="77"/>
                  <a:cs typeface="Calibri" panose="020F0502020204030204" pitchFamily="34" charset="0"/>
                </a:endParaRPr>
              </a:p>
            </p:txBody>
          </p:sp>
        </p:grpSp>
        <p:sp>
          <p:nvSpPr>
            <p:cNvPr id="13" name="TextBox 12">
              <a:extLst>
                <a:ext uri="{FF2B5EF4-FFF2-40B4-BE49-F238E27FC236}">
                  <a16:creationId xmlns:a16="http://schemas.microsoft.com/office/drawing/2014/main" id="{99A73F2C-5967-38A3-9136-FC5484C95A77}"/>
                </a:ext>
              </a:extLst>
            </p:cNvPr>
            <p:cNvSpPr txBox="1"/>
            <p:nvPr/>
          </p:nvSpPr>
          <p:spPr>
            <a:xfrm>
              <a:off x="1280448" y="4915438"/>
              <a:ext cx="4652060" cy="1631216"/>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Our course policies are </a:t>
              </a:r>
              <a:r>
                <a:rPr lang="en-US" sz="1800" b="1" dirty="0">
                  <a:latin typeface="Calibri" panose="020F0502020204030204" pitchFamily="34" charset="0"/>
                  <a:cs typeface="Calibri" panose="020F0502020204030204" pitchFamily="34" charset="0"/>
                </a:rPr>
                <a:t>designed for flexibility</a:t>
              </a:r>
              <a:r>
                <a:rPr lang="en-US" sz="1800" dirty="0">
                  <a:latin typeface="Calibri" panose="020F0502020204030204" pitchFamily="34" charset="0"/>
                  <a:cs typeface="Calibri" panose="020F0502020204030204" pitchFamily="34" charset="0"/>
                </a:rPr>
                <a:t>:</a:t>
              </a:r>
            </a:p>
            <a:p>
              <a:pPr marL="698500" lvl="1" indent="-229234">
                <a:spcBef>
                  <a:spcPts val="280"/>
                </a:spcBef>
                <a:buSzPct val="100000"/>
                <a:buFont typeface="Arial"/>
                <a:buChar char="•"/>
              </a:pPr>
              <a:r>
                <a:rPr lang="en-US" sz="1800" dirty="0">
                  <a:latin typeface="Calibri" panose="020F0502020204030204" pitchFamily="34" charset="0"/>
                  <a:cs typeface="Calibri" panose="020F0502020204030204" pitchFamily="34" charset="0"/>
                  <a:sym typeface="Calibri"/>
                </a:rPr>
                <a:t>Resubmissions</a:t>
              </a:r>
            </a:p>
            <a:p>
              <a:pPr marL="698500" lvl="1" indent="-229234">
                <a:spcBef>
                  <a:spcPts val="280"/>
                </a:spcBef>
                <a:buSzPct val="100000"/>
                <a:buFont typeface="Arial"/>
                <a:buChar char="•"/>
              </a:pPr>
              <a:r>
                <a:rPr lang="en-US" sz="1800" dirty="0">
                  <a:latin typeface="Calibri" panose="020F0502020204030204" pitchFamily="34" charset="0"/>
                  <a:cs typeface="Calibri" panose="020F0502020204030204" pitchFamily="34" charset="0"/>
                  <a:sym typeface="Calibri"/>
                </a:rPr>
                <a:t>Dropping quiz/exam problems</a:t>
              </a:r>
            </a:p>
            <a:p>
              <a:pPr marL="698500" lvl="1" indent="-229234">
                <a:spcBef>
                  <a:spcPts val="280"/>
                </a:spcBef>
                <a:buSzPct val="100000"/>
                <a:buFont typeface="Arial"/>
                <a:buChar char="•"/>
              </a:pPr>
              <a:r>
                <a:rPr lang="en-US" sz="1800" dirty="0">
                  <a:latin typeface="Calibri" panose="020F0502020204030204" pitchFamily="34" charset="0"/>
                  <a:cs typeface="Calibri" panose="020F0502020204030204" pitchFamily="34" charset="0"/>
                  <a:sym typeface="Calibri"/>
                </a:rPr>
                <a:t>Asynchronous help</a:t>
              </a:r>
            </a:p>
            <a:p>
              <a:pPr marL="698500" lvl="1" indent="-229234">
                <a:spcBef>
                  <a:spcPts val="280"/>
                </a:spcBef>
                <a:buSzPct val="100000"/>
                <a:buFont typeface="Arial"/>
                <a:buChar char="•"/>
              </a:pPr>
              <a:r>
                <a:rPr lang="en-US" sz="1800" dirty="0">
                  <a:latin typeface="Calibri" panose="020F0502020204030204" pitchFamily="34" charset="0"/>
                  <a:cs typeface="Calibri" panose="020F0502020204030204" pitchFamily="34" charset="0"/>
                  <a:sym typeface="Calibri"/>
                </a:rPr>
                <a:t>Lecture recordings</a:t>
              </a:r>
              <a:endParaRPr lang="en-US" sz="1800" dirty="0"/>
            </a:p>
          </p:txBody>
        </p:sp>
      </p:grpSp>
      <p:grpSp>
        <p:nvGrpSpPr>
          <p:cNvPr id="12" name="Group 11">
            <a:extLst>
              <a:ext uri="{FF2B5EF4-FFF2-40B4-BE49-F238E27FC236}">
                <a16:creationId xmlns:a16="http://schemas.microsoft.com/office/drawing/2014/main" id="{C495EACF-2A69-6269-2120-B60EA07EC13F}"/>
              </a:ext>
            </a:extLst>
          </p:cNvPr>
          <p:cNvGrpSpPr/>
          <p:nvPr/>
        </p:nvGrpSpPr>
        <p:grpSpPr>
          <a:xfrm>
            <a:off x="6259492" y="4220926"/>
            <a:ext cx="4652060" cy="2171840"/>
            <a:chOff x="6259492" y="4220926"/>
            <a:chExt cx="4652060" cy="2171840"/>
          </a:xfrm>
        </p:grpSpPr>
        <p:grpSp>
          <p:nvGrpSpPr>
            <p:cNvPr id="9" name="Google Shape;177;p10" descr="Lectures">
              <a:extLst>
                <a:ext uri="{FF2B5EF4-FFF2-40B4-BE49-F238E27FC236}">
                  <a16:creationId xmlns:a16="http://schemas.microsoft.com/office/drawing/2014/main" id="{947133F0-F461-1662-44B7-AD7080FF67A4}"/>
                </a:ext>
                <a:ext uri="{C183D7F6-B498-43B3-948B-1728B52AA6E4}">
                  <adec:decorative xmlns:adec="http://schemas.microsoft.com/office/drawing/2017/decorative" val="0"/>
                </a:ext>
              </a:extLst>
            </p:cNvPr>
            <p:cNvGrpSpPr/>
            <p:nvPr/>
          </p:nvGrpSpPr>
          <p:grpSpPr>
            <a:xfrm>
              <a:off x="7712687" y="4220926"/>
              <a:ext cx="1745674" cy="427513"/>
              <a:chOff x="0" y="0"/>
              <a:chExt cx="1745673" cy="427512"/>
            </a:xfrm>
            <a:solidFill>
              <a:schemeClr val="accent5"/>
            </a:solidFill>
          </p:grpSpPr>
          <p:sp>
            <p:nvSpPr>
              <p:cNvPr id="10" name="Google Shape;178;p10">
                <a:extLst>
                  <a:ext uri="{FF2B5EF4-FFF2-40B4-BE49-F238E27FC236}">
                    <a16:creationId xmlns:a16="http://schemas.microsoft.com/office/drawing/2014/main" id="{3B24EEB5-78FA-451D-6A97-C879CC916FED}"/>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11" name="Google Shape;179;p10">
                <a:extLst>
                  <a:ext uri="{FF2B5EF4-FFF2-40B4-BE49-F238E27FC236}">
                    <a16:creationId xmlns:a16="http://schemas.microsoft.com/office/drawing/2014/main" id="{1FCA6559-4F62-04A2-06C8-0BA00D9FF960}"/>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pitchFamily="2" charset="77"/>
                    <a:ea typeface="Montserrat"/>
                    <a:cs typeface="Montserrat"/>
                    <a:sym typeface="Montserrat"/>
                  </a:rPr>
                  <a:t>SUPPORT</a:t>
                </a:r>
                <a:endParaRPr b="1" dirty="0">
                  <a:latin typeface="Montserrat" pitchFamily="2" charset="77"/>
                  <a:cs typeface="Calibri" panose="020F0502020204030204" pitchFamily="34" charset="0"/>
                </a:endParaRPr>
              </a:p>
            </p:txBody>
          </p:sp>
        </p:grpSp>
        <p:sp>
          <p:nvSpPr>
            <p:cNvPr id="14" name="TextBox 13">
              <a:extLst>
                <a:ext uri="{FF2B5EF4-FFF2-40B4-BE49-F238E27FC236}">
                  <a16:creationId xmlns:a16="http://schemas.microsoft.com/office/drawing/2014/main" id="{88387396-79DF-4C03-1F4D-A6BFC41D022B}"/>
                </a:ext>
              </a:extLst>
            </p:cNvPr>
            <p:cNvSpPr txBox="1"/>
            <p:nvPr/>
          </p:nvSpPr>
          <p:spPr>
            <a:xfrm>
              <a:off x="6259492" y="4915438"/>
              <a:ext cx="4652060" cy="1477328"/>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We’re here to </a:t>
              </a:r>
              <a:r>
                <a:rPr lang="en-US" sz="1800" b="1" dirty="0">
                  <a:latin typeface="Calibri" panose="020F0502020204030204" pitchFamily="34" charset="0"/>
                  <a:cs typeface="Calibri" panose="020F0502020204030204" pitchFamily="34" charset="0"/>
                </a:rPr>
                <a:t>support you as a student and as a person</a:t>
              </a:r>
              <a:r>
                <a:rPr lang="en-US" sz="1800" dirty="0">
                  <a:latin typeface="Calibri" panose="020F0502020204030204" pitchFamily="34" charset="0"/>
                  <a:cs typeface="Calibri" panose="020F0502020204030204" pitchFamily="34" charset="0"/>
                </a:rPr>
                <a:t>.</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Please </a:t>
              </a:r>
              <a:r>
                <a:rPr lang="en-US" sz="1800" b="1" dirty="0">
                  <a:latin typeface="Calibri" panose="020F0502020204030204" pitchFamily="34" charset="0"/>
                  <a:cs typeface="Calibri" panose="020F0502020204030204" pitchFamily="34" charset="0"/>
                </a:rPr>
                <a:t>reach out </a:t>
              </a:r>
              <a:r>
                <a:rPr lang="en-US" sz="1800" dirty="0">
                  <a:latin typeface="Calibri" panose="020F0502020204030204" pitchFamily="34" charset="0"/>
                  <a:cs typeface="Calibri" panose="020F0502020204030204" pitchFamily="34" charset="0"/>
                </a:rPr>
                <a:t>if you’re struggling or have circumstances that require extra support.</a:t>
              </a:r>
              <a:endParaRPr lang="en-US" sz="1800" dirty="0"/>
            </a:p>
          </p:txBody>
        </p:sp>
      </p:grpSp>
    </p:spTree>
    <p:extLst>
      <p:ext uri="{BB962C8B-B14F-4D97-AF65-F5344CB8AC3E}">
        <p14:creationId xmlns:p14="http://schemas.microsoft.com/office/powerpoint/2010/main" val="271368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23AE-7C73-2326-1147-A4BEAE6D7CE9}"/>
              </a:ext>
            </a:extLst>
          </p:cNvPr>
          <p:cNvSpPr>
            <a:spLocks noGrp="1"/>
          </p:cNvSpPr>
          <p:nvPr>
            <p:ph type="title"/>
          </p:nvPr>
        </p:nvSpPr>
        <p:spPr/>
        <p:txBody>
          <a:bodyPr/>
          <a:lstStyle/>
          <a:p>
            <a:r>
              <a:rPr lang="en-US" dirty="0"/>
              <a:t>Learning in CSE 121: Live Support Systems</a:t>
            </a:r>
          </a:p>
        </p:txBody>
      </p:sp>
      <p:sp>
        <p:nvSpPr>
          <p:cNvPr id="3" name="Text Placeholder 2">
            <a:extLst>
              <a:ext uri="{FF2B5EF4-FFF2-40B4-BE49-F238E27FC236}">
                <a16:creationId xmlns:a16="http://schemas.microsoft.com/office/drawing/2014/main" id="{68F02048-1995-9AC4-3D55-149587301EC1}"/>
              </a:ext>
            </a:extLst>
          </p:cNvPr>
          <p:cNvSpPr>
            <a:spLocks noGrp="1"/>
          </p:cNvSpPr>
          <p:nvPr>
            <p:ph type="body" idx="1"/>
          </p:nvPr>
        </p:nvSpPr>
        <p:spPr>
          <a:xfrm>
            <a:off x="838200" y="1371600"/>
            <a:ext cx="10515600" cy="5373584"/>
          </a:xfrm>
        </p:spPr>
        <p:txBody>
          <a:bodyPr>
            <a:normAutofit/>
          </a:bodyPr>
          <a:lstStyle/>
          <a:p>
            <a:pPr marL="114300" indent="0">
              <a:buNone/>
            </a:pPr>
            <a:r>
              <a:rPr lang="en-US" dirty="0"/>
              <a:t>Programming is hard! We </a:t>
            </a:r>
            <a:r>
              <a:rPr lang="en-US" b="1" dirty="0"/>
              <a:t>want</a:t>
            </a:r>
            <a:r>
              <a:rPr lang="en-US" dirty="0"/>
              <a:t> to give you collaborative support!</a:t>
            </a:r>
          </a:p>
          <a:p>
            <a:pPr marL="114300" indent="0">
              <a:buNone/>
            </a:pPr>
            <a:endParaRPr lang="en-US" dirty="0"/>
          </a:p>
          <a:p>
            <a:pPr marL="114300" indent="0">
              <a:buNone/>
            </a:pPr>
            <a:r>
              <a:rPr lang="en-US" b="1" dirty="0"/>
              <a:t>Introductory Programming Lab</a:t>
            </a:r>
            <a:r>
              <a:rPr lang="en-US" dirty="0"/>
              <a:t> (TA Office Hours) – starting Week 2</a:t>
            </a:r>
          </a:p>
          <a:p>
            <a:r>
              <a:rPr lang="en-US" dirty="0"/>
              <a:t>&gt; 40 hours/week (and </a:t>
            </a:r>
            <a:r>
              <a:rPr lang="en-US" u="sng" dirty="0"/>
              <a:t>highly rated</a:t>
            </a:r>
            <a:r>
              <a:rPr lang="en-US" dirty="0"/>
              <a:t> in the class!)</a:t>
            </a:r>
          </a:p>
          <a:p>
            <a:r>
              <a:rPr lang="en-US" dirty="0"/>
              <a:t>Face-to-face help from TAs on </a:t>
            </a:r>
            <a:r>
              <a:rPr lang="en-US" b="1" dirty="0"/>
              <a:t>any</a:t>
            </a:r>
            <a:r>
              <a:rPr lang="en-US" dirty="0"/>
              <a:t> course questions</a:t>
            </a:r>
          </a:p>
          <a:p>
            <a:pPr marL="114300" indent="0">
              <a:buNone/>
            </a:pPr>
            <a:endParaRPr lang="en-US" dirty="0"/>
          </a:p>
          <a:p>
            <a:pPr marL="114300" indent="0">
              <a:buNone/>
            </a:pPr>
            <a:r>
              <a:rPr lang="en-US" b="1" dirty="0"/>
              <a:t>Instructor Office Hours </a:t>
            </a:r>
            <a:r>
              <a:rPr lang="en-US" dirty="0"/>
              <a:t>– starting today!</a:t>
            </a:r>
          </a:p>
          <a:p>
            <a:r>
              <a:rPr lang="en-US" dirty="0"/>
              <a:t>We don’t byte!</a:t>
            </a:r>
          </a:p>
          <a:p>
            <a:r>
              <a:rPr lang="en-US" dirty="0"/>
              <a:t>Great for things from lecture, personal questions, or just saying hi</a:t>
            </a:r>
          </a:p>
        </p:txBody>
      </p:sp>
      <p:sp>
        <p:nvSpPr>
          <p:cNvPr id="4" name="Slide Number Placeholder 3">
            <a:extLst>
              <a:ext uri="{FF2B5EF4-FFF2-40B4-BE49-F238E27FC236}">
                <a16:creationId xmlns:a16="http://schemas.microsoft.com/office/drawing/2014/main" id="{2A254C71-845A-9D0F-4032-28FE24B703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dirty="0"/>
          </a:p>
        </p:txBody>
      </p:sp>
    </p:spTree>
    <p:extLst>
      <p:ext uri="{BB962C8B-B14F-4D97-AF65-F5344CB8AC3E}">
        <p14:creationId xmlns:p14="http://schemas.microsoft.com/office/powerpoint/2010/main" val="362984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323E9-54F0-DF3C-5D83-57830633D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7EBF35-E865-C244-B091-89B07933EDFE}"/>
              </a:ext>
            </a:extLst>
          </p:cNvPr>
          <p:cNvSpPr>
            <a:spLocks noGrp="1"/>
          </p:cNvSpPr>
          <p:nvPr>
            <p:ph type="title"/>
          </p:nvPr>
        </p:nvSpPr>
        <p:spPr/>
        <p:txBody>
          <a:bodyPr/>
          <a:lstStyle/>
          <a:p>
            <a:r>
              <a:rPr lang="en-US" dirty="0"/>
              <a:t>Learning in CSE 121: Async Support Systems</a:t>
            </a:r>
          </a:p>
        </p:txBody>
      </p:sp>
      <p:sp>
        <p:nvSpPr>
          <p:cNvPr id="3" name="Text Placeholder 2">
            <a:extLst>
              <a:ext uri="{FF2B5EF4-FFF2-40B4-BE49-F238E27FC236}">
                <a16:creationId xmlns:a16="http://schemas.microsoft.com/office/drawing/2014/main" id="{75DF02BE-432D-19EF-4C7F-09CAC3AD6285}"/>
              </a:ext>
            </a:extLst>
          </p:cNvPr>
          <p:cNvSpPr>
            <a:spLocks noGrp="1"/>
          </p:cNvSpPr>
          <p:nvPr>
            <p:ph type="body" idx="1"/>
          </p:nvPr>
        </p:nvSpPr>
        <p:spPr>
          <a:xfrm>
            <a:off x="838200" y="1371600"/>
            <a:ext cx="10515600" cy="5373584"/>
          </a:xfrm>
        </p:spPr>
        <p:txBody>
          <a:bodyPr>
            <a:normAutofit lnSpcReduction="10000"/>
          </a:bodyPr>
          <a:lstStyle/>
          <a:p>
            <a:pPr marL="114300" indent="0">
              <a:buNone/>
            </a:pPr>
            <a:r>
              <a:rPr lang="en-US" b="1" dirty="0"/>
              <a:t>Ed Board</a:t>
            </a:r>
          </a:p>
          <a:p>
            <a:r>
              <a:rPr lang="en-US" dirty="0"/>
              <a:t>Best for content and logistics questions – 562 of you &gt;&gt; 36 of us!!</a:t>
            </a:r>
          </a:p>
          <a:p>
            <a:r>
              <a:rPr lang="en-US" dirty="0"/>
              <a:t>Encourage public posts, except for things about </a:t>
            </a:r>
            <a:r>
              <a:rPr lang="en-US" b="1" dirty="0"/>
              <a:t>your</a:t>
            </a:r>
            <a:r>
              <a:rPr lang="en-US" dirty="0"/>
              <a:t> graded work</a:t>
            </a:r>
          </a:p>
          <a:p>
            <a:r>
              <a:rPr lang="en-US" dirty="0"/>
              <a:t>Answer other students’ questions – great way to learn!</a:t>
            </a:r>
          </a:p>
          <a:p>
            <a:pPr marL="114300" indent="0">
              <a:buNone/>
            </a:pPr>
            <a:endParaRPr lang="en-US" dirty="0"/>
          </a:p>
          <a:p>
            <a:pPr marL="114300" indent="0">
              <a:buNone/>
            </a:pPr>
            <a:r>
              <a:rPr lang="en-US" b="1" dirty="0"/>
              <a:t>Email</a:t>
            </a:r>
          </a:p>
          <a:p>
            <a:r>
              <a:rPr lang="en-US" dirty="0"/>
              <a:t>Best for personal circumstances and/or private questions</a:t>
            </a:r>
          </a:p>
          <a:p>
            <a:r>
              <a:rPr lang="en-US" dirty="0"/>
              <a:t>If unsure, always feel free to email Brett and James 		</a:t>
            </a:r>
          </a:p>
          <a:p>
            <a:pPr marL="114300" indent="0">
              <a:buNone/>
            </a:pPr>
            <a:r>
              <a:rPr lang="en-US" dirty="0"/>
              <a:t>    (</a:t>
            </a:r>
            <a:r>
              <a:rPr lang="en-US" dirty="0">
                <a:hlinkClick r:id="rId3"/>
              </a:rPr>
              <a:t>cse121-instructors@cs.washington.edu</a:t>
            </a:r>
            <a:r>
              <a:rPr lang="en-US" dirty="0"/>
              <a:t>)</a:t>
            </a:r>
          </a:p>
          <a:p>
            <a:r>
              <a:rPr lang="en-US" dirty="0"/>
              <a:t>May politely ask you to post on Ed instead!</a:t>
            </a:r>
          </a:p>
          <a:p>
            <a:r>
              <a:rPr lang="en-US" dirty="0"/>
              <a:t>For emails, </a:t>
            </a:r>
            <a:r>
              <a:rPr lang="en-US" b="1" dirty="0"/>
              <a:t>please use your UW email</a:t>
            </a:r>
            <a:r>
              <a:rPr lang="en-US" dirty="0"/>
              <a:t> (protecting student privacy!) </a:t>
            </a:r>
          </a:p>
        </p:txBody>
      </p:sp>
      <p:sp>
        <p:nvSpPr>
          <p:cNvPr id="4" name="Slide Number Placeholder 3">
            <a:extLst>
              <a:ext uri="{FF2B5EF4-FFF2-40B4-BE49-F238E27FC236}">
                <a16:creationId xmlns:a16="http://schemas.microsoft.com/office/drawing/2014/main" id="{2BE3A52E-0216-D255-CF39-4DB487E288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dirty="0"/>
          </a:p>
        </p:txBody>
      </p:sp>
    </p:spTree>
    <p:extLst>
      <p:ext uri="{BB962C8B-B14F-4D97-AF65-F5344CB8AC3E}">
        <p14:creationId xmlns:p14="http://schemas.microsoft.com/office/powerpoint/2010/main" val="36797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A583-BE7A-D974-04E9-3B98105D8CFA}"/>
              </a:ext>
            </a:extLst>
          </p:cNvPr>
          <p:cNvSpPr>
            <a:spLocks noGrp="1"/>
          </p:cNvSpPr>
          <p:nvPr>
            <p:ph type="title"/>
          </p:nvPr>
        </p:nvSpPr>
        <p:spPr/>
        <p:txBody>
          <a:bodyPr/>
          <a:lstStyle/>
          <a:p>
            <a:r>
              <a:rPr lang="en-US" dirty="0"/>
              <a:t>Help Us Improve!</a:t>
            </a:r>
          </a:p>
        </p:txBody>
      </p:sp>
      <p:sp>
        <p:nvSpPr>
          <p:cNvPr id="3" name="Text Placeholder 2">
            <a:extLst>
              <a:ext uri="{FF2B5EF4-FFF2-40B4-BE49-F238E27FC236}">
                <a16:creationId xmlns:a16="http://schemas.microsoft.com/office/drawing/2014/main" id="{49BC9B81-6BB9-8D7F-530D-5E9A87715D89}"/>
              </a:ext>
            </a:extLst>
          </p:cNvPr>
          <p:cNvSpPr>
            <a:spLocks noGrp="1"/>
          </p:cNvSpPr>
          <p:nvPr>
            <p:ph type="body" idx="1"/>
          </p:nvPr>
        </p:nvSpPr>
        <p:spPr>
          <a:xfrm>
            <a:off x="838200" y="1371600"/>
            <a:ext cx="10515600" cy="5268596"/>
          </a:xfrm>
        </p:spPr>
        <p:txBody>
          <a:bodyPr/>
          <a:lstStyle/>
          <a:p>
            <a:pPr marL="114300" indent="0">
              <a:buNone/>
            </a:pPr>
            <a:r>
              <a:rPr lang="en-US" dirty="0"/>
              <a:t>This is still a relatively new course! We’re </a:t>
            </a:r>
            <a:r>
              <a:rPr lang="en-US" i="1" dirty="0"/>
              <a:t>always</a:t>
            </a:r>
            <a:r>
              <a:rPr lang="en-US" dirty="0"/>
              <a:t> looking for feedback on how to improve the class for you and for future students.</a:t>
            </a:r>
          </a:p>
          <a:p>
            <a:r>
              <a:rPr lang="en-US" dirty="0"/>
              <a:t>We </a:t>
            </a:r>
            <a:r>
              <a:rPr lang="en-US" b="1" i="1" dirty="0"/>
              <a:t>really</a:t>
            </a:r>
            <a:r>
              <a:rPr lang="en-US" dirty="0"/>
              <a:t> value your feedback!</a:t>
            </a:r>
          </a:p>
          <a:p>
            <a:r>
              <a:rPr lang="en-US" dirty="0"/>
              <a:t>Let us know what’s working and what isn’t working for you!</a:t>
            </a:r>
          </a:p>
          <a:p>
            <a:pPr marL="114300" indent="0">
              <a:buNone/>
            </a:pPr>
            <a:endParaRPr lang="en-US" dirty="0"/>
          </a:p>
          <a:p>
            <a:pPr marL="114300" indent="0">
              <a:buNone/>
            </a:pPr>
            <a:r>
              <a:rPr lang="en-US" dirty="0"/>
              <a:t>Several feedback mechanisms:</a:t>
            </a:r>
          </a:p>
          <a:p>
            <a:r>
              <a:rPr lang="en-US" dirty="0"/>
              <a:t>Built into the class (e.g. reflections, mid-quarter feedback sessions)</a:t>
            </a:r>
          </a:p>
          <a:p>
            <a:r>
              <a:rPr lang="en-US" dirty="0"/>
              <a:t>Post on discussion board (can be public/private)</a:t>
            </a:r>
          </a:p>
          <a:p>
            <a:pPr lvl="1"/>
            <a:r>
              <a:rPr lang="en-US" dirty="0"/>
              <a:t>Note: anonymous is anonymous to other students, </a:t>
            </a:r>
            <a:r>
              <a:rPr lang="en-US" i="1" dirty="0"/>
              <a:t>not</a:t>
            </a:r>
            <a:r>
              <a:rPr lang="en-US" dirty="0"/>
              <a:t> to staff</a:t>
            </a:r>
          </a:p>
          <a:p>
            <a:r>
              <a:rPr lang="en-US" dirty="0"/>
              <a:t>Use </a:t>
            </a:r>
            <a:r>
              <a:rPr lang="en-US" dirty="0">
                <a:hlinkClick r:id="rId3"/>
              </a:rPr>
              <a:t>CSE’s Anonymous Feedback Tool</a:t>
            </a:r>
            <a:r>
              <a:rPr lang="en-US" dirty="0"/>
              <a:t> (also on website)</a:t>
            </a:r>
          </a:p>
        </p:txBody>
      </p:sp>
      <p:sp>
        <p:nvSpPr>
          <p:cNvPr id="4" name="Slide Number Placeholder 3">
            <a:extLst>
              <a:ext uri="{FF2B5EF4-FFF2-40B4-BE49-F238E27FC236}">
                <a16:creationId xmlns:a16="http://schemas.microsoft.com/office/drawing/2014/main" id="{1211CA73-27EF-02AD-58B9-34D3F57F5F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dirty="0"/>
          </a:p>
        </p:txBody>
      </p:sp>
    </p:spTree>
    <p:extLst>
      <p:ext uri="{BB962C8B-B14F-4D97-AF65-F5344CB8AC3E}">
        <p14:creationId xmlns:p14="http://schemas.microsoft.com/office/powerpoint/2010/main" val="8557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714BD-392C-964A-651B-889C8703C4B2}"/>
              </a:ext>
            </a:extLst>
          </p:cNvPr>
          <p:cNvSpPr>
            <a:spLocks noGrp="1"/>
          </p:cNvSpPr>
          <p:nvPr>
            <p:ph type="title"/>
          </p:nvPr>
        </p:nvSpPr>
        <p:spPr/>
        <p:txBody>
          <a:bodyPr/>
          <a:lstStyle/>
          <a:p>
            <a:r>
              <a:rPr lang="en-US" dirty="0"/>
              <a:t>Hi, I’m James! </a:t>
            </a:r>
            <a:r>
              <a:rPr lang="en-US" b="0" dirty="0"/>
              <a:t>(he/him)</a:t>
            </a:r>
            <a:endParaRPr lang="en-US" dirty="0"/>
          </a:p>
        </p:txBody>
      </p:sp>
      <p:sp>
        <p:nvSpPr>
          <p:cNvPr id="3" name="Text Placeholder 2">
            <a:extLst>
              <a:ext uri="{FF2B5EF4-FFF2-40B4-BE49-F238E27FC236}">
                <a16:creationId xmlns:a16="http://schemas.microsoft.com/office/drawing/2014/main" id="{59AE54AF-3351-DED7-A7CE-D594C92A3909}"/>
              </a:ext>
            </a:extLst>
          </p:cNvPr>
          <p:cNvSpPr>
            <a:spLocks noGrp="1"/>
          </p:cNvSpPr>
          <p:nvPr>
            <p:ph type="body" idx="1"/>
          </p:nvPr>
        </p:nvSpPr>
        <p:spPr>
          <a:xfrm>
            <a:off x="838200" y="1371600"/>
            <a:ext cx="6963888" cy="4805363"/>
          </a:xfrm>
        </p:spPr>
        <p:txBody>
          <a:bodyPr>
            <a:normAutofit/>
          </a:bodyPr>
          <a:lstStyle/>
          <a:p>
            <a:r>
              <a:rPr lang="en-US" sz="2400" dirty="0"/>
              <a:t>New Assistant Teaching Professor in the Allen School</a:t>
            </a:r>
          </a:p>
          <a:p>
            <a:r>
              <a:rPr lang="en-US" sz="2400" dirty="0"/>
              <a:t>I’ve lived in California, North Carolina, Georgia, Virginia, and now Washington!</a:t>
            </a:r>
          </a:p>
          <a:p>
            <a:pPr lvl="1"/>
            <a:r>
              <a:rPr lang="en-US" sz="2400" dirty="0"/>
              <a:t>Studied computer science and data science in college at UC Berkeley</a:t>
            </a:r>
          </a:p>
          <a:p>
            <a:pPr lvl="1"/>
            <a:r>
              <a:rPr lang="en-US" sz="2400" dirty="0"/>
              <a:t>M.S. in computer science at Virginia Tech</a:t>
            </a:r>
          </a:p>
          <a:p>
            <a:r>
              <a:rPr lang="en-US" sz="2400" dirty="0"/>
              <a:t>Computer science interests: CS education; AI ethics, policy, and education</a:t>
            </a:r>
          </a:p>
          <a:p>
            <a:r>
              <a:rPr lang="en-US" sz="2400" dirty="0"/>
              <a:t>Free time activities: traveling, cooking, reading, skiing, and playing Minecraft!</a:t>
            </a:r>
          </a:p>
        </p:txBody>
      </p:sp>
      <p:sp>
        <p:nvSpPr>
          <p:cNvPr id="6" name="Slide Number Placeholder 5">
            <a:extLst>
              <a:ext uri="{FF2B5EF4-FFF2-40B4-BE49-F238E27FC236}">
                <a16:creationId xmlns:a16="http://schemas.microsoft.com/office/drawing/2014/main" id="{DDC77138-21E8-F6BA-DA1F-028BF6ABCC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pic>
        <p:nvPicPr>
          <p:cNvPr id="5" name="Picture 4" descr="James, a 24-year old white man wearing a teal shirt and a basecall cap, poses for a photo with the ruins of Machu Picchu in the background.">
            <a:extLst>
              <a:ext uri="{FF2B5EF4-FFF2-40B4-BE49-F238E27FC236}">
                <a16:creationId xmlns:a16="http://schemas.microsoft.com/office/drawing/2014/main" id="{A74D4391-53F8-2CE3-5B4C-087130E14AF5}"/>
              </a:ext>
            </a:extLst>
          </p:cNvPr>
          <p:cNvPicPr>
            <a:picLocks noChangeAspect="1"/>
          </p:cNvPicPr>
          <p:nvPr/>
        </p:nvPicPr>
        <p:blipFill>
          <a:blip r:embed="rId3"/>
          <a:stretch>
            <a:fillRect/>
          </a:stretch>
        </p:blipFill>
        <p:spPr>
          <a:xfrm>
            <a:off x="8230279" y="1536700"/>
            <a:ext cx="3123521" cy="4152900"/>
          </a:xfrm>
          <a:prstGeom prst="rect">
            <a:avLst/>
          </a:prstGeom>
        </p:spPr>
      </p:pic>
    </p:spTree>
    <p:extLst>
      <p:ext uri="{BB962C8B-B14F-4D97-AF65-F5344CB8AC3E}">
        <p14:creationId xmlns:p14="http://schemas.microsoft.com/office/powerpoint/2010/main" val="426155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937D3-1C92-8CC9-4BBB-BB7557865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99EA6D-5FD3-693D-4ADF-E0F03DD3979F}"/>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36034CD1-6F9A-2295-D5F7-9A33E27060FF}"/>
              </a:ext>
            </a:extLst>
          </p:cNvPr>
          <p:cNvSpPr>
            <a:spLocks noGrp="1"/>
          </p:cNvSpPr>
          <p:nvPr>
            <p:ph type="body" idx="1"/>
          </p:nvPr>
        </p:nvSpPr>
        <p:spPr>
          <a:xfrm>
            <a:off x="838200" y="1371600"/>
            <a:ext cx="5257800" cy="4805363"/>
          </a:xfrm>
        </p:spPr>
        <p:txBody>
          <a:bodyPr>
            <a:normAutofit/>
          </a:bodyPr>
          <a:lstStyle/>
          <a:p>
            <a:pPr marL="114300" indent="0">
              <a:buNone/>
            </a:pPr>
            <a:r>
              <a:rPr lang="en-US" b="1" dirty="0"/>
              <a:t>Today:</a:t>
            </a:r>
          </a:p>
          <a:p>
            <a:pPr marL="628650" indent="-514350">
              <a:buFont typeface="+mj-lt"/>
              <a:buAutoNum type="arabicPeriod"/>
            </a:pPr>
            <a:r>
              <a:rPr lang="en-US" dirty="0"/>
              <a:t>Introductions </a:t>
            </a:r>
            <a:r>
              <a:rPr lang="en-US" dirty="0">
                <a:sym typeface="Wingdings" pitchFamily="2" charset="2"/>
              </a:rPr>
              <a:t>:)</a:t>
            </a:r>
            <a:endParaRPr lang="en-US" dirty="0"/>
          </a:p>
          <a:p>
            <a:pPr marL="628650" indent="-514350">
              <a:buFont typeface="+mj-lt"/>
              <a:buAutoNum type="arabicPeriod"/>
            </a:pPr>
            <a:r>
              <a:rPr lang="en-US" dirty="0">
                <a:solidFill>
                  <a:schemeClr val="tx1">
                    <a:lumMod val="90000"/>
                    <a:lumOff val="10000"/>
                  </a:schemeClr>
                </a:solidFill>
              </a:rPr>
              <a:t>About this course</a:t>
            </a:r>
          </a:p>
          <a:p>
            <a:pPr marL="628650" indent="-514350">
              <a:buFont typeface="+mj-lt"/>
              <a:buAutoNum type="arabicPeriod"/>
            </a:pPr>
            <a:r>
              <a:rPr lang="en-US" dirty="0">
                <a:solidFill>
                  <a:schemeClr val="tx1">
                    <a:lumMod val="90000"/>
                    <a:lumOff val="10000"/>
                  </a:schemeClr>
                </a:solidFill>
              </a:rPr>
              <a:t>Our learning model</a:t>
            </a:r>
          </a:p>
          <a:p>
            <a:pPr marL="628650" indent="-514350">
              <a:buFont typeface="+mj-lt"/>
              <a:buAutoNum type="arabicPeriod"/>
            </a:pPr>
            <a:r>
              <a:rPr lang="en-US" dirty="0">
                <a:solidFill>
                  <a:schemeClr val="tx1">
                    <a:lumMod val="90000"/>
                    <a:lumOff val="10000"/>
                  </a:schemeClr>
                </a:solidFill>
              </a:rPr>
              <a:t>Culture and community</a:t>
            </a:r>
          </a:p>
          <a:p>
            <a:pPr marL="628650" indent="-514350">
              <a:buFont typeface="+mj-lt"/>
              <a:buAutoNum type="arabicPeriod"/>
            </a:pPr>
            <a:r>
              <a:rPr lang="en-US" b="1" dirty="0">
                <a:solidFill>
                  <a:schemeClr val="accent3"/>
                </a:solidFill>
              </a:rPr>
              <a:t>Tools</a:t>
            </a:r>
          </a:p>
          <a:p>
            <a:pPr lvl="1">
              <a:buClr>
                <a:schemeClr val="accent3"/>
              </a:buClr>
              <a:buFont typeface="Arial" panose="020B0604020202020204" pitchFamily="34" charset="0"/>
              <a:buChar char="•"/>
            </a:pPr>
            <a:r>
              <a:rPr lang="en-US" dirty="0">
                <a:solidFill>
                  <a:schemeClr val="accent3"/>
                </a:solidFill>
              </a:rPr>
              <a:t>Course website</a:t>
            </a:r>
          </a:p>
          <a:p>
            <a:pPr lvl="1">
              <a:buClr>
                <a:schemeClr val="accent3"/>
              </a:buClr>
              <a:buFont typeface="Arial" panose="020B0604020202020204" pitchFamily="34" charset="0"/>
              <a:buChar char="•"/>
            </a:pPr>
            <a:r>
              <a:rPr lang="en-US" dirty="0">
                <a:solidFill>
                  <a:schemeClr val="accent3"/>
                </a:solidFill>
              </a:rPr>
              <a:t>Ed</a:t>
            </a:r>
          </a:p>
          <a:p>
            <a:pPr lvl="1">
              <a:buClr>
                <a:schemeClr val="accent3"/>
              </a:buClr>
              <a:buFont typeface="Arial" panose="020B0604020202020204" pitchFamily="34" charset="0"/>
              <a:buChar char="•"/>
            </a:pPr>
            <a:r>
              <a:rPr lang="en-US" dirty="0">
                <a:solidFill>
                  <a:schemeClr val="accent3"/>
                </a:solidFill>
              </a:rPr>
              <a:t>AI in CSE 121</a:t>
            </a:r>
          </a:p>
          <a:p>
            <a:pPr marL="6286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62F5AAD7-0AF7-4880-7E99-F919BEA18C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dirty="0"/>
          </a:p>
        </p:txBody>
      </p:sp>
      <p:sp>
        <p:nvSpPr>
          <p:cNvPr id="5" name="Text Placeholder 2">
            <a:extLst>
              <a:ext uri="{FF2B5EF4-FFF2-40B4-BE49-F238E27FC236}">
                <a16:creationId xmlns:a16="http://schemas.microsoft.com/office/drawing/2014/main" id="{F90CC2AF-AAC2-F718-9BF6-1A1644376A41}"/>
              </a:ext>
            </a:extLst>
          </p:cNvPr>
          <p:cNvSpPr txBox="1">
            <a:spLocks/>
          </p:cNvSpPr>
          <p:nvPr/>
        </p:nvSpPr>
        <p:spPr>
          <a:xfrm>
            <a:off x="6096000" y="1371600"/>
            <a:ext cx="5257800" cy="4805363"/>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Font typeface="Arial"/>
              <a:buNone/>
            </a:pPr>
            <a:r>
              <a:rPr lang="en-US" b="1" dirty="0"/>
              <a:t>On Friday:</a:t>
            </a:r>
          </a:p>
          <a:p>
            <a:pPr marL="628650" indent="-514350">
              <a:buFont typeface="+mj-lt"/>
              <a:buAutoNum type="arabicPeriod"/>
            </a:pPr>
            <a:r>
              <a:rPr lang="en-US" dirty="0"/>
              <a:t>Our first program!</a:t>
            </a:r>
          </a:p>
          <a:p>
            <a:pPr marL="628650" indent="-514350">
              <a:buFont typeface="+mj-lt"/>
              <a:buAutoNum type="arabicPeriod"/>
            </a:pPr>
            <a:r>
              <a:rPr lang="en-US" dirty="0"/>
              <a:t>Assessment and grading</a:t>
            </a:r>
          </a:p>
          <a:p>
            <a:pPr marL="628650" indent="-514350">
              <a:buFont typeface="+mj-lt"/>
              <a:buAutoNum type="arabicPeriod"/>
            </a:pPr>
            <a:r>
              <a:rPr lang="en-US" dirty="0"/>
              <a:t>Collaboration</a:t>
            </a:r>
          </a:p>
        </p:txBody>
      </p:sp>
    </p:spTree>
    <p:extLst>
      <p:ext uri="{BB962C8B-B14F-4D97-AF65-F5344CB8AC3E}">
        <p14:creationId xmlns:p14="http://schemas.microsoft.com/office/powerpoint/2010/main" val="3916937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D9A7EA7-FA5F-C8E2-8D3D-DA55E0809A6B}"/>
              </a:ext>
            </a:extLst>
          </p:cNvPr>
          <p:cNvSpPr/>
          <p:nvPr/>
        </p:nvSpPr>
        <p:spPr>
          <a:xfrm>
            <a:off x="995423" y="1671060"/>
            <a:ext cx="3692324" cy="744415"/>
          </a:xfrm>
          <a:prstGeom prst="roundRect">
            <a:avLst>
              <a:gd name="adj" fmla="val 21332"/>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libri" panose="020F0502020204030204" pitchFamily="34" charset="0"/>
                <a:cs typeface="Calibri" panose="020F0502020204030204" pitchFamily="34" charset="0"/>
              </a:rPr>
              <a:t>cs.uw.edu</a:t>
            </a:r>
            <a:r>
              <a:rPr lang="en-US" sz="4000" b="1" dirty="0">
                <a:latin typeface="Calibri" panose="020F0502020204030204" pitchFamily="34" charset="0"/>
                <a:cs typeface="Calibri" panose="020F0502020204030204" pitchFamily="34" charset="0"/>
              </a:rPr>
              <a:t>/121</a:t>
            </a:r>
          </a:p>
        </p:txBody>
      </p:sp>
      <p:sp>
        <p:nvSpPr>
          <p:cNvPr id="2" name="Title 1">
            <a:extLst>
              <a:ext uri="{FF2B5EF4-FFF2-40B4-BE49-F238E27FC236}">
                <a16:creationId xmlns:a16="http://schemas.microsoft.com/office/drawing/2014/main" id="{9C2D5079-4A07-2C1C-7B0D-98B59BE6BA86}"/>
              </a:ext>
            </a:extLst>
          </p:cNvPr>
          <p:cNvSpPr>
            <a:spLocks noGrp="1"/>
          </p:cNvSpPr>
          <p:nvPr>
            <p:ph type="title"/>
          </p:nvPr>
        </p:nvSpPr>
        <p:spPr/>
        <p:txBody>
          <a:bodyPr/>
          <a:lstStyle/>
          <a:p>
            <a:r>
              <a:rPr lang="en-US" sz="4400" dirty="0"/>
              <a:t>Course Website</a:t>
            </a:r>
            <a:endParaRPr lang="en-US" dirty="0"/>
          </a:p>
        </p:txBody>
      </p:sp>
      <p:sp>
        <p:nvSpPr>
          <p:cNvPr id="3" name="Text Placeholder 2">
            <a:extLst>
              <a:ext uri="{FF2B5EF4-FFF2-40B4-BE49-F238E27FC236}">
                <a16:creationId xmlns:a16="http://schemas.microsoft.com/office/drawing/2014/main" id="{1F35117E-F7E6-C485-7D38-225F67B4C22E}"/>
              </a:ext>
            </a:extLst>
          </p:cNvPr>
          <p:cNvSpPr>
            <a:spLocks noGrp="1"/>
          </p:cNvSpPr>
          <p:nvPr>
            <p:ph type="body" idx="1"/>
          </p:nvPr>
        </p:nvSpPr>
        <p:spPr>
          <a:xfrm>
            <a:off x="838199" y="2676072"/>
            <a:ext cx="4625051" cy="3259777"/>
          </a:xfrm>
        </p:spPr>
        <p:txBody>
          <a:bodyPr>
            <a:normAutofit/>
          </a:bodyPr>
          <a:lstStyle/>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Primary source of course information (</a:t>
            </a:r>
            <a:r>
              <a:rPr lang="en-US" sz="2800" b="1" dirty="0">
                <a:latin typeface="Calibri" panose="020F0502020204030204" pitchFamily="34" charset="0"/>
                <a:cs typeface="Calibri" panose="020F0502020204030204" pitchFamily="34" charset="0"/>
              </a:rPr>
              <a:t>not Canvas</a:t>
            </a:r>
            <a:r>
              <a:rPr lang="en-US" sz="28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Calendar will contain links to (almost) all resources</a:t>
            </a: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Please </a:t>
            </a:r>
            <a:r>
              <a:rPr lang="en-US" sz="2800" b="1" dirty="0">
                <a:latin typeface="Calibri" panose="020F0502020204030204" pitchFamily="34" charset="0"/>
                <a:cs typeface="Calibri" panose="020F0502020204030204" pitchFamily="34" charset="0"/>
              </a:rPr>
              <a:t>review syllabus ASAP</a:t>
            </a: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Let’s go on a website tour :)</a:t>
            </a:r>
          </a:p>
          <a:p>
            <a:endParaRPr lang="en-US" dirty="0"/>
          </a:p>
        </p:txBody>
      </p:sp>
      <p:sp>
        <p:nvSpPr>
          <p:cNvPr id="4" name="Slide Number Placeholder 3">
            <a:extLst>
              <a:ext uri="{FF2B5EF4-FFF2-40B4-BE49-F238E27FC236}">
                <a16:creationId xmlns:a16="http://schemas.microsoft.com/office/drawing/2014/main" id="{979FB8E2-F4F1-21BC-1E5E-08D9A38798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dirty="0"/>
          </a:p>
        </p:txBody>
      </p:sp>
      <p:pic>
        <p:nvPicPr>
          <p:cNvPr id="9" name="Picture 8" descr="Screenshot of the CSE 121 course website home page at cs.uw.edu/121">
            <a:extLst>
              <a:ext uri="{FF2B5EF4-FFF2-40B4-BE49-F238E27FC236}">
                <a16:creationId xmlns:a16="http://schemas.microsoft.com/office/drawing/2014/main" id="{DF64F53C-F0BD-6AE5-513D-800C989BC154}"/>
              </a:ext>
            </a:extLst>
          </p:cNvPr>
          <p:cNvPicPr>
            <a:picLocks noChangeAspect="1"/>
          </p:cNvPicPr>
          <p:nvPr/>
        </p:nvPicPr>
        <p:blipFill>
          <a:blip r:embed="rId3"/>
          <a:srcRect l="685"/>
          <a:stretch>
            <a:fillRect/>
          </a:stretch>
        </p:blipFill>
        <p:spPr>
          <a:xfrm>
            <a:off x="5615526" y="1474294"/>
            <a:ext cx="6301199" cy="4264789"/>
          </a:xfrm>
          <a:prstGeom prst="rect">
            <a:avLst/>
          </a:prstGeom>
        </p:spPr>
      </p:pic>
    </p:spTree>
    <p:extLst>
      <p:ext uri="{BB962C8B-B14F-4D97-AF65-F5344CB8AC3E}">
        <p14:creationId xmlns:p14="http://schemas.microsoft.com/office/powerpoint/2010/main" val="220938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19479-E9CF-148E-AE62-FB9A7C5CB657}"/>
              </a:ext>
            </a:extLst>
          </p:cNvPr>
          <p:cNvPicPr>
            <a:picLocks noChangeAspect="1"/>
          </p:cNvPicPr>
          <p:nvPr/>
        </p:nvPicPr>
        <p:blipFill>
          <a:blip r:embed="rId3"/>
          <a:srcRect l="11794" t="3000"/>
          <a:stretch>
            <a:fillRect/>
          </a:stretch>
        </p:blipFill>
        <p:spPr>
          <a:xfrm>
            <a:off x="5813378" y="1359089"/>
            <a:ext cx="6103347" cy="4404360"/>
          </a:xfrm>
          <a:prstGeom prst="rect">
            <a:avLst/>
          </a:prstGeom>
        </p:spPr>
      </p:pic>
      <p:sp>
        <p:nvSpPr>
          <p:cNvPr id="2" name="Title 1">
            <a:extLst>
              <a:ext uri="{FF2B5EF4-FFF2-40B4-BE49-F238E27FC236}">
                <a16:creationId xmlns:a16="http://schemas.microsoft.com/office/drawing/2014/main" id="{4597B1C5-1C43-85A9-E1DA-D371CE8B0734}"/>
              </a:ext>
            </a:extLst>
          </p:cNvPr>
          <p:cNvSpPr>
            <a:spLocks noGrp="1"/>
          </p:cNvSpPr>
          <p:nvPr>
            <p:ph type="title"/>
          </p:nvPr>
        </p:nvSpPr>
        <p:spPr/>
        <p:txBody>
          <a:bodyPr/>
          <a:lstStyle/>
          <a:p>
            <a:r>
              <a:rPr lang="en-US" dirty="0"/>
              <a:t>Ed</a:t>
            </a:r>
          </a:p>
        </p:txBody>
      </p:sp>
      <p:sp>
        <p:nvSpPr>
          <p:cNvPr id="4" name="Slide Number Placeholder 3">
            <a:extLst>
              <a:ext uri="{FF2B5EF4-FFF2-40B4-BE49-F238E27FC236}">
                <a16:creationId xmlns:a16="http://schemas.microsoft.com/office/drawing/2014/main" id="{57BA981E-9568-B517-CE0C-D627F61258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dirty="0"/>
          </a:p>
        </p:txBody>
      </p:sp>
      <p:sp>
        <p:nvSpPr>
          <p:cNvPr id="7" name="Text Placeholder 2">
            <a:extLst>
              <a:ext uri="{FF2B5EF4-FFF2-40B4-BE49-F238E27FC236}">
                <a16:creationId xmlns:a16="http://schemas.microsoft.com/office/drawing/2014/main" id="{C075225E-54F6-6F67-3B89-FC97356C5B48}"/>
              </a:ext>
            </a:extLst>
          </p:cNvPr>
          <p:cNvSpPr txBox="1">
            <a:spLocks/>
          </p:cNvSpPr>
          <p:nvPr/>
        </p:nvSpPr>
        <p:spPr>
          <a:xfrm>
            <a:off x="838199" y="2074189"/>
            <a:ext cx="4625051" cy="3259777"/>
          </a:xfrm>
          <a:prstGeom prst="rect">
            <a:avLst/>
          </a:prstGeom>
          <a:noFill/>
          <a:ln>
            <a:noFill/>
          </a:ln>
        </p:spPr>
        <p:txBody>
          <a:bodyPr spcFirstLastPara="1" wrap="square" lIns="45700" tIns="45700" rIns="45700"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Our online learning platform</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Lessons, sections, announcements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Place to ask questions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Also, </a:t>
            </a:r>
            <a:r>
              <a:rPr lang="en-US" b="1" dirty="0">
                <a:latin typeface="Calibri" panose="020F0502020204030204" pitchFamily="34" charset="0"/>
                <a:cs typeface="Calibri" panose="020F0502020204030204" pitchFamily="34" charset="0"/>
              </a:rPr>
              <a:t>where we’ll code!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Intro and walkthrough in </a:t>
            </a:r>
            <a:r>
              <a:rPr lang="en-US" b="1" dirty="0">
                <a:latin typeface="Calibri" panose="020F0502020204030204" pitchFamily="34" charset="0"/>
                <a:cs typeface="Calibri" panose="020F0502020204030204" pitchFamily="34" charset="0"/>
              </a:rPr>
              <a:t>Section 0</a:t>
            </a:r>
          </a:p>
          <a:p>
            <a:endParaRPr lang="en-US" dirty="0"/>
          </a:p>
        </p:txBody>
      </p:sp>
    </p:spTree>
    <p:extLst>
      <p:ext uri="{BB962C8B-B14F-4D97-AF65-F5344CB8AC3E}">
        <p14:creationId xmlns:p14="http://schemas.microsoft.com/office/powerpoint/2010/main" val="291869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743B2-5EB2-BFF9-3AFE-C78F9FDB65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
        <p:nvSpPr>
          <p:cNvPr id="4" name="Google Shape;309;p23">
            <a:extLst>
              <a:ext uri="{FF2B5EF4-FFF2-40B4-BE49-F238E27FC236}">
                <a16:creationId xmlns:a16="http://schemas.microsoft.com/office/drawing/2014/main" id="{CF0E1F43-B9CA-FF04-3839-80D22326A538}"/>
              </a:ext>
            </a:extLst>
          </p:cNvPr>
          <p:cNvSpPr txBox="1">
            <a:spLocks noGrp="1"/>
          </p:cNvSpPr>
          <p:nvPr>
            <p:ph type="title" idx="4294967295"/>
          </p:nvPr>
        </p:nvSpPr>
        <p:spPr>
          <a:xfrm>
            <a:off x="916939" y="609676"/>
            <a:ext cx="9478645" cy="697230"/>
          </a:xfrm>
          <a:prstGeom prst="rect">
            <a:avLst/>
          </a:prstGeom>
          <a:noFill/>
          <a:ln>
            <a:noFill/>
            <a:prstDash/>
          </a:ln>
          <a:effectLst/>
        </p:spPr>
        <p:txBody>
          <a:bodyPr rot="0" spcFirstLastPara="1" vertOverflow="overflow" horzOverflow="overflow" vert="horz" wrap="square" lIns="0" tIns="13325" rIns="0" bIns="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1800"/>
              <a:buFont typeface="Calibri"/>
              <a:buNone/>
              <a:defRPr sz="4400" b="1" i="0" u="none" strike="noStrike" cap="none">
                <a:solidFill>
                  <a:srgbClr val="000000"/>
                </a:solidFill>
                <a:latin typeface="Calibri"/>
                <a:ea typeface="Calibri"/>
                <a:cs typeface="Calibri"/>
                <a:sym typeface="Calibri"/>
              </a:defRPr>
            </a:lvl9pPr>
          </a:lstStyle>
          <a:p>
            <a:pPr marL="1270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rPr>
              <a:t>Some Other Course Tools</a:t>
            </a:r>
          </a:p>
        </p:txBody>
      </p:sp>
      <p:grpSp>
        <p:nvGrpSpPr>
          <p:cNvPr id="6" name="Group 5">
            <a:extLst>
              <a:ext uri="{FF2B5EF4-FFF2-40B4-BE49-F238E27FC236}">
                <a16:creationId xmlns:a16="http://schemas.microsoft.com/office/drawing/2014/main" id="{610DB9AF-D4FD-C1CE-4E40-9189296A2737}"/>
              </a:ext>
            </a:extLst>
          </p:cNvPr>
          <p:cNvGrpSpPr/>
          <p:nvPr/>
        </p:nvGrpSpPr>
        <p:grpSpPr>
          <a:xfrm>
            <a:off x="6326272" y="1993986"/>
            <a:ext cx="5514954" cy="1808833"/>
            <a:chOff x="6326272" y="1993986"/>
            <a:chExt cx="5514954" cy="1808833"/>
          </a:xfrm>
        </p:grpSpPr>
        <p:pic>
          <p:nvPicPr>
            <p:cNvPr id="5" name="Google Shape;310;p23">
              <a:extLst>
                <a:ext uri="{FF2B5EF4-FFF2-40B4-BE49-F238E27FC236}">
                  <a16:creationId xmlns:a16="http://schemas.microsoft.com/office/drawing/2014/main" id="{B36C005C-B7E9-2A03-38A7-65A7583FE908}"/>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475088" y="2305899"/>
              <a:ext cx="1175003" cy="1175003"/>
            </a:xfrm>
            <a:prstGeom prst="rect">
              <a:avLst/>
            </a:prstGeom>
            <a:noFill/>
            <a:ln>
              <a:noFill/>
            </a:ln>
          </p:spPr>
        </p:pic>
        <p:sp>
          <p:nvSpPr>
            <p:cNvPr id="24" name="Text Placeholder 2">
              <a:extLst>
                <a:ext uri="{FF2B5EF4-FFF2-40B4-BE49-F238E27FC236}">
                  <a16:creationId xmlns:a16="http://schemas.microsoft.com/office/drawing/2014/main" id="{92AB5A76-9717-101D-84AF-53639AFC7FF3}"/>
                </a:ext>
              </a:extLst>
            </p:cNvPr>
            <p:cNvSpPr txBox="1">
              <a:spLocks/>
            </p:cNvSpPr>
            <p:nvPr/>
          </p:nvSpPr>
          <p:spPr>
            <a:xfrm>
              <a:off x="7921387" y="2087656"/>
              <a:ext cx="3919839" cy="161149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latin typeface="Calibri" panose="020F0502020204030204" pitchFamily="34" charset="0"/>
                  <a:cs typeface="Calibri" panose="020F0502020204030204" pitchFamily="34" charset="0"/>
                </a:rPr>
                <a:t>Canvas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Panopto lecture recordings</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(also linked from website)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Some grades*</a:t>
              </a:r>
            </a:p>
          </p:txBody>
        </p:sp>
        <p:sp>
          <p:nvSpPr>
            <p:cNvPr id="7" name="Rounded Rectangle 6">
              <a:extLst>
                <a:ext uri="{FF2B5EF4-FFF2-40B4-BE49-F238E27FC236}">
                  <a16:creationId xmlns:a16="http://schemas.microsoft.com/office/drawing/2014/main" id="{39FEC59C-49FA-3DA1-BE5F-0F3F57473DA2}"/>
                </a:ext>
                <a:ext uri="{C183D7F6-B498-43B3-948B-1728B52AA6E4}">
                  <adec:decorative xmlns:adec="http://schemas.microsoft.com/office/drawing/2017/decorative" val="1"/>
                </a:ext>
              </a:extLst>
            </p:cNvPr>
            <p:cNvSpPr/>
            <p:nvPr/>
          </p:nvSpPr>
          <p:spPr>
            <a:xfrm>
              <a:off x="6326272" y="1993986"/>
              <a:ext cx="5514954" cy="1808833"/>
            </a:xfrm>
            <a:prstGeom prst="roundRect">
              <a:avLst>
                <a:gd name="adj" fmla="val 12296"/>
              </a:avLst>
            </a:prstGeom>
            <a:noFill/>
            <a:ln>
              <a:solidFill>
                <a:schemeClr val="accent1">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508D02B-CF18-788C-5A70-E0FBA17905AC}"/>
              </a:ext>
            </a:extLst>
          </p:cNvPr>
          <p:cNvGrpSpPr/>
          <p:nvPr/>
        </p:nvGrpSpPr>
        <p:grpSpPr>
          <a:xfrm>
            <a:off x="350774" y="1972179"/>
            <a:ext cx="5514954" cy="1808833"/>
            <a:chOff x="350774" y="1972179"/>
            <a:chExt cx="5514954" cy="1808833"/>
          </a:xfrm>
        </p:grpSpPr>
        <p:pic>
          <p:nvPicPr>
            <p:cNvPr id="14" name="Google Shape;319;p23">
              <a:extLst>
                <a:ext uri="{FF2B5EF4-FFF2-40B4-BE49-F238E27FC236}">
                  <a16:creationId xmlns:a16="http://schemas.microsoft.com/office/drawing/2014/main" id="{29B49AC2-FA03-9227-559B-0F059F96B6C1}"/>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1125" y="2341713"/>
              <a:ext cx="1103376" cy="1103376"/>
            </a:xfrm>
            <a:prstGeom prst="rect">
              <a:avLst/>
            </a:prstGeom>
            <a:noFill/>
            <a:ln>
              <a:noFill/>
            </a:ln>
          </p:spPr>
        </p:pic>
        <p:sp>
          <p:nvSpPr>
            <p:cNvPr id="22" name="Text Placeholder 2">
              <a:extLst>
                <a:ext uri="{FF2B5EF4-FFF2-40B4-BE49-F238E27FC236}">
                  <a16:creationId xmlns:a16="http://schemas.microsoft.com/office/drawing/2014/main" id="{1722724E-CDAF-2FDB-5410-632FA0BD0F96}"/>
                </a:ext>
              </a:extLst>
            </p:cNvPr>
            <p:cNvSpPr txBox="1">
              <a:spLocks/>
            </p:cNvSpPr>
            <p:nvPr/>
          </p:nvSpPr>
          <p:spPr>
            <a:xfrm>
              <a:off x="1875013" y="2087656"/>
              <a:ext cx="3671737" cy="161149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err="1">
                  <a:latin typeface="Calibri" panose="020F0502020204030204" pitchFamily="34" charset="0"/>
                  <a:cs typeface="Calibri" panose="020F0502020204030204" pitchFamily="34" charset="0"/>
                </a:rPr>
                <a:t>sli.do</a:t>
              </a: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Ask questions in class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Live activities (ungraded)</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No account needed</a:t>
              </a:r>
            </a:p>
          </p:txBody>
        </p:sp>
        <p:sp>
          <p:nvSpPr>
            <p:cNvPr id="8" name="Rounded Rectangle 7">
              <a:extLst>
                <a:ext uri="{FF2B5EF4-FFF2-40B4-BE49-F238E27FC236}">
                  <a16:creationId xmlns:a16="http://schemas.microsoft.com/office/drawing/2014/main" id="{14594BD9-4070-571B-0E89-A9D94A8F9A56}"/>
                </a:ext>
                <a:ext uri="{C183D7F6-B498-43B3-948B-1728B52AA6E4}">
                  <adec:decorative xmlns:adec="http://schemas.microsoft.com/office/drawing/2017/decorative" val="1"/>
                </a:ext>
              </a:extLst>
            </p:cNvPr>
            <p:cNvSpPr/>
            <p:nvPr/>
          </p:nvSpPr>
          <p:spPr>
            <a:xfrm>
              <a:off x="350774" y="1972179"/>
              <a:ext cx="5514954" cy="1808833"/>
            </a:xfrm>
            <a:prstGeom prst="roundRect">
              <a:avLst>
                <a:gd name="adj" fmla="val 12296"/>
              </a:avLst>
            </a:prstGeom>
            <a:noFill/>
            <a:ln>
              <a:solidFill>
                <a:srgbClr val="92D05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513E00E0-5D54-96F1-A19B-DE48B313F77A}"/>
              </a:ext>
            </a:extLst>
          </p:cNvPr>
          <p:cNvGrpSpPr/>
          <p:nvPr/>
        </p:nvGrpSpPr>
        <p:grpSpPr>
          <a:xfrm>
            <a:off x="350774" y="4263685"/>
            <a:ext cx="5514954" cy="1421079"/>
            <a:chOff x="350774" y="4263685"/>
            <a:chExt cx="5514954" cy="1421079"/>
          </a:xfrm>
        </p:grpSpPr>
        <p:pic>
          <p:nvPicPr>
            <p:cNvPr id="17" name="Google Shape;247;p13" descr="Picture 10">
              <a:extLst>
                <a:ext uri="{FF2B5EF4-FFF2-40B4-BE49-F238E27FC236}">
                  <a16:creationId xmlns:a16="http://schemas.microsoft.com/office/drawing/2014/main" id="{9B94DAEB-FC80-4CEA-93DA-37C71F1E9D9D}"/>
                </a:ext>
              </a:extLst>
            </p:cNvPr>
            <p:cNvPicPr preferRelativeResize="0"/>
            <p:nvPr/>
          </p:nvPicPr>
          <p:blipFill rotWithShape="1">
            <a:blip r:embed="rId5">
              <a:alphaModFix/>
            </a:blip>
            <a:srcRect/>
            <a:stretch/>
          </p:blipFill>
          <p:spPr>
            <a:xfrm>
              <a:off x="607624" y="4517858"/>
              <a:ext cx="1671495" cy="496490"/>
            </a:xfrm>
            <a:prstGeom prst="rect">
              <a:avLst/>
            </a:prstGeom>
            <a:noFill/>
            <a:ln>
              <a:noFill/>
            </a:ln>
          </p:spPr>
        </p:pic>
        <p:sp>
          <p:nvSpPr>
            <p:cNvPr id="11" name="Rounded Rectangle 10">
              <a:extLst>
                <a:ext uri="{FF2B5EF4-FFF2-40B4-BE49-F238E27FC236}">
                  <a16:creationId xmlns:a16="http://schemas.microsoft.com/office/drawing/2014/main" id="{C9004C23-9757-B491-6940-B659656ABC7A}"/>
                </a:ext>
                <a:ext uri="{C183D7F6-B498-43B3-948B-1728B52AA6E4}">
                  <adec:decorative xmlns:adec="http://schemas.microsoft.com/office/drawing/2017/decorative" val="1"/>
                </a:ext>
              </a:extLst>
            </p:cNvPr>
            <p:cNvSpPr/>
            <p:nvPr/>
          </p:nvSpPr>
          <p:spPr>
            <a:xfrm>
              <a:off x="350774" y="4263685"/>
              <a:ext cx="5514954" cy="1421079"/>
            </a:xfrm>
            <a:prstGeom prst="roundRect">
              <a:avLst>
                <a:gd name="adj" fmla="val 12296"/>
              </a:avLst>
            </a:prstGeom>
            <a:noFill/>
            <a:ln>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F846A7E9-0754-E7CA-041C-53DEA060082E}"/>
                </a:ext>
              </a:extLst>
            </p:cNvPr>
            <p:cNvSpPr txBox="1">
              <a:spLocks/>
            </p:cNvSpPr>
            <p:nvPr/>
          </p:nvSpPr>
          <p:spPr>
            <a:xfrm>
              <a:off x="1984524" y="5098984"/>
              <a:ext cx="3671737" cy="4964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Queueing in office hours</a:t>
              </a:r>
            </a:p>
          </p:txBody>
        </p:sp>
      </p:grpSp>
      <p:grpSp>
        <p:nvGrpSpPr>
          <p:cNvPr id="10" name="Group 9">
            <a:extLst>
              <a:ext uri="{FF2B5EF4-FFF2-40B4-BE49-F238E27FC236}">
                <a16:creationId xmlns:a16="http://schemas.microsoft.com/office/drawing/2014/main" id="{4282E23C-999E-BD5A-B2F3-32BF9F907ABA}"/>
              </a:ext>
            </a:extLst>
          </p:cNvPr>
          <p:cNvGrpSpPr/>
          <p:nvPr/>
        </p:nvGrpSpPr>
        <p:grpSpPr>
          <a:xfrm>
            <a:off x="6326272" y="4263685"/>
            <a:ext cx="5514954" cy="1461202"/>
            <a:chOff x="6326272" y="4263685"/>
            <a:chExt cx="5514954" cy="1461202"/>
          </a:xfrm>
        </p:grpSpPr>
        <p:pic>
          <p:nvPicPr>
            <p:cNvPr id="1026" name="Picture 2" descr="Gradescope — UVA Learning Tech">
              <a:extLst>
                <a:ext uri="{FF2B5EF4-FFF2-40B4-BE49-F238E27FC236}">
                  <a16:creationId xmlns:a16="http://schemas.microsoft.com/office/drawing/2014/main" id="{9EA94D40-E796-9C0B-B565-2CC130EEA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2049" y="4303808"/>
              <a:ext cx="1421079" cy="1421079"/>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F4547AE8-1E7F-3D3B-308A-0E296A866613}"/>
                </a:ext>
                <a:ext uri="{C183D7F6-B498-43B3-948B-1728B52AA6E4}">
                  <adec:decorative xmlns:adec="http://schemas.microsoft.com/office/drawing/2017/decorative" val="1"/>
                </a:ext>
              </a:extLst>
            </p:cNvPr>
            <p:cNvSpPr/>
            <p:nvPr/>
          </p:nvSpPr>
          <p:spPr>
            <a:xfrm>
              <a:off x="6326272" y="4263685"/>
              <a:ext cx="5514954" cy="1421079"/>
            </a:xfrm>
            <a:prstGeom prst="roundRect">
              <a:avLst>
                <a:gd name="adj" fmla="val 12296"/>
              </a:avLst>
            </a:prstGeom>
            <a:noFill/>
            <a:ln>
              <a:solidFill>
                <a:schemeClr val="accent6">
                  <a:lumMod val="40000"/>
                  <a:lumOff val="6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864BEC58-D2D7-3080-1B73-18122855815D}"/>
                </a:ext>
              </a:extLst>
            </p:cNvPr>
            <p:cNvSpPr txBox="1">
              <a:spLocks/>
            </p:cNvSpPr>
            <p:nvPr/>
          </p:nvSpPr>
          <p:spPr>
            <a:xfrm>
              <a:off x="7921387" y="4374395"/>
              <a:ext cx="3919839" cy="131036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latin typeface="Calibri" panose="020F0502020204030204" pitchFamily="34" charset="0"/>
                  <a:cs typeface="Calibri" panose="020F0502020204030204" pitchFamily="34" charset="0"/>
                </a:rPr>
                <a:t>Gradescope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Quiz and final exam grading</a:t>
              </a:r>
            </a:p>
          </p:txBody>
        </p:sp>
      </p:grpSp>
    </p:spTree>
    <p:extLst>
      <p:ext uri="{BB962C8B-B14F-4D97-AF65-F5344CB8AC3E}">
        <p14:creationId xmlns:p14="http://schemas.microsoft.com/office/powerpoint/2010/main" val="41089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DDF80-30D0-9EC3-9AFD-68ABBE68F2ED}"/>
              </a:ext>
            </a:extLst>
          </p:cNvPr>
          <p:cNvSpPr>
            <a:spLocks noGrp="1"/>
          </p:cNvSpPr>
          <p:nvPr>
            <p:ph type="title"/>
          </p:nvPr>
        </p:nvSpPr>
        <p:spPr/>
        <p:txBody>
          <a:bodyPr/>
          <a:lstStyle/>
          <a:p>
            <a:r>
              <a:rPr lang="en-US" dirty="0"/>
              <a:t>AI and CSE 121: Our Philosophy</a:t>
            </a:r>
          </a:p>
        </p:txBody>
      </p:sp>
      <p:sp>
        <p:nvSpPr>
          <p:cNvPr id="3" name="Text Placeholder 2">
            <a:extLst>
              <a:ext uri="{FF2B5EF4-FFF2-40B4-BE49-F238E27FC236}">
                <a16:creationId xmlns:a16="http://schemas.microsoft.com/office/drawing/2014/main" id="{05E44389-DB46-C47C-D9FA-B942A21CC66B}"/>
              </a:ext>
            </a:extLst>
          </p:cNvPr>
          <p:cNvSpPr>
            <a:spLocks noGrp="1"/>
          </p:cNvSpPr>
          <p:nvPr>
            <p:ph type="body" idx="1"/>
          </p:nvPr>
        </p:nvSpPr>
        <p:spPr>
          <a:xfrm>
            <a:off x="838200" y="1371600"/>
            <a:ext cx="10515600" cy="5012055"/>
          </a:xfrm>
        </p:spPr>
        <p:txBody>
          <a:bodyPr/>
          <a:lstStyle/>
          <a:p>
            <a:pPr marL="114300" indent="0">
              <a:buNone/>
            </a:pPr>
            <a:r>
              <a:rPr lang="en-US" dirty="0"/>
              <a:t>Computing applications enabled by </a:t>
            </a:r>
            <a:r>
              <a:rPr lang="en-US" b="1" dirty="0"/>
              <a:t>artificial intelligence (AI)</a:t>
            </a:r>
            <a:r>
              <a:rPr lang="en-US" dirty="0"/>
              <a:t> are increasingly common and more widely used for a variety of tasks.</a:t>
            </a:r>
          </a:p>
          <a:p>
            <a:pPr marL="114300" indent="0">
              <a:buNone/>
            </a:pPr>
            <a:endParaRPr lang="en-US" dirty="0"/>
          </a:p>
          <a:p>
            <a:pPr marL="114300" indent="0">
              <a:buNone/>
            </a:pPr>
            <a:r>
              <a:rPr lang="en-US" dirty="0"/>
              <a:t>It is becoming more difficult to teach an introductory computing course without acknowledging the </a:t>
            </a:r>
            <a:r>
              <a:rPr lang="en-US" b="1" dirty="0"/>
              <a:t>existence of AI tools</a:t>
            </a:r>
            <a:r>
              <a:rPr lang="en-US" dirty="0"/>
              <a:t>.</a:t>
            </a:r>
          </a:p>
        </p:txBody>
      </p:sp>
      <p:sp>
        <p:nvSpPr>
          <p:cNvPr id="4" name="Slide Number Placeholder 3">
            <a:extLst>
              <a:ext uri="{FF2B5EF4-FFF2-40B4-BE49-F238E27FC236}">
                <a16:creationId xmlns:a16="http://schemas.microsoft.com/office/drawing/2014/main" id="{71C0F8CC-D17A-D8D4-8AA1-EFAD0190AF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dirty="0"/>
          </a:p>
        </p:txBody>
      </p:sp>
    </p:spTree>
    <p:extLst>
      <p:ext uri="{BB962C8B-B14F-4D97-AF65-F5344CB8AC3E}">
        <p14:creationId xmlns:p14="http://schemas.microsoft.com/office/powerpoint/2010/main" val="3957802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C1D81-90D8-5252-463F-C65193A41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9F7DD-025B-D89D-D7FB-D6AB2D67600D}"/>
              </a:ext>
            </a:extLst>
          </p:cNvPr>
          <p:cNvSpPr>
            <a:spLocks noGrp="1"/>
          </p:cNvSpPr>
          <p:nvPr>
            <p:ph type="title"/>
          </p:nvPr>
        </p:nvSpPr>
        <p:spPr/>
        <p:txBody>
          <a:bodyPr/>
          <a:lstStyle/>
          <a:p>
            <a:r>
              <a:rPr lang="en-US" dirty="0"/>
              <a:t>AI and CSE 121: Our Philosophy</a:t>
            </a:r>
          </a:p>
        </p:txBody>
      </p:sp>
      <p:sp>
        <p:nvSpPr>
          <p:cNvPr id="3" name="Text Placeholder 2">
            <a:extLst>
              <a:ext uri="{FF2B5EF4-FFF2-40B4-BE49-F238E27FC236}">
                <a16:creationId xmlns:a16="http://schemas.microsoft.com/office/drawing/2014/main" id="{C2EB226B-F996-FDF9-3692-9B42B85B4550}"/>
              </a:ext>
            </a:extLst>
          </p:cNvPr>
          <p:cNvSpPr>
            <a:spLocks noGrp="1"/>
          </p:cNvSpPr>
          <p:nvPr>
            <p:ph type="body" idx="1"/>
          </p:nvPr>
        </p:nvSpPr>
        <p:spPr>
          <a:xfrm>
            <a:off x="838200" y="1371600"/>
            <a:ext cx="10515600" cy="5012055"/>
          </a:xfrm>
        </p:spPr>
        <p:txBody>
          <a:bodyPr/>
          <a:lstStyle/>
          <a:p>
            <a:pPr marL="114300" indent="0">
              <a:buNone/>
            </a:pPr>
            <a:r>
              <a:rPr lang="en-US" dirty="0"/>
              <a:t>Computing applications enabled by </a:t>
            </a:r>
            <a:r>
              <a:rPr lang="en-US" b="1" dirty="0"/>
              <a:t>artificial intelligence (AI)</a:t>
            </a:r>
            <a:r>
              <a:rPr lang="en-US" dirty="0"/>
              <a:t> are increasingly common and more widely used for a variety of tasks.</a:t>
            </a:r>
          </a:p>
          <a:p>
            <a:pPr marL="114300" indent="0">
              <a:buNone/>
            </a:pPr>
            <a:endParaRPr lang="en-US" dirty="0"/>
          </a:p>
          <a:p>
            <a:pPr marL="114300" indent="0">
              <a:buNone/>
            </a:pPr>
            <a:r>
              <a:rPr lang="en-US" dirty="0"/>
              <a:t>It is becoming more difficult to teach an introductory computing course without acknowledging the </a:t>
            </a:r>
            <a:r>
              <a:rPr lang="en-US" b="1" dirty="0"/>
              <a:t>existence of AI tools</a:t>
            </a:r>
            <a:r>
              <a:rPr lang="en-US" dirty="0"/>
              <a:t>.</a:t>
            </a:r>
          </a:p>
          <a:p>
            <a:pPr marL="114300" indent="0">
              <a:buNone/>
            </a:pPr>
            <a:endParaRPr lang="en-US" dirty="0"/>
          </a:p>
          <a:p>
            <a:pPr marL="114300" indent="0">
              <a:buNone/>
            </a:pPr>
            <a:r>
              <a:rPr lang="en-US" dirty="0"/>
              <a:t>But as first-time programmers, </a:t>
            </a:r>
            <a:r>
              <a:rPr lang="en-US" b="1" dirty="0"/>
              <a:t>you still need to learn and practice effectively using core programming ‘building blocks’</a:t>
            </a:r>
            <a:r>
              <a:rPr lang="en-US" dirty="0"/>
              <a:t>. </a:t>
            </a:r>
          </a:p>
          <a:p>
            <a:pPr marL="114300" indent="0">
              <a:buNone/>
            </a:pPr>
            <a:endParaRPr lang="en-US" dirty="0"/>
          </a:p>
          <a:p>
            <a:pPr marL="114300" indent="0">
              <a:buNone/>
            </a:pPr>
            <a:r>
              <a:rPr lang="en-US" dirty="0"/>
              <a:t>This is what CSE 121 is for.</a:t>
            </a:r>
          </a:p>
        </p:txBody>
      </p:sp>
      <p:sp>
        <p:nvSpPr>
          <p:cNvPr id="4" name="Slide Number Placeholder 3">
            <a:extLst>
              <a:ext uri="{FF2B5EF4-FFF2-40B4-BE49-F238E27FC236}">
                <a16:creationId xmlns:a16="http://schemas.microsoft.com/office/drawing/2014/main" id="{D3806E20-2036-D1E0-690C-C8DFCC5FA4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dirty="0"/>
          </a:p>
        </p:txBody>
      </p:sp>
    </p:spTree>
    <p:extLst>
      <p:ext uri="{BB962C8B-B14F-4D97-AF65-F5344CB8AC3E}">
        <p14:creationId xmlns:p14="http://schemas.microsoft.com/office/powerpoint/2010/main" val="690845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D9DD5-AB7E-F20A-ED1C-58A9CA04752A}"/>
              </a:ext>
            </a:extLst>
          </p:cNvPr>
          <p:cNvSpPr>
            <a:spLocks noGrp="1"/>
          </p:cNvSpPr>
          <p:nvPr>
            <p:ph type="title"/>
          </p:nvPr>
        </p:nvSpPr>
        <p:spPr/>
        <p:txBody>
          <a:bodyPr/>
          <a:lstStyle/>
          <a:p>
            <a:r>
              <a:rPr lang="en-US" dirty="0"/>
              <a:t>CSE 121 AI Policy</a:t>
            </a:r>
          </a:p>
        </p:txBody>
      </p:sp>
      <p:sp>
        <p:nvSpPr>
          <p:cNvPr id="4" name="Slide Number Placeholder 3">
            <a:extLst>
              <a:ext uri="{FF2B5EF4-FFF2-40B4-BE49-F238E27FC236}">
                <a16:creationId xmlns:a16="http://schemas.microsoft.com/office/drawing/2014/main" id="{076C5A59-7580-5837-770B-C0EEF9057D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dirty="0"/>
          </a:p>
        </p:txBody>
      </p:sp>
      <p:sp>
        <p:nvSpPr>
          <p:cNvPr id="7" name="TextBox 6">
            <a:extLst>
              <a:ext uri="{FF2B5EF4-FFF2-40B4-BE49-F238E27FC236}">
                <a16:creationId xmlns:a16="http://schemas.microsoft.com/office/drawing/2014/main" id="{534ABA32-E6A0-1D86-53DF-8DB486E44CF4}"/>
              </a:ext>
            </a:extLst>
          </p:cNvPr>
          <p:cNvSpPr txBox="1"/>
          <p:nvPr/>
        </p:nvSpPr>
        <p:spPr>
          <a:xfrm>
            <a:off x="3555357" y="6358036"/>
            <a:ext cx="5081286" cy="307777"/>
          </a:xfrm>
          <a:prstGeom prst="rect">
            <a:avLst/>
          </a:prstGeom>
          <a:noFill/>
        </p:spPr>
        <p:txBody>
          <a:bodyPr wrap="square" rtlCol="0">
            <a:spAutoFit/>
          </a:bodyPr>
          <a:lstStyle/>
          <a:p>
            <a:pPr algn="ctr"/>
            <a:r>
              <a:rPr lang="en-US" dirty="0" err="1">
                <a:solidFill>
                  <a:schemeClr val="bg1">
                    <a:lumMod val="65000"/>
                  </a:schemeClr>
                </a:solidFill>
                <a:latin typeface="Calibri" panose="020F0502020204030204" pitchFamily="34" charset="0"/>
                <a:cs typeface="Calibri" panose="020F0502020204030204" pitchFamily="34" charset="0"/>
                <a:hlinkClick r:id="rId3"/>
              </a:rPr>
              <a:t>cs.uw.edu</a:t>
            </a:r>
            <a:r>
              <a:rPr lang="en-US" dirty="0">
                <a:solidFill>
                  <a:schemeClr val="bg1">
                    <a:lumMod val="65000"/>
                  </a:schemeClr>
                </a:solidFill>
                <a:latin typeface="Calibri" panose="020F0502020204030204" pitchFamily="34" charset="0"/>
                <a:cs typeface="Calibri" panose="020F0502020204030204" pitchFamily="34" charset="0"/>
                <a:hlinkClick r:id="rId3"/>
              </a:rPr>
              <a:t>/121/syllabus/#using-ai-in-cse-121</a:t>
            </a:r>
            <a:endParaRPr lang="en-US" dirty="0">
              <a:solidFill>
                <a:schemeClr val="bg1">
                  <a:lumMod val="6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17233CA-5954-EDB8-56C2-471B4751F158}"/>
              </a:ext>
            </a:extLst>
          </p:cNvPr>
          <p:cNvSpPr txBox="1"/>
          <p:nvPr/>
        </p:nvSpPr>
        <p:spPr>
          <a:xfrm>
            <a:off x="1633959" y="1632028"/>
            <a:ext cx="8924081" cy="1631216"/>
          </a:xfrm>
          <a:prstGeom prst="rect">
            <a:avLst/>
          </a:prstGeom>
          <a:noFill/>
        </p:spPr>
        <p:txBody>
          <a:bodyPr wrap="square" rtlCol="0">
            <a:spAutoFit/>
          </a:bodyPr>
          <a:lstStyle/>
          <a:p>
            <a:r>
              <a:rPr lang="en-US" sz="2000" b="1" i="1" dirty="0">
                <a:solidFill>
                  <a:schemeClr val="accent3"/>
                </a:solidFill>
              </a:rPr>
              <a:t>No part of any graded work may touch an AI tool.</a:t>
            </a:r>
          </a:p>
          <a:p>
            <a:endParaRPr lang="en-US" sz="2000" i="1" dirty="0"/>
          </a:p>
          <a:p>
            <a:r>
              <a:rPr lang="en-US" sz="2000" i="1" dirty="0"/>
              <a:t>You may not copy and paste any work generated by AI into any graded submission, nor may you copy and paste any work from or for a graded assignment into an AI tool. All other uses of AI on graded work must be cited.</a:t>
            </a:r>
          </a:p>
        </p:txBody>
      </p:sp>
      <p:sp>
        <p:nvSpPr>
          <p:cNvPr id="9" name="Rounded Rectangle 8">
            <a:extLst>
              <a:ext uri="{FF2B5EF4-FFF2-40B4-BE49-F238E27FC236}">
                <a16:creationId xmlns:a16="http://schemas.microsoft.com/office/drawing/2014/main" id="{C9245AB1-60D3-7999-8E30-9C1BDC2F2785}"/>
              </a:ext>
              <a:ext uri="{C183D7F6-B498-43B3-948B-1728B52AA6E4}">
                <adec:decorative xmlns:adec="http://schemas.microsoft.com/office/drawing/2017/decorative" val="1"/>
              </a:ext>
            </a:extLst>
          </p:cNvPr>
          <p:cNvSpPr/>
          <p:nvPr/>
        </p:nvSpPr>
        <p:spPr>
          <a:xfrm>
            <a:off x="1473681" y="1462197"/>
            <a:ext cx="9244638" cy="1975483"/>
          </a:xfrm>
          <a:prstGeom prst="roundRect">
            <a:avLst>
              <a:gd name="adj" fmla="val 12296"/>
            </a:avLst>
          </a:prstGeom>
          <a:noFill/>
          <a:ln w="38100">
            <a:solidFill>
              <a:schemeClr val="accent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447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573A-90F6-4485-EC62-9AF9C86C2B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FAE66-B3CD-843D-9DA8-469E173DF23F}"/>
              </a:ext>
            </a:extLst>
          </p:cNvPr>
          <p:cNvSpPr>
            <a:spLocks noGrp="1"/>
          </p:cNvSpPr>
          <p:nvPr>
            <p:ph type="title"/>
          </p:nvPr>
        </p:nvSpPr>
        <p:spPr/>
        <p:txBody>
          <a:bodyPr/>
          <a:lstStyle/>
          <a:p>
            <a:r>
              <a:rPr lang="en-US" dirty="0"/>
              <a:t>CSE 121 AI Policy</a:t>
            </a:r>
          </a:p>
        </p:txBody>
      </p:sp>
      <p:sp>
        <p:nvSpPr>
          <p:cNvPr id="4" name="Slide Number Placeholder 3">
            <a:extLst>
              <a:ext uri="{FF2B5EF4-FFF2-40B4-BE49-F238E27FC236}">
                <a16:creationId xmlns:a16="http://schemas.microsoft.com/office/drawing/2014/main" id="{B0880394-73D9-9635-C055-C342374A7F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dirty="0"/>
          </a:p>
        </p:txBody>
      </p:sp>
      <p:sp>
        <p:nvSpPr>
          <p:cNvPr id="7" name="TextBox 6">
            <a:extLst>
              <a:ext uri="{FF2B5EF4-FFF2-40B4-BE49-F238E27FC236}">
                <a16:creationId xmlns:a16="http://schemas.microsoft.com/office/drawing/2014/main" id="{C8CD2A99-F70B-F929-DCCA-8C1CD16C3811}"/>
              </a:ext>
            </a:extLst>
          </p:cNvPr>
          <p:cNvSpPr txBox="1"/>
          <p:nvPr/>
        </p:nvSpPr>
        <p:spPr>
          <a:xfrm>
            <a:off x="3555357" y="6358036"/>
            <a:ext cx="5081286" cy="307777"/>
          </a:xfrm>
          <a:prstGeom prst="rect">
            <a:avLst/>
          </a:prstGeom>
          <a:noFill/>
        </p:spPr>
        <p:txBody>
          <a:bodyPr wrap="square" rtlCol="0">
            <a:spAutoFit/>
          </a:bodyPr>
          <a:lstStyle/>
          <a:p>
            <a:pPr algn="ctr"/>
            <a:r>
              <a:rPr lang="en-US" dirty="0" err="1">
                <a:solidFill>
                  <a:schemeClr val="bg1">
                    <a:lumMod val="65000"/>
                  </a:schemeClr>
                </a:solidFill>
                <a:latin typeface="Calibri" panose="020F0502020204030204" pitchFamily="34" charset="0"/>
                <a:cs typeface="Calibri" panose="020F0502020204030204" pitchFamily="34" charset="0"/>
                <a:hlinkClick r:id="rId3"/>
              </a:rPr>
              <a:t>cs.uw.edu</a:t>
            </a:r>
            <a:r>
              <a:rPr lang="en-US" dirty="0">
                <a:solidFill>
                  <a:schemeClr val="bg1">
                    <a:lumMod val="65000"/>
                  </a:schemeClr>
                </a:solidFill>
                <a:latin typeface="Calibri" panose="020F0502020204030204" pitchFamily="34" charset="0"/>
                <a:cs typeface="Calibri" panose="020F0502020204030204" pitchFamily="34" charset="0"/>
                <a:hlinkClick r:id="rId3"/>
              </a:rPr>
              <a:t>/121/syllabus/#using-ai-in-cse-121</a:t>
            </a:r>
            <a:endParaRPr lang="en-US" dirty="0">
              <a:solidFill>
                <a:schemeClr val="bg1">
                  <a:lumMod val="65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EB3B0A8-8A20-ED28-DFD1-AB1D82DF7D83}"/>
              </a:ext>
            </a:extLst>
          </p:cNvPr>
          <p:cNvSpPr txBox="1"/>
          <p:nvPr/>
        </p:nvSpPr>
        <p:spPr>
          <a:xfrm>
            <a:off x="1633959" y="1632028"/>
            <a:ext cx="8924081" cy="1631216"/>
          </a:xfrm>
          <a:prstGeom prst="rect">
            <a:avLst/>
          </a:prstGeom>
          <a:noFill/>
        </p:spPr>
        <p:txBody>
          <a:bodyPr wrap="square" rtlCol="0">
            <a:spAutoFit/>
          </a:bodyPr>
          <a:lstStyle/>
          <a:p>
            <a:r>
              <a:rPr lang="en-US" sz="2000" b="1" i="1" dirty="0">
                <a:solidFill>
                  <a:schemeClr val="accent3"/>
                </a:solidFill>
              </a:rPr>
              <a:t>No part of any graded work may touch an AI tool.</a:t>
            </a:r>
          </a:p>
          <a:p>
            <a:endParaRPr lang="en-US" sz="2000" i="1" dirty="0"/>
          </a:p>
          <a:p>
            <a:r>
              <a:rPr lang="en-US" sz="2000" i="1" dirty="0"/>
              <a:t>You may not copy and paste any work generated by AI into any graded submission, nor may you copy and paste any work from or for a graded assignment into an AI tool. All other uses of AI on graded work must be cited.</a:t>
            </a:r>
          </a:p>
        </p:txBody>
      </p:sp>
      <p:sp>
        <p:nvSpPr>
          <p:cNvPr id="9" name="Rounded Rectangle 8">
            <a:extLst>
              <a:ext uri="{FF2B5EF4-FFF2-40B4-BE49-F238E27FC236}">
                <a16:creationId xmlns:a16="http://schemas.microsoft.com/office/drawing/2014/main" id="{8D6A50DA-172B-179E-AF1E-F7713F7F62CC}"/>
              </a:ext>
              <a:ext uri="{C183D7F6-B498-43B3-948B-1728B52AA6E4}">
                <adec:decorative xmlns:adec="http://schemas.microsoft.com/office/drawing/2017/decorative" val="1"/>
              </a:ext>
            </a:extLst>
          </p:cNvPr>
          <p:cNvSpPr/>
          <p:nvPr/>
        </p:nvSpPr>
        <p:spPr>
          <a:xfrm>
            <a:off x="1473681" y="1462197"/>
            <a:ext cx="9244638" cy="1975483"/>
          </a:xfrm>
          <a:prstGeom prst="roundRect">
            <a:avLst>
              <a:gd name="adj" fmla="val 12296"/>
            </a:avLst>
          </a:prstGeom>
          <a:noFill/>
          <a:ln w="38100">
            <a:solidFill>
              <a:schemeClr val="accent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459E5B8-1E44-F3D9-87EE-BABA78F69AF7}"/>
              </a:ext>
            </a:extLst>
          </p:cNvPr>
          <p:cNvGrpSpPr/>
          <p:nvPr/>
        </p:nvGrpSpPr>
        <p:grpSpPr>
          <a:xfrm>
            <a:off x="1633958" y="3977668"/>
            <a:ext cx="4072361" cy="2139251"/>
            <a:chOff x="1633958" y="3977668"/>
            <a:chExt cx="4072361" cy="2139251"/>
          </a:xfrm>
        </p:grpSpPr>
        <p:grpSp>
          <p:nvGrpSpPr>
            <p:cNvPr id="10" name="Google Shape;177;p10" descr="Lectures">
              <a:extLst>
                <a:ext uri="{FF2B5EF4-FFF2-40B4-BE49-F238E27FC236}">
                  <a16:creationId xmlns:a16="http://schemas.microsoft.com/office/drawing/2014/main" id="{4E503594-0204-5545-F4B6-A2273D577BD3}"/>
                </a:ext>
                <a:ext uri="{C183D7F6-B498-43B3-948B-1728B52AA6E4}">
                  <adec:decorative xmlns:adec="http://schemas.microsoft.com/office/drawing/2017/decorative" val="0"/>
                </a:ext>
              </a:extLst>
            </p:cNvPr>
            <p:cNvGrpSpPr/>
            <p:nvPr/>
          </p:nvGrpSpPr>
          <p:grpSpPr>
            <a:xfrm>
              <a:off x="1633959" y="3977668"/>
              <a:ext cx="1403343" cy="427513"/>
              <a:chOff x="0" y="0"/>
              <a:chExt cx="1745673" cy="427512"/>
            </a:xfrm>
            <a:solidFill>
              <a:schemeClr val="accent6"/>
            </a:solidFill>
          </p:grpSpPr>
          <p:sp>
            <p:nvSpPr>
              <p:cNvPr id="11" name="Google Shape;178;p10">
                <a:extLst>
                  <a:ext uri="{FF2B5EF4-FFF2-40B4-BE49-F238E27FC236}">
                    <a16:creationId xmlns:a16="http://schemas.microsoft.com/office/drawing/2014/main" id="{FCCCAEAE-875F-4F00-C294-C0E9F56396E3}"/>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12" name="Google Shape;179;p10">
                <a:extLst>
                  <a:ext uri="{FF2B5EF4-FFF2-40B4-BE49-F238E27FC236}">
                    <a16:creationId xmlns:a16="http://schemas.microsoft.com/office/drawing/2014/main" id="{2BB393F2-CF77-F575-C05C-758C731094EF}"/>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pitchFamily="2" charset="77"/>
                    <a:ea typeface="Montserrat"/>
                    <a:cs typeface="Montserrat"/>
                    <a:sym typeface="Montserrat"/>
                  </a:rPr>
                  <a:t>ALLOWED</a:t>
                </a:r>
                <a:endParaRPr b="1" dirty="0">
                  <a:latin typeface="Montserrat" pitchFamily="2" charset="77"/>
                  <a:cs typeface="Calibri" panose="020F0502020204030204" pitchFamily="34" charset="0"/>
                </a:endParaRPr>
              </a:p>
            </p:txBody>
          </p:sp>
        </p:grpSp>
        <p:sp>
          <p:nvSpPr>
            <p:cNvPr id="16" name="TextBox 15">
              <a:extLst>
                <a:ext uri="{FF2B5EF4-FFF2-40B4-BE49-F238E27FC236}">
                  <a16:creationId xmlns:a16="http://schemas.microsoft.com/office/drawing/2014/main" id="{F8C1B74E-BE66-2BFB-608F-FF072F7B02F8}"/>
                </a:ext>
              </a:extLst>
            </p:cNvPr>
            <p:cNvSpPr txBox="1"/>
            <p:nvPr/>
          </p:nvSpPr>
          <p:spPr>
            <a:xfrm>
              <a:off x="1633958" y="4639591"/>
              <a:ext cx="4072361" cy="1477328"/>
            </a:xfrm>
            <a:prstGeom prst="rect">
              <a:avLst/>
            </a:prstGeom>
            <a:noFill/>
          </p:spPr>
          <p:txBody>
            <a:bodyPr wrap="square" rtlCol="0">
              <a:spAutoFit/>
            </a:bodyPr>
            <a:lstStyle/>
            <a:p>
              <a:pPr marL="285750" indent="-285750">
                <a:buClr>
                  <a:schemeClr val="accent6"/>
                </a:buClr>
                <a:buFont typeface="Arial" panose="020B0604020202020204" pitchFamily="34" charset="0"/>
                <a:buChar char="•"/>
              </a:pPr>
              <a:r>
                <a:rPr lang="en-US" sz="1800" dirty="0">
                  <a:latin typeface="Calibri" panose="020F0502020204030204" pitchFamily="34" charset="0"/>
                  <a:cs typeface="Calibri" panose="020F0502020204030204" pitchFamily="34" charset="0"/>
                </a:rPr>
                <a:t>Asking AI to </a:t>
              </a:r>
              <a:r>
                <a:rPr lang="en-US" sz="1800" b="1" dirty="0">
                  <a:solidFill>
                    <a:schemeClr val="accent6"/>
                  </a:solidFill>
                  <a:latin typeface="Calibri" panose="020F0502020204030204" pitchFamily="34" charset="0"/>
                  <a:cs typeface="Calibri" panose="020F0502020204030204" pitchFamily="34" charset="0"/>
                </a:rPr>
                <a:t>explain an error message</a:t>
              </a:r>
            </a:p>
            <a:p>
              <a:pPr marL="285750" indent="-285750">
                <a:buClr>
                  <a:schemeClr val="accent6"/>
                </a:buClr>
                <a:buFont typeface="Arial" panose="020B0604020202020204" pitchFamily="34" charset="0"/>
                <a:buChar char="•"/>
              </a:pPr>
              <a:r>
                <a:rPr lang="en-US" sz="1800" dirty="0">
                  <a:latin typeface="Calibri" panose="020F0502020204030204" pitchFamily="34" charset="0"/>
                  <a:cs typeface="Calibri" panose="020F0502020204030204" pitchFamily="34" charset="0"/>
                </a:rPr>
                <a:t>Asking AI to </a:t>
              </a:r>
              <a:r>
                <a:rPr lang="en-US" sz="1800" b="1" dirty="0">
                  <a:solidFill>
                    <a:schemeClr val="accent6"/>
                  </a:solidFill>
                  <a:latin typeface="Calibri" panose="020F0502020204030204" pitchFamily="34" charset="0"/>
                  <a:cs typeface="Calibri" panose="020F0502020204030204" pitchFamily="34" charset="0"/>
                </a:rPr>
                <a:t>explain the functionality of non-graded code</a:t>
              </a:r>
              <a:r>
                <a:rPr lang="en-US" sz="1800" b="1"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snippets </a:t>
              </a:r>
            </a:p>
            <a:p>
              <a:pPr marL="285750" indent="-285750">
                <a:buClr>
                  <a:schemeClr val="accent6"/>
                </a:buClr>
                <a:buFont typeface="Arial" panose="020B0604020202020204" pitchFamily="34" charset="0"/>
                <a:buChar char="•"/>
              </a:pPr>
              <a:r>
                <a:rPr lang="en-US" sz="1800" dirty="0">
                  <a:latin typeface="Calibri" panose="020F0502020204030204" pitchFamily="34" charset="0"/>
                  <a:cs typeface="Calibri" panose="020F0502020204030204" pitchFamily="34" charset="0"/>
                </a:rPr>
                <a:t>Asking AI to </a:t>
              </a:r>
              <a:r>
                <a:rPr lang="en-US" sz="1800" b="1" dirty="0">
                  <a:solidFill>
                    <a:schemeClr val="accent6"/>
                  </a:solidFill>
                  <a:latin typeface="Calibri" panose="020F0502020204030204" pitchFamily="34" charset="0"/>
                  <a:cs typeface="Calibri" panose="020F0502020204030204" pitchFamily="34" charset="0"/>
                </a:rPr>
                <a:t>suggest additional information </a:t>
              </a:r>
              <a:r>
                <a:rPr lang="en-US" sz="1800" dirty="0">
                  <a:latin typeface="Calibri" panose="020F0502020204030204" pitchFamily="34" charset="0"/>
                  <a:cs typeface="Calibri" panose="020F0502020204030204" pitchFamily="34" charset="0"/>
                </a:rPr>
                <a:t>or resources</a:t>
              </a:r>
            </a:p>
          </p:txBody>
        </p:sp>
      </p:grpSp>
      <p:grpSp>
        <p:nvGrpSpPr>
          <p:cNvPr id="5" name="Group 4">
            <a:extLst>
              <a:ext uri="{FF2B5EF4-FFF2-40B4-BE49-F238E27FC236}">
                <a16:creationId xmlns:a16="http://schemas.microsoft.com/office/drawing/2014/main" id="{93523C39-A9BB-714F-8E96-341FF8076F3E}"/>
              </a:ext>
            </a:extLst>
          </p:cNvPr>
          <p:cNvGrpSpPr/>
          <p:nvPr/>
        </p:nvGrpSpPr>
        <p:grpSpPr>
          <a:xfrm>
            <a:off x="6698413" y="3976404"/>
            <a:ext cx="4262813" cy="1863516"/>
            <a:chOff x="6698413" y="3976404"/>
            <a:chExt cx="4262813" cy="1863516"/>
          </a:xfrm>
        </p:grpSpPr>
        <p:grpSp>
          <p:nvGrpSpPr>
            <p:cNvPr id="13" name="Google Shape;177;p10" descr="Lectures">
              <a:extLst>
                <a:ext uri="{FF2B5EF4-FFF2-40B4-BE49-F238E27FC236}">
                  <a16:creationId xmlns:a16="http://schemas.microsoft.com/office/drawing/2014/main" id="{274389ED-9673-9029-4D75-F41467D157E4}"/>
                </a:ext>
                <a:ext uri="{C183D7F6-B498-43B3-948B-1728B52AA6E4}">
                  <adec:decorative xmlns:adec="http://schemas.microsoft.com/office/drawing/2017/decorative" val="0"/>
                </a:ext>
              </a:extLst>
            </p:cNvPr>
            <p:cNvGrpSpPr/>
            <p:nvPr/>
          </p:nvGrpSpPr>
          <p:grpSpPr>
            <a:xfrm>
              <a:off x="6698413" y="3976404"/>
              <a:ext cx="1403343" cy="427513"/>
              <a:chOff x="0" y="0"/>
              <a:chExt cx="1745673" cy="427512"/>
            </a:xfrm>
            <a:solidFill>
              <a:schemeClr val="accent2"/>
            </a:solidFill>
          </p:grpSpPr>
          <p:sp>
            <p:nvSpPr>
              <p:cNvPr id="14" name="Google Shape;178;p10">
                <a:extLst>
                  <a:ext uri="{FF2B5EF4-FFF2-40B4-BE49-F238E27FC236}">
                    <a16:creationId xmlns:a16="http://schemas.microsoft.com/office/drawing/2014/main" id="{19C41D2D-A175-62AF-E1A6-EE9547F334B1}"/>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15" name="Google Shape;179;p10">
                <a:extLst>
                  <a:ext uri="{FF2B5EF4-FFF2-40B4-BE49-F238E27FC236}">
                    <a16:creationId xmlns:a16="http://schemas.microsoft.com/office/drawing/2014/main" id="{7D97A173-A964-DB47-2C8C-A56486C1CAC0}"/>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pitchFamily="2" charset="77"/>
                    <a:ea typeface="Montserrat"/>
                    <a:cs typeface="Montserrat"/>
                    <a:sym typeface="Montserrat"/>
                  </a:rPr>
                  <a:t>PROHIBITED</a:t>
                </a:r>
                <a:endParaRPr b="1" dirty="0">
                  <a:latin typeface="Montserrat" pitchFamily="2" charset="77"/>
                  <a:cs typeface="Calibri" panose="020F0502020204030204" pitchFamily="34" charset="0"/>
                </a:endParaRPr>
              </a:p>
            </p:txBody>
          </p:sp>
        </p:grpSp>
        <p:sp>
          <p:nvSpPr>
            <p:cNvPr id="17" name="TextBox 16">
              <a:extLst>
                <a:ext uri="{FF2B5EF4-FFF2-40B4-BE49-F238E27FC236}">
                  <a16:creationId xmlns:a16="http://schemas.microsoft.com/office/drawing/2014/main" id="{B11DDB78-86E8-0414-79E4-C9BFE6BD4311}"/>
                </a:ext>
              </a:extLst>
            </p:cNvPr>
            <p:cNvSpPr txBox="1"/>
            <p:nvPr/>
          </p:nvSpPr>
          <p:spPr>
            <a:xfrm>
              <a:off x="6698414" y="4639591"/>
              <a:ext cx="4262812" cy="1200329"/>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sz="1800" b="1" dirty="0">
                  <a:solidFill>
                    <a:schemeClr val="accent2"/>
                  </a:solidFill>
                  <a:latin typeface="Calibri" panose="020F0502020204030204" pitchFamily="34" charset="0"/>
                  <a:cs typeface="Calibri" panose="020F0502020204030204" pitchFamily="34" charset="0"/>
                </a:rPr>
                <a:t>Generating code, comments, reflections</a:t>
              </a:r>
            </a:p>
            <a:p>
              <a:pPr marL="285750" indent="-285750">
                <a:buClr>
                  <a:schemeClr val="accent2"/>
                </a:buClr>
                <a:buFont typeface="Arial" panose="020B0604020202020204" pitchFamily="34" charset="0"/>
                <a:buChar char="•"/>
              </a:pPr>
              <a:r>
                <a:rPr lang="en-US" sz="1800" dirty="0">
                  <a:latin typeface="Calibri" panose="020F0502020204030204" pitchFamily="34" charset="0"/>
                  <a:cs typeface="Calibri" panose="020F0502020204030204" pitchFamily="34" charset="0"/>
                </a:rPr>
                <a:t>Using AI to </a:t>
              </a:r>
              <a:r>
                <a:rPr lang="en-US" sz="1800" b="1" dirty="0">
                  <a:solidFill>
                    <a:schemeClr val="accent2"/>
                  </a:solidFill>
                  <a:latin typeface="Calibri" panose="020F0502020204030204" pitchFamily="34" charset="0"/>
                  <a:cs typeface="Calibri" panose="020F0502020204030204" pitchFamily="34" charset="0"/>
                </a:rPr>
                <a:t>‘solve’ an assignment</a:t>
              </a:r>
            </a:p>
            <a:p>
              <a:pPr marL="285750" indent="-285750">
                <a:buClr>
                  <a:schemeClr val="accent2"/>
                </a:buClr>
                <a:buFont typeface="Arial" panose="020B0604020202020204" pitchFamily="34" charset="0"/>
                <a:buChar char="•"/>
              </a:pPr>
              <a:r>
                <a:rPr lang="en-US" sz="1800" dirty="0">
                  <a:latin typeface="Calibri" panose="020F0502020204030204" pitchFamily="34" charset="0"/>
                  <a:cs typeface="Calibri" panose="020F0502020204030204" pitchFamily="34" charset="0"/>
                </a:rPr>
                <a:t>Using AI to </a:t>
              </a:r>
              <a:r>
                <a:rPr lang="en-US" sz="1800" b="1" dirty="0">
                  <a:solidFill>
                    <a:schemeClr val="accent2"/>
                  </a:solidFill>
                  <a:latin typeface="Calibri" panose="020F0502020204030204" pitchFamily="34" charset="0"/>
                  <a:cs typeface="Calibri" panose="020F0502020204030204" pitchFamily="34" charset="0"/>
                </a:rPr>
                <a:t>write, modify, or extend</a:t>
              </a:r>
              <a:r>
                <a:rPr lang="en-US" sz="1800" dirty="0">
                  <a:solidFill>
                    <a:schemeClr val="accent2"/>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reflections, code, comments, etc.</a:t>
              </a:r>
            </a:p>
          </p:txBody>
        </p:sp>
      </p:grpSp>
    </p:spTree>
    <p:extLst>
      <p:ext uri="{BB962C8B-B14F-4D97-AF65-F5344CB8AC3E}">
        <p14:creationId xmlns:p14="http://schemas.microsoft.com/office/powerpoint/2010/main" val="3748403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F0F9BC-AF4E-55DC-38D8-6C8F9E3E65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D9037-50B5-7AB6-7024-C7D153AD8436}"/>
              </a:ext>
            </a:extLst>
          </p:cNvPr>
          <p:cNvSpPr>
            <a:spLocks noGrp="1"/>
          </p:cNvSpPr>
          <p:nvPr>
            <p:ph type="title"/>
          </p:nvPr>
        </p:nvSpPr>
        <p:spPr/>
        <p:txBody>
          <a:bodyPr/>
          <a:lstStyle/>
          <a:p>
            <a:r>
              <a:rPr lang="en-US" dirty="0"/>
              <a:t>Switching to Ed: Our First Program!*</a:t>
            </a:r>
          </a:p>
        </p:txBody>
      </p:sp>
      <p:sp>
        <p:nvSpPr>
          <p:cNvPr id="3" name="Text Placeholder 2">
            <a:extLst>
              <a:ext uri="{FF2B5EF4-FFF2-40B4-BE49-F238E27FC236}">
                <a16:creationId xmlns:a16="http://schemas.microsoft.com/office/drawing/2014/main" id="{19FF7E62-0688-7A47-899F-200C16DEF72C}"/>
              </a:ext>
            </a:extLst>
          </p:cNvPr>
          <p:cNvSpPr>
            <a:spLocks noGrp="1"/>
          </p:cNvSpPr>
          <p:nvPr>
            <p:ph type="body" idx="1"/>
          </p:nvPr>
        </p:nvSpPr>
        <p:spPr>
          <a:xfrm>
            <a:off x="838200" y="5617029"/>
            <a:ext cx="10515600" cy="1023166"/>
          </a:xfrm>
        </p:spPr>
        <p:txBody>
          <a:bodyPr>
            <a:normAutofit/>
          </a:bodyPr>
          <a:lstStyle/>
          <a:p>
            <a:pPr marL="114300" indent="0">
              <a:buNone/>
            </a:pPr>
            <a:r>
              <a:rPr lang="en-US" dirty="0"/>
              <a:t>*note: in </a:t>
            </a:r>
            <a:r>
              <a:rPr lang="en-US" u="sng" dirty="0"/>
              <a:t>almost</a:t>
            </a:r>
            <a:r>
              <a:rPr lang="en-US" dirty="0"/>
              <a:t> all cases, slides are </a:t>
            </a:r>
            <a:r>
              <a:rPr lang="en-US" i="1" dirty="0"/>
              <a:t>not</a:t>
            </a:r>
            <a:r>
              <a:rPr lang="en-US" dirty="0"/>
              <a:t> comprehensive. reviewing the slides will </a:t>
            </a:r>
            <a:r>
              <a:rPr lang="en-US" u="sng" dirty="0"/>
              <a:t>not</a:t>
            </a:r>
            <a:r>
              <a:rPr lang="en-US" dirty="0"/>
              <a:t> cover all the content in lecture!</a:t>
            </a:r>
          </a:p>
        </p:txBody>
      </p:sp>
      <p:sp>
        <p:nvSpPr>
          <p:cNvPr id="4" name="Slide Number Placeholder 3">
            <a:extLst>
              <a:ext uri="{FF2B5EF4-FFF2-40B4-BE49-F238E27FC236}">
                <a16:creationId xmlns:a16="http://schemas.microsoft.com/office/drawing/2014/main" id="{41E59357-7C03-93C4-B935-AB8C04C4B2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dirty="0"/>
          </a:p>
        </p:txBody>
      </p:sp>
    </p:spTree>
    <p:extLst>
      <p:ext uri="{BB962C8B-B14F-4D97-AF65-F5344CB8AC3E}">
        <p14:creationId xmlns:p14="http://schemas.microsoft.com/office/powerpoint/2010/main" val="2612170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EA13-C61A-7EEF-8E6E-5389E0D771C4}"/>
              </a:ext>
            </a:extLst>
          </p:cNvPr>
          <p:cNvSpPr>
            <a:spLocks noGrp="1"/>
          </p:cNvSpPr>
          <p:nvPr>
            <p:ph type="title"/>
          </p:nvPr>
        </p:nvSpPr>
        <p:spPr/>
        <p:txBody>
          <a:bodyPr/>
          <a:lstStyle/>
          <a:p>
            <a:r>
              <a:rPr lang="en-US" dirty="0"/>
              <a:t>“Homework” for Next Time</a:t>
            </a:r>
          </a:p>
        </p:txBody>
      </p:sp>
      <p:sp>
        <p:nvSpPr>
          <p:cNvPr id="3" name="Text Placeholder 2">
            <a:extLst>
              <a:ext uri="{FF2B5EF4-FFF2-40B4-BE49-F238E27FC236}">
                <a16:creationId xmlns:a16="http://schemas.microsoft.com/office/drawing/2014/main" id="{F980AA1F-109A-CA3B-55F2-B68317DA317B}"/>
              </a:ext>
            </a:extLst>
          </p:cNvPr>
          <p:cNvSpPr>
            <a:spLocks noGrp="1"/>
          </p:cNvSpPr>
          <p:nvPr>
            <p:ph type="body" idx="1"/>
          </p:nvPr>
        </p:nvSpPr>
        <p:spPr/>
        <p:txBody>
          <a:bodyPr/>
          <a:lstStyle/>
          <a:p>
            <a:pPr marL="114300" indent="0">
              <a:buNone/>
            </a:pPr>
            <a:r>
              <a:rPr lang="en-US" dirty="0"/>
              <a:t>First assignment will be released Friday, but there are some things to do in the meantime.</a:t>
            </a:r>
          </a:p>
          <a:p>
            <a:pPr marL="114300" indent="0">
              <a:buNone/>
            </a:pPr>
            <a:endParaRPr lang="en-US" dirty="0"/>
          </a:p>
          <a:p>
            <a:pPr marL="114300" indent="0">
              <a:buNone/>
            </a:pPr>
            <a:r>
              <a:rPr lang="en-US" dirty="0"/>
              <a:t>TODOs this week:</a:t>
            </a:r>
          </a:p>
          <a:p>
            <a:r>
              <a:rPr lang="en-US" dirty="0"/>
              <a:t>Fill out the </a:t>
            </a:r>
            <a:r>
              <a:rPr lang="en-US" dirty="0">
                <a:hlinkClick r:id="rId3"/>
              </a:rPr>
              <a:t>introductory survey </a:t>
            </a:r>
            <a:r>
              <a:rPr lang="en-US" dirty="0"/>
              <a:t>(this is Thursday’s section exit ticket)</a:t>
            </a:r>
          </a:p>
          <a:p>
            <a:r>
              <a:rPr lang="en-US" dirty="0"/>
              <a:t>Go meet your TA and classmates in Thursday’s quiz section</a:t>
            </a:r>
          </a:p>
          <a:p>
            <a:r>
              <a:rPr lang="en-US" dirty="0"/>
              <a:t>Complete the pre-class material for Friday (see website/calendar)</a:t>
            </a:r>
          </a:p>
          <a:p>
            <a:r>
              <a:rPr lang="en-US" dirty="0"/>
              <a:t>Check over </a:t>
            </a:r>
            <a:r>
              <a:rPr lang="en-US" dirty="0">
                <a:hlinkClick r:id="rId4"/>
              </a:rPr>
              <a:t>syllabus details on website</a:t>
            </a:r>
            <a:endParaRPr lang="en-US" dirty="0"/>
          </a:p>
        </p:txBody>
      </p:sp>
      <p:sp>
        <p:nvSpPr>
          <p:cNvPr id="4" name="Slide Number Placeholder 3">
            <a:extLst>
              <a:ext uri="{FF2B5EF4-FFF2-40B4-BE49-F238E27FC236}">
                <a16:creationId xmlns:a16="http://schemas.microsoft.com/office/drawing/2014/main" id="{4FF68B95-983D-8DDF-F0FC-9A686FC3B4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dirty="0"/>
          </a:p>
        </p:txBody>
      </p:sp>
    </p:spTree>
    <p:extLst>
      <p:ext uri="{BB962C8B-B14F-4D97-AF65-F5344CB8AC3E}">
        <p14:creationId xmlns:p14="http://schemas.microsoft.com/office/powerpoint/2010/main" val="259761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28B93-C730-98DA-5676-1C45C15655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C15C8-0396-5E93-9CCB-866EF42BCBB6}"/>
              </a:ext>
            </a:extLst>
          </p:cNvPr>
          <p:cNvSpPr>
            <a:spLocks noGrp="1"/>
          </p:cNvSpPr>
          <p:nvPr>
            <p:ph type="title"/>
          </p:nvPr>
        </p:nvSpPr>
        <p:spPr/>
        <p:txBody>
          <a:bodyPr/>
          <a:lstStyle/>
          <a:p>
            <a:r>
              <a:rPr lang="en-US" dirty="0"/>
              <a:t>Hi, I’m Brett! </a:t>
            </a:r>
            <a:r>
              <a:rPr lang="en-US" b="0" dirty="0"/>
              <a:t>(he/him)</a:t>
            </a:r>
            <a:endParaRPr lang="en-US" dirty="0"/>
          </a:p>
        </p:txBody>
      </p:sp>
      <p:sp>
        <p:nvSpPr>
          <p:cNvPr id="3" name="Text Placeholder 2">
            <a:extLst>
              <a:ext uri="{FF2B5EF4-FFF2-40B4-BE49-F238E27FC236}">
                <a16:creationId xmlns:a16="http://schemas.microsoft.com/office/drawing/2014/main" id="{749B8AD9-02C8-A59D-6FE8-8AC974634552}"/>
              </a:ext>
            </a:extLst>
          </p:cNvPr>
          <p:cNvSpPr>
            <a:spLocks noGrp="1"/>
          </p:cNvSpPr>
          <p:nvPr>
            <p:ph type="body" idx="1"/>
          </p:nvPr>
        </p:nvSpPr>
        <p:spPr>
          <a:xfrm>
            <a:off x="838200" y="1371600"/>
            <a:ext cx="6963888" cy="4805363"/>
          </a:xfrm>
        </p:spPr>
        <p:txBody>
          <a:bodyPr>
            <a:normAutofit/>
          </a:bodyPr>
          <a:lstStyle/>
          <a:p>
            <a:r>
              <a:rPr lang="en-US" sz="2400" dirty="0"/>
              <a:t>Associate Teaching Professor</a:t>
            </a:r>
          </a:p>
          <a:p>
            <a:r>
              <a:rPr lang="en-US" sz="2400" dirty="0"/>
              <a:t>Frequent intro CS instructor</a:t>
            </a:r>
          </a:p>
          <a:p>
            <a:pPr lvl="1"/>
            <a:r>
              <a:rPr lang="en-US" sz="1600" dirty="0"/>
              <a:t>Lead designer/developer of new 12X curriculum</a:t>
            </a:r>
          </a:p>
          <a:p>
            <a:r>
              <a:rPr lang="en-US" sz="2400" dirty="0"/>
              <a:t>Also interested in CS education/pedagogy</a:t>
            </a:r>
          </a:p>
          <a:p>
            <a:r>
              <a:rPr lang="en-US" sz="2400" dirty="0"/>
              <a:t>Previously:</a:t>
            </a:r>
          </a:p>
          <a:p>
            <a:pPr lvl="1"/>
            <a:r>
              <a:rPr lang="en-US" sz="1600" dirty="0"/>
              <a:t>trained CS teachers (and still!)</a:t>
            </a:r>
          </a:p>
          <a:p>
            <a:pPr lvl="1"/>
            <a:r>
              <a:rPr lang="en-US" sz="1600" dirty="0"/>
              <a:t>developed CS curriculum</a:t>
            </a:r>
          </a:p>
          <a:p>
            <a:pPr lvl="1"/>
            <a:r>
              <a:rPr lang="en-US" sz="1600" dirty="0"/>
              <a:t>taught high school CS</a:t>
            </a:r>
          </a:p>
          <a:p>
            <a:pPr lvl="1"/>
            <a:r>
              <a:rPr lang="en-US" sz="1600" dirty="0"/>
              <a:t>worked as a software engineering</a:t>
            </a:r>
          </a:p>
          <a:p>
            <a:r>
              <a:rPr lang="en-US" sz="2400" dirty="0"/>
              <a:t>Non-CS hobbies: board games/RPGs, officiating football, announcing robotics competitions</a:t>
            </a:r>
          </a:p>
        </p:txBody>
      </p:sp>
      <p:sp>
        <p:nvSpPr>
          <p:cNvPr id="6" name="Slide Number Placeholder 5">
            <a:extLst>
              <a:ext uri="{FF2B5EF4-FFF2-40B4-BE49-F238E27FC236}">
                <a16:creationId xmlns:a16="http://schemas.microsoft.com/office/drawing/2014/main" id="{1ECC4CAD-72BF-49BD-480B-35992E600E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pic>
        <p:nvPicPr>
          <p:cNvPr id="5" name="Picture 4" descr="A headshot of Brett, a white man with short black hair and a beard and wearing a blue collared shirt, smiling at the camera.">
            <a:extLst>
              <a:ext uri="{FF2B5EF4-FFF2-40B4-BE49-F238E27FC236}">
                <a16:creationId xmlns:a16="http://schemas.microsoft.com/office/drawing/2014/main" id="{8F00B0AC-2A0B-773D-E099-136AEDE13F84}"/>
              </a:ext>
            </a:extLst>
          </p:cNvPr>
          <p:cNvPicPr>
            <a:picLocks noChangeAspect="1"/>
          </p:cNvPicPr>
          <p:nvPr/>
        </p:nvPicPr>
        <p:blipFill>
          <a:blip r:embed="rId3"/>
          <a:stretch>
            <a:fillRect/>
          </a:stretch>
        </p:blipFill>
        <p:spPr>
          <a:xfrm>
            <a:off x="8273716" y="1888958"/>
            <a:ext cx="3080084" cy="3080084"/>
          </a:xfrm>
          <a:prstGeom prst="rect">
            <a:avLst/>
          </a:prstGeom>
        </p:spPr>
      </p:pic>
    </p:spTree>
    <p:extLst>
      <p:ext uri="{BB962C8B-B14F-4D97-AF65-F5344CB8AC3E}">
        <p14:creationId xmlns:p14="http://schemas.microsoft.com/office/powerpoint/2010/main" val="248406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miling at the camera&#10;&#10;AI-generated content may be incorrect.">
            <a:extLst>
              <a:ext uri="{FF2B5EF4-FFF2-40B4-BE49-F238E27FC236}">
                <a16:creationId xmlns:a16="http://schemas.microsoft.com/office/drawing/2014/main" id="{9BC80BD6-9DC4-C50C-D108-3F7EBF450EBD}"/>
              </a:ext>
            </a:extLst>
          </p:cNvPr>
          <p:cNvPicPr>
            <a:picLocks noChangeAspect="1"/>
          </p:cNvPicPr>
          <p:nvPr/>
        </p:nvPicPr>
        <p:blipFill>
          <a:blip r:embed="rId3"/>
          <a:srcRect b="20094"/>
          <a:stretch>
            <a:fillRect/>
          </a:stretch>
        </p:blipFill>
        <p:spPr>
          <a:xfrm>
            <a:off x="5551932" y="5392993"/>
            <a:ext cx="1097255" cy="1088136"/>
          </a:xfrm>
          <a:prstGeom prst="rect">
            <a:avLst/>
          </a:prstGeom>
        </p:spPr>
      </p:pic>
      <p:sp>
        <p:nvSpPr>
          <p:cNvPr id="2" name="Title 1">
            <a:extLst>
              <a:ext uri="{FF2B5EF4-FFF2-40B4-BE49-F238E27FC236}">
                <a16:creationId xmlns:a16="http://schemas.microsoft.com/office/drawing/2014/main" id="{498A02BE-CFD7-EF0B-2B40-BDA90B160836}"/>
              </a:ext>
            </a:extLst>
          </p:cNvPr>
          <p:cNvSpPr>
            <a:spLocks noGrp="1"/>
          </p:cNvSpPr>
          <p:nvPr>
            <p:ph type="title"/>
          </p:nvPr>
        </p:nvSpPr>
        <p:spPr/>
        <p:txBody>
          <a:bodyPr/>
          <a:lstStyle/>
          <a:p>
            <a:r>
              <a:rPr lang="en-US" dirty="0"/>
              <a:t>Meet your 34 </a:t>
            </a:r>
            <a:r>
              <a:rPr lang="en-US" u="sng" dirty="0"/>
              <a:t>fabulous</a:t>
            </a:r>
            <a:r>
              <a:rPr lang="en-US" dirty="0"/>
              <a:t> TAs!</a:t>
            </a:r>
          </a:p>
        </p:txBody>
      </p:sp>
      <p:sp>
        <p:nvSpPr>
          <p:cNvPr id="3" name="Slide Number Placeholder 2">
            <a:extLst>
              <a:ext uri="{FF2B5EF4-FFF2-40B4-BE49-F238E27FC236}">
                <a16:creationId xmlns:a16="http://schemas.microsoft.com/office/drawing/2014/main" id="{EF07BE37-2296-2A02-37B7-2C44933E29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43" name="Picture 42" descr="A person standing in the snow with poles&#10;&#10;AI-generated content may be incorrect.">
            <a:extLst>
              <a:ext uri="{FF2B5EF4-FFF2-40B4-BE49-F238E27FC236}">
                <a16:creationId xmlns:a16="http://schemas.microsoft.com/office/drawing/2014/main" id="{712FE7E5-9F33-EE27-33CB-96400E5ADBEB}"/>
              </a:ext>
            </a:extLst>
          </p:cNvPr>
          <p:cNvPicPr>
            <a:picLocks noChangeAspect="1"/>
          </p:cNvPicPr>
          <p:nvPr/>
        </p:nvPicPr>
        <p:blipFill>
          <a:blip r:embed="rId4"/>
          <a:srcRect r="12916"/>
          <a:stretch>
            <a:fillRect/>
          </a:stretch>
        </p:blipFill>
        <p:spPr>
          <a:xfrm>
            <a:off x="6875406" y="4116526"/>
            <a:ext cx="1088136" cy="1116854"/>
          </a:xfrm>
          <a:prstGeom prst="rect">
            <a:avLst/>
          </a:prstGeom>
        </p:spPr>
      </p:pic>
      <p:pic>
        <p:nvPicPr>
          <p:cNvPr id="5" name="Picture 4" descr="A person smiling for the camera&#10;&#10;AI-generated content may be incorrect.">
            <a:extLst>
              <a:ext uri="{FF2B5EF4-FFF2-40B4-BE49-F238E27FC236}">
                <a16:creationId xmlns:a16="http://schemas.microsoft.com/office/drawing/2014/main" id="{490C62B8-4AC7-4A11-2685-A2E6B4E19DAF}"/>
              </a:ext>
            </a:extLst>
          </p:cNvPr>
          <p:cNvPicPr>
            <a:picLocks noChangeAspect="1"/>
          </p:cNvPicPr>
          <p:nvPr/>
        </p:nvPicPr>
        <p:blipFill>
          <a:blip r:embed="rId5"/>
          <a:stretch>
            <a:fillRect/>
          </a:stretch>
        </p:blipFill>
        <p:spPr>
          <a:xfrm>
            <a:off x="258036" y="1450642"/>
            <a:ext cx="1090864" cy="1090864"/>
          </a:xfrm>
          <a:prstGeom prst="rect">
            <a:avLst/>
          </a:prstGeom>
        </p:spPr>
      </p:pic>
      <p:pic>
        <p:nvPicPr>
          <p:cNvPr id="6" name="Picture 5">
            <a:extLst>
              <a:ext uri="{FF2B5EF4-FFF2-40B4-BE49-F238E27FC236}">
                <a16:creationId xmlns:a16="http://schemas.microsoft.com/office/drawing/2014/main" id="{EA5366C2-F56A-99BD-FC2F-E0D4F574DF43}"/>
              </a:ext>
            </a:extLst>
          </p:cNvPr>
          <p:cNvPicPr>
            <a:picLocks noChangeAspect="1"/>
          </p:cNvPicPr>
          <p:nvPr/>
        </p:nvPicPr>
        <p:blipFill>
          <a:blip r:embed="rId6"/>
          <a:srcRect/>
          <a:stretch/>
        </p:blipFill>
        <p:spPr>
          <a:xfrm>
            <a:off x="258036" y="2774115"/>
            <a:ext cx="1090864" cy="1090864"/>
          </a:xfrm>
          <a:prstGeom prst="rect">
            <a:avLst/>
          </a:prstGeom>
        </p:spPr>
      </p:pic>
      <p:pic>
        <p:nvPicPr>
          <p:cNvPr id="7" name="Picture 6">
            <a:extLst>
              <a:ext uri="{FF2B5EF4-FFF2-40B4-BE49-F238E27FC236}">
                <a16:creationId xmlns:a16="http://schemas.microsoft.com/office/drawing/2014/main" id="{995B7EC1-CEEA-4072-147D-EE109EF3ACCA}"/>
              </a:ext>
            </a:extLst>
          </p:cNvPr>
          <p:cNvPicPr>
            <a:picLocks noChangeAspect="1"/>
          </p:cNvPicPr>
          <p:nvPr/>
        </p:nvPicPr>
        <p:blipFill>
          <a:blip r:embed="rId7"/>
          <a:srcRect/>
          <a:stretch/>
        </p:blipFill>
        <p:spPr>
          <a:xfrm>
            <a:off x="258036" y="4121188"/>
            <a:ext cx="1090864" cy="1043663"/>
          </a:xfrm>
          <a:prstGeom prst="rect">
            <a:avLst/>
          </a:prstGeom>
        </p:spPr>
      </p:pic>
      <p:pic>
        <p:nvPicPr>
          <p:cNvPr id="8" name="Picture 7">
            <a:extLst>
              <a:ext uri="{FF2B5EF4-FFF2-40B4-BE49-F238E27FC236}">
                <a16:creationId xmlns:a16="http://schemas.microsoft.com/office/drawing/2014/main" id="{1CAD0F20-1C9F-837F-4B5D-B0932BF23699}"/>
              </a:ext>
            </a:extLst>
          </p:cNvPr>
          <p:cNvPicPr>
            <a:picLocks noChangeAspect="1"/>
          </p:cNvPicPr>
          <p:nvPr/>
        </p:nvPicPr>
        <p:blipFill>
          <a:blip r:embed="rId8"/>
          <a:srcRect/>
          <a:stretch/>
        </p:blipFill>
        <p:spPr>
          <a:xfrm>
            <a:off x="269893" y="5421061"/>
            <a:ext cx="1067149" cy="1090864"/>
          </a:xfrm>
          <a:prstGeom prst="rect">
            <a:avLst/>
          </a:prstGeom>
        </p:spPr>
      </p:pic>
      <p:pic>
        <p:nvPicPr>
          <p:cNvPr id="9" name="Picture 8">
            <a:extLst>
              <a:ext uri="{FF2B5EF4-FFF2-40B4-BE49-F238E27FC236}">
                <a16:creationId xmlns:a16="http://schemas.microsoft.com/office/drawing/2014/main" id="{904AD0E0-57BD-137E-225A-8493F5A1E20D}"/>
              </a:ext>
            </a:extLst>
          </p:cNvPr>
          <p:cNvPicPr>
            <a:picLocks noChangeAspect="1"/>
          </p:cNvPicPr>
          <p:nvPr/>
        </p:nvPicPr>
        <p:blipFill>
          <a:blip r:embed="rId9"/>
          <a:srcRect/>
          <a:stretch/>
        </p:blipFill>
        <p:spPr>
          <a:xfrm>
            <a:off x="1581510" y="1472527"/>
            <a:ext cx="1090864" cy="1047094"/>
          </a:xfrm>
          <a:prstGeom prst="rect">
            <a:avLst/>
          </a:prstGeom>
        </p:spPr>
      </p:pic>
      <p:pic>
        <p:nvPicPr>
          <p:cNvPr id="10" name="Picture 9">
            <a:extLst>
              <a:ext uri="{FF2B5EF4-FFF2-40B4-BE49-F238E27FC236}">
                <a16:creationId xmlns:a16="http://schemas.microsoft.com/office/drawing/2014/main" id="{6054C87E-E0A7-1469-1CF1-0EBCA11383C8}"/>
              </a:ext>
            </a:extLst>
          </p:cNvPr>
          <p:cNvPicPr>
            <a:picLocks noChangeAspect="1"/>
          </p:cNvPicPr>
          <p:nvPr/>
        </p:nvPicPr>
        <p:blipFill>
          <a:blip r:embed="rId10"/>
          <a:srcRect/>
          <a:stretch/>
        </p:blipFill>
        <p:spPr>
          <a:xfrm>
            <a:off x="2904984" y="1446631"/>
            <a:ext cx="1090864" cy="1090864"/>
          </a:xfrm>
          <a:prstGeom prst="rect">
            <a:avLst/>
          </a:prstGeom>
        </p:spPr>
      </p:pic>
      <p:pic>
        <p:nvPicPr>
          <p:cNvPr id="11" name="Picture 10">
            <a:extLst>
              <a:ext uri="{FF2B5EF4-FFF2-40B4-BE49-F238E27FC236}">
                <a16:creationId xmlns:a16="http://schemas.microsoft.com/office/drawing/2014/main" id="{AF11492E-43C5-5C09-CEDB-1E7EF45DE5CF}"/>
              </a:ext>
            </a:extLst>
          </p:cNvPr>
          <p:cNvPicPr>
            <a:picLocks noChangeAspect="1"/>
          </p:cNvPicPr>
          <p:nvPr/>
        </p:nvPicPr>
        <p:blipFill>
          <a:blip r:embed="rId11"/>
          <a:srcRect/>
          <a:stretch/>
        </p:blipFill>
        <p:spPr>
          <a:xfrm>
            <a:off x="4228458" y="1489073"/>
            <a:ext cx="1090864" cy="1005980"/>
          </a:xfrm>
          <a:prstGeom prst="rect">
            <a:avLst/>
          </a:prstGeom>
        </p:spPr>
      </p:pic>
      <p:pic>
        <p:nvPicPr>
          <p:cNvPr id="12" name="Picture 11">
            <a:extLst>
              <a:ext uri="{FF2B5EF4-FFF2-40B4-BE49-F238E27FC236}">
                <a16:creationId xmlns:a16="http://schemas.microsoft.com/office/drawing/2014/main" id="{F79B1742-F4E7-8D8F-C0DD-A0D81AE5729F}"/>
              </a:ext>
            </a:extLst>
          </p:cNvPr>
          <p:cNvPicPr>
            <a:picLocks noChangeAspect="1"/>
          </p:cNvPicPr>
          <p:nvPr/>
        </p:nvPicPr>
        <p:blipFill>
          <a:blip r:embed="rId12"/>
          <a:srcRect/>
          <a:stretch/>
        </p:blipFill>
        <p:spPr>
          <a:xfrm>
            <a:off x="5551932" y="1446631"/>
            <a:ext cx="1090864" cy="1090864"/>
          </a:xfrm>
          <a:prstGeom prst="rect">
            <a:avLst/>
          </a:prstGeom>
        </p:spPr>
      </p:pic>
      <p:pic>
        <p:nvPicPr>
          <p:cNvPr id="13" name="Picture 12">
            <a:extLst>
              <a:ext uri="{FF2B5EF4-FFF2-40B4-BE49-F238E27FC236}">
                <a16:creationId xmlns:a16="http://schemas.microsoft.com/office/drawing/2014/main" id="{A1ECB0C6-7D43-6FBD-0233-154C90963E22}"/>
              </a:ext>
            </a:extLst>
          </p:cNvPr>
          <p:cNvPicPr>
            <a:picLocks noChangeAspect="1"/>
          </p:cNvPicPr>
          <p:nvPr/>
        </p:nvPicPr>
        <p:blipFill>
          <a:blip r:embed="rId13"/>
          <a:srcRect/>
          <a:stretch/>
        </p:blipFill>
        <p:spPr>
          <a:xfrm>
            <a:off x="6875406" y="1446631"/>
            <a:ext cx="1090864" cy="1090864"/>
          </a:xfrm>
          <a:prstGeom prst="rect">
            <a:avLst/>
          </a:prstGeom>
        </p:spPr>
      </p:pic>
      <p:pic>
        <p:nvPicPr>
          <p:cNvPr id="14" name="Picture 13">
            <a:extLst>
              <a:ext uri="{FF2B5EF4-FFF2-40B4-BE49-F238E27FC236}">
                <a16:creationId xmlns:a16="http://schemas.microsoft.com/office/drawing/2014/main" id="{648A04F3-3F47-3FAE-EE8C-AF7F02619884}"/>
              </a:ext>
            </a:extLst>
          </p:cNvPr>
          <p:cNvPicPr>
            <a:picLocks noChangeAspect="1"/>
          </p:cNvPicPr>
          <p:nvPr/>
        </p:nvPicPr>
        <p:blipFill>
          <a:blip r:embed="rId14"/>
          <a:srcRect/>
          <a:stretch/>
        </p:blipFill>
        <p:spPr>
          <a:xfrm>
            <a:off x="8198880" y="1446631"/>
            <a:ext cx="1090864" cy="1090864"/>
          </a:xfrm>
          <a:prstGeom prst="rect">
            <a:avLst/>
          </a:prstGeom>
        </p:spPr>
      </p:pic>
      <p:pic>
        <p:nvPicPr>
          <p:cNvPr id="15" name="Picture 14">
            <a:extLst>
              <a:ext uri="{FF2B5EF4-FFF2-40B4-BE49-F238E27FC236}">
                <a16:creationId xmlns:a16="http://schemas.microsoft.com/office/drawing/2014/main" id="{C97C159B-64FD-F66F-E4BE-688DB086F049}"/>
              </a:ext>
            </a:extLst>
          </p:cNvPr>
          <p:cNvPicPr>
            <a:picLocks noChangeAspect="1"/>
          </p:cNvPicPr>
          <p:nvPr/>
        </p:nvPicPr>
        <p:blipFill>
          <a:blip r:embed="rId15"/>
          <a:srcRect/>
          <a:stretch/>
        </p:blipFill>
        <p:spPr>
          <a:xfrm>
            <a:off x="9522354" y="1456654"/>
            <a:ext cx="1090864" cy="1070817"/>
          </a:xfrm>
          <a:prstGeom prst="rect">
            <a:avLst/>
          </a:prstGeom>
        </p:spPr>
      </p:pic>
      <p:pic>
        <p:nvPicPr>
          <p:cNvPr id="19" name="Picture 18">
            <a:extLst>
              <a:ext uri="{FF2B5EF4-FFF2-40B4-BE49-F238E27FC236}">
                <a16:creationId xmlns:a16="http://schemas.microsoft.com/office/drawing/2014/main" id="{66E23FCE-F961-443D-23F0-A5D6D0840CA1}"/>
              </a:ext>
            </a:extLst>
          </p:cNvPr>
          <p:cNvPicPr>
            <a:picLocks noChangeAspect="1"/>
          </p:cNvPicPr>
          <p:nvPr/>
        </p:nvPicPr>
        <p:blipFill>
          <a:blip r:embed="rId16"/>
          <a:srcRect/>
          <a:stretch/>
        </p:blipFill>
        <p:spPr>
          <a:xfrm>
            <a:off x="1581510" y="2766093"/>
            <a:ext cx="1090864" cy="1090864"/>
          </a:xfrm>
          <a:prstGeom prst="rect">
            <a:avLst/>
          </a:prstGeom>
        </p:spPr>
      </p:pic>
      <p:pic>
        <p:nvPicPr>
          <p:cNvPr id="20" name="Picture 19">
            <a:extLst>
              <a:ext uri="{FF2B5EF4-FFF2-40B4-BE49-F238E27FC236}">
                <a16:creationId xmlns:a16="http://schemas.microsoft.com/office/drawing/2014/main" id="{F63D1E78-7FA2-D9BA-727A-48E1E143978E}"/>
              </a:ext>
            </a:extLst>
          </p:cNvPr>
          <p:cNvPicPr>
            <a:picLocks noChangeAspect="1"/>
          </p:cNvPicPr>
          <p:nvPr/>
        </p:nvPicPr>
        <p:blipFill>
          <a:blip r:embed="rId17"/>
          <a:srcRect/>
          <a:stretch/>
        </p:blipFill>
        <p:spPr>
          <a:xfrm>
            <a:off x="2904984" y="2804734"/>
            <a:ext cx="1090864" cy="1013582"/>
          </a:xfrm>
          <a:prstGeom prst="rect">
            <a:avLst/>
          </a:prstGeom>
        </p:spPr>
      </p:pic>
      <p:pic>
        <p:nvPicPr>
          <p:cNvPr id="21" name="Picture 20">
            <a:extLst>
              <a:ext uri="{FF2B5EF4-FFF2-40B4-BE49-F238E27FC236}">
                <a16:creationId xmlns:a16="http://schemas.microsoft.com/office/drawing/2014/main" id="{0A4AB374-EA63-A746-426F-1BD699304019}"/>
              </a:ext>
            </a:extLst>
          </p:cNvPr>
          <p:cNvPicPr>
            <a:picLocks noChangeAspect="1"/>
          </p:cNvPicPr>
          <p:nvPr/>
        </p:nvPicPr>
        <p:blipFill>
          <a:blip r:embed="rId18"/>
          <a:srcRect/>
          <a:stretch/>
        </p:blipFill>
        <p:spPr>
          <a:xfrm>
            <a:off x="4228458" y="2774114"/>
            <a:ext cx="1090864" cy="1090864"/>
          </a:xfrm>
          <a:prstGeom prst="rect">
            <a:avLst/>
          </a:prstGeom>
        </p:spPr>
      </p:pic>
      <p:pic>
        <p:nvPicPr>
          <p:cNvPr id="22" name="Picture 21">
            <a:extLst>
              <a:ext uri="{FF2B5EF4-FFF2-40B4-BE49-F238E27FC236}">
                <a16:creationId xmlns:a16="http://schemas.microsoft.com/office/drawing/2014/main" id="{7F94B1CE-A382-2D1E-3486-C7AEBD50B20D}"/>
              </a:ext>
            </a:extLst>
          </p:cNvPr>
          <p:cNvPicPr>
            <a:picLocks noChangeAspect="1"/>
          </p:cNvPicPr>
          <p:nvPr/>
        </p:nvPicPr>
        <p:blipFill>
          <a:blip r:embed="rId19"/>
          <a:srcRect/>
          <a:stretch/>
        </p:blipFill>
        <p:spPr>
          <a:xfrm>
            <a:off x="5551932" y="2774114"/>
            <a:ext cx="1090864" cy="1090864"/>
          </a:xfrm>
          <a:prstGeom prst="rect">
            <a:avLst/>
          </a:prstGeom>
        </p:spPr>
      </p:pic>
      <p:pic>
        <p:nvPicPr>
          <p:cNvPr id="23" name="Picture 22">
            <a:extLst>
              <a:ext uri="{FF2B5EF4-FFF2-40B4-BE49-F238E27FC236}">
                <a16:creationId xmlns:a16="http://schemas.microsoft.com/office/drawing/2014/main" id="{6CCF44D4-369A-58CF-7533-B348A272C8EA}"/>
              </a:ext>
            </a:extLst>
          </p:cNvPr>
          <p:cNvPicPr>
            <a:picLocks noChangeAspect="1"/>
          </p:cNvPicPr>
          <p:nvPr/>
        </p:nvPicPr>
        <p:blipFill>
          <a:blip r:embed="rId20"/>
          <a:srcRect/>
          <a:stretch/>
        </p:blipFill>
        <p:spPr>
          <a:xfrm>
            <a:off x="6875406" y="2774114"/>
            <a:ext cx="1090864" cy="1090864"/>
          </a:xfrm>
          <a:prstGeom prst="rect">
            <a:avLst/>
          </a:prstGeom>
        </p:spPr>
      </p:pic>
      <p:pic>
        <p:nvPicPr>
          <p:cNvPr id="24" name="Picture 23">
            <a:extLst>
              <a:ext uri="{FF2B5EF4-FFF2-40B4-BE49-F238E27FC236}">
                <a16:creationId xmlns:a16="http://schemas.microsoft.com/office/drawing/2014/main" id="{389C20C2-8AEF-3BEB-A74C-912E978F5C9B}"/>
              </a:ext>
            </a:extLst>
          </p:cNvPr>
          <p:cNvPicPr>
            <a:picLocks noChangeAspect="1"/>
          </p:cNvPicPr>
          <p:nvPr/>
        </p:nvPicPr>
        <p:blipFill>
          <a:blip r:embed="rId21"/>
          <a:srcRect/>
          <a:stretch/>
        </p:blipFill>
        <p:spPr>
          <a:xfrm>
            <a:off x="8198880" y="2774114"/>
            <a:ext cx="1090864" cy="1090864"/>
          </a:xfrm>
          <a:prstGeom prst="rect">
            <a:avLst/>
          </a:prstGeom>
        </p:spPr>
      </p:pic>
      <p:pic>
        <p:nvPicPr>
          <p:cNvPr id="25" name="Picture 24">
            <a:extLst>
              <a:ext uri="{FF2B5EF4-FFF2-40B4-BE49-F238E27FC236}">
                <a16:creationId xmlns:a16="http://schemas.microsoft.com/office/drawing/2014/main" id="{7E9EDA4B-C70E-6D77-C05D-69463D265FF9}"/>
              </a:ext>
            </a:extLst>
          </p:cNvPr>
          <p:cNvPicPr>
            <a:picLocks noChangeAspect="1"/>
          </p:cNvPicPr>
          <p:nvPr/>
        </p:nvPicPr>
        <p:blipFill>
          <a:blip r:embed="rId22"/>
          <a:srcRect/>
          <a:stretch/>
        </p:blipFill>
        <p:spPr>
          <a:xfrm>
            <a:off x="9522354" y="2762774"/>
            <a:ext cx="1090864" cy="1089479"/>
          </a:xfrm>
          <a:prstGeom prst="rect">
            <a:avLst/>
          </a:prstGeom>
        </p:spPr>
      </p:pic>
      <p:pic>
        <p:nvPicPr>
          <p:cNvPr id="26" name="Picture 25">
            <a:extLst>
              <a:ext uri="{FF2B5EF4-FFF2-40B4-BE49-F238E27FC236}">
                <a16:creationId xmlns:a16="http://schemas.microsoft.com/office/drawing/2014/main" id="{633516B3-858A-72A1-F719-0BE8B1AA58CA}"/>
              </a:ext>
            </a:extLst>
          </p:cNvPr>
          <p:cNvPicPr>
            <a:picLocks noChangeAspect="1"/>
          </p:cNvPicPr>
          <p:nvPr/>
        </p:nvPicPr>
        <p:blipFill>
          <a:blip r:embed="rId23"/>
          <a:srcRect/>
          <a:stretch/>
        </p:blipFill>
        <p:spPr>
          <a:xfrm>
            <a:off x="1581510" y="4121188"/>
            <a:ext cx="1090864" cy="1090864"/>
          </a:xfrm>
          <a:prstGeom prst="rect">
            <a:avLst/>
          </a:prstGeom>
        </p:spPr>
      </p:pic>
      <p:pic>
        <p:nvPicPr>
          <p:cNvPr id="27" name="Picture 26">
            <a:extLst>
              <a:ext uri="{FF2B5EF4-FFF2-40B4-BE49-F238E27FC236}">
                <a16:creationId xmlns:a16="http://schemas.microsoft.com/office/drawing/2014/main" id="{ABE7CBD6-EE62-C8F9-320A-D757F9D72895}"/>
              </a:ext>
            </a:extLst>
          </p:cNvPr>
          <p:cNvPicPr>
            <a:picLocks noChangeAspect="1"/>
          </p:cNvPicPr>
          <p:nvPr/>
        </p:nvPicPr>
        <p:blipFill>
          <a:blip r:embed="rId24"/>
          <a:srcRect/>
          <a:stretch/>
        </p:blipFill>
        <p:spPr>
          <a:xfrm>
            <a:off x="2904984" y="4121188"/>
            <a:ext cx="1090864" cy="1090864"/>
          </a:xfrm>
          <a:prstGeom prst="rect">
            <a:avLst/>
          </a:prstGeom>
        </p:spPr>
      </p:pic>
      <p:pic>
        <p:nvPicPr>
          <p:cNvPr id="28" name="Picture 27">
            <a:extLst>
              <a:ext uri="{FF2B5EF4-FFF2-40B4-BE49-F238E27FC236}">
                <a16:creationId xmlns:a16="http://schemas.microsoft.com/office/drawing/2014/main" id="{435B10D4-E17A-892F-EF4A-FBAE93F5664B}"/>
              </a:ext>
            </a:extLst>
          </p:cNvPr>
          <p:cNvPicPr>
            <a:picLocks noChangeAspect="1"/>
          </p:cNvPicPr>
          <p:nvPr/>
        </p:nvPicPr>
        <p:blipFill>
          <a:blip r:embed="rId25"/>
          <a:srcRect/>
          <a:stretch/>
        </p:blipFill>
        <p:spPr>
          <a:xfrm>
            <a:off x="4228458" y="4121188"/>
            <a:ext cx="1090864" cy="1081540"/>
          </a:xfrm>
          <a:prstGeom prst="rect">
            <a:avLst/>
          </a:prstGeom>
        </p:spPr>
      </p:pic>
      <p:pic>
        <p:nvPicPr>
          <p:cNvPr id="29" name="Picture 28">
            <a:extLst>
              <a:ext uri="{FF2B5EF4-FFF2-40B4-BE49-F238E27FC236}">
                <a16:creationId xmlns:a16="http://schemas.microsoft.com/office/drawing/2014/main" id="{849ECD64-DE63-872C-5109-17079A693685}"/>
              </a:ext>
            </a:extLst>
          </p:cNvPr>
          <p:cNvPicPr>
            <a:picLocks noChangeAspect="1"/>
          </p:cNvPicPr>
          <p:nvPr/>
        </p:nvPicPr>
        <p:blipFill>
          <a:blip r:embed="rId26"/>
          <a:srcRect/>
          <a:stretch/>
        </p:blipFill>
        <p:spPr>
          <a:xfrm>
            <a:off x="5551932" y="4121188"/>
            <a:ext cx="1090864" cy="1090864"/>
          </a:xfrm>
          <a:prstGeom prst="rect">
            <a:avLst/>
          </a:prstGeom>
        </p:spPr>
      </p:pic>
      <p:pic>
        <p:nvPicPr>
          <p:cNvPr id="31" name="Picture 30">
            <a:extLst>
              <a:ext uri="{FF2B5EF4-FFF2-40B4-BE49-F238E27FC236}">
                <a16:creationId xmlns:a16="http://schemas.microsoft.com/office/drawing/2014/main" id="{06713C7A-0DBF-4105-B4C1-5900A25C7C98}"/>
              </a:ext>
            </a:extLst>
          </p:cNvPr>
          <p:cNvPicPr>
            <a:picLocks noChangeAspect="1"/>
          </p:cNvPicPr>
          <p:nvPr/>
        </p:nvPicPr>
        <p:blipFill>
          <a:blip r:embed="rId27"/>
          <a:srcRect/>
          <a:stretch/>
        </p:blipFill>
        <p:spPr>
          <a:xfrm>
            <a:off x="8198880" y="4122430"/>
            <a:ext cx="1090864" cy="1090299"/>
          </a:xfrm>
          <a:prstGeom prst="rect">
            <a:avLst/>
          </a:prstGeom>
        </p:spPr>
      </p:pic>
      <p:pic>
        <p:nvPicPr>
          <p:cNvPr id="32" name="Picture 31">
            <a:extLst>
              <a:ext uri="{FF2B5EF4-FFF2-40B4-BE49-F238E27FC236}">
                <a16:creationId xmlns:a16="http://schemas.microsoft.com/office/drawing/2014/main" id="{371F6C07-B28E-BDEE-44DC-A860CF90C498}"/>
              </a:ext>
            </a:extLst>
          </p:cNvPr>
          <p:cNvPicPr>
            <a:picLocks noChangeAspect="1"/>
          </p:cNvPicPr>
          <p:nvPr/>
        </p:nvPicPr>
        <p:blipFill>
          <a:blip r:embed="rId28"/>
          <a:srcRect/>
          <a:stretch/>
        </p:blipFill>
        <p:spPr>
          <a:xfrm>
            <a:off x="1581510" y="5421061"/>
            <a:ext cx="1090864" cy="1090864"/>
          </a:xfrm>
          <a:prstGeom prst="rect">
            <a:avLst/>
          </a:prstGeom>
        </p:spPr>
      </p:pic>
      <p:pic>
        <p:nvPicPr>
          <p:cNvPr id="33" name="Picture 32">
            <a:extLst>
              <a:ext uri="{FF2B5EF4-FFF2-40B4-BE49-F238E27FC236}">
                <a16:creationId xmlns:a16="http://schemas.microsoft.com/office/drawing/2014/main" id="{30260BBA-40C4-707F-6EF5-C7AABE5F41B6}"/>
              </a:ext>
            </a:extLst>
          </p:cNvPr>
          <p:cNvPicPr>
            <a:picLocks noChangeAspect="1"/>
          </p:cNvPicPr>
          <p:nvPr/>
        </p:nvPicPr>
        <p:blipFill>
          <a:blip r:embed="rId29"/>
          <a:srcRect/>
          <a:stretch/>
        </p:blipFill>
        <p:spPr>
          <a:xfrm>
            <a:off x="2904984" y="5392993"/>
            <a:ext cx="1090864" cy="1090864"/>
          </a:xfrm>
          <a:prstGeom prst="rect">
            <a:avLst/>
          </a:prstGeom>
        </p:spPr>
      </p:pic>
      <p:pic>
        <p:nvPicPr>
          <p:cNvPr id="34" name="Picture 33">
            <a:extLst>
              <a:ext uri="{FF2B5EF4-FFF2-40B4-BE49-F238E27FC236}">
                <a16:creationId xmlns:a16="http://schemas.microsoft.com/office/drawing/2014/main" id="{7CC4D14D-BE7B-3D26-1346-8D1EAA1545A9}"/>
              </a:ext>
            </a:extLst>
          </p:cNvPr>
          <p:cNvPicPr>
            <a:picLocks noChangeAspect="1"/>
          </p:cNvPicPr>
          <p:nvPr/>
        </p:nvPicPr>
        <p:blipFill>
          <a:blip r:embed="rId30"/>
          <a:srcRect/>
          <a:stretch/>
        </p:blipFill>
        <p:spPr>
          <a:xfrm>
            <a:off x="4228458" y="5392993"/>
            <a:ext cx="1090864" cy="1090864"/>
          </a:xfrm>
          <a:prstGeom prst="rect">
            <a:avLst/>
          </a:prstGeom>
        </p:spPr>
      </p:pic>
      <p:pic>
        <p:nvPicPr>
          <p:cNvPr id="39" name="Picture 38">
            <a:extLst>
              <a:ext uri="{FF2B5EF4-FFF2-40B4-BE49-F238E27FC236}">
                <a16:creationId xmlns:a16="http://schemas.microsoft.com/office/drawing/2014/main" id="{F92D9A86-0257-A01A-83AD-D0F1322CF659}"/>
              </a:ext>
            </a:extLst>
          </p:cNvPr>
          <p:cNvPicPr>
            <a:picLocks noChangeAspect="1"/>
          </p:cNvPicPr>
          <p:nvPr/>
        </p:nvPicPr>
        <p:blipFill>
          <a:blip r:embed="rId31"/>
          <a:srcRect/>
          <a:stretch/>
        </p:blipFill>
        <p:spPr>
          <a:xfrm>
            <a:off x="9522354" y="4116526"/>
            <a:ext cx="1090864" cy="1090864"/>
          </a:xfrm>
          <a:prstGeom prst="rect">
            <a:avLst/>
          </a:prstGeom>
        </p:spPr>
      </p:pic>
      <p:pic>
        <p:nvPicPr>
          <p:cNvPr id="44" name="Picture 43">
            <a:extLst>
              <a:ext uri="{FF2B5EF4-FFF2-40B4-BE49-F238E27FC236}">
                <a16:creationId xmlns:a16="http://schemas.microsoft.com/office/drawing/2014/main" id="{53B70FBD-13C8-AB28-349E-7CA441E7D006}"/>
              </a:ext>
            </a:extLst>
          </p:cNvPr>
          <p:cNvPicPr>
            <a:picLocks noChangeAspect="1"/>
          </p:cNvPicPr>
          <p:nvPr/>
        </p:nvPicPr>
        <p:blipFill>
          <a:blip r:embed="rId32"/>
          <a:srcRect/>
          <a:stretch/>
        </p:blipFill>
        <p:spPr>
          <a:xfrm>
            <a:off x="10853123" y="1461316"/>
            <a:ext cx="1070817" cy="1070817"/>
          </a:xfrm>
          <a:prstGeom prst="rect">
            <a:avLst/>
          </a:prstGeom>
        </p:spPr>
      </p:pic>
      <p:pic>
        <p:nvPicPr>
          <p:cNvPr id="45" name="Picture 44">
            <a:extLst>
              <a:ext uri="{FF2B5EF4-FFF2-40B4-BE49-F238E27FC236}">
                <a16:creationId xmlns:a16="http://schemas.microsoft.com/office/drawing/2014/main" id="{8AAAA558-85C9-B1D9-847C-351BD3DF2CC6}"/>
              </a:ext>
            </a:extLst>
          </p:cNvPr>
          <p:cNvPicPr>
            <a:picLocks noChangeAspect="1"/>
          </p:cNvPicPr>
          <p:nvPr/>
        </p:nvPicPr>
        <p:blipFill>
          <a:blip r:embed="rId33"/>
          <a:srcRect/>
          <a:stretch/>
        </p:blipFill>
        <p:spPr>
          <a:xfrm>
            <a:off x="10843792" y="2767436"/>
            <a:ext cx="1089479" cy="1089479"/>
          </a:xfrm>
          <a:prstGeom prst="rect">
            <a:avLst/>
          </a:prstGeom>
        </p:spPr>
      </p:pic>
      <p:pic>
        <p:nvPicPr>
          <p:cNvPr id="46" name="Picture 45">
            <a:extLst>
              <a:ext uri="{FF2B5EF4-FFF2-40B4-BE49-F238E27FC236}">
                <a16:creationId xmlns:a16="http://schemas.microsoft.com/office/drawing/2014/main" id="{4833E0B6-985A-7F64-0423-9D66E24FB455}"/>
              </a:ext>
            </a:extLst>
          </p:cNvPr>
          <p:cNvPicPr>
            <a:picLocks noChangeAspect="1"/>
          </p:cNvPicPr>
          <p:nvPr/>
        </p:nvPicPr>
        <p:blipFill>
          <a:blip r:embed="rId34"/>
          <a:srcRect/>
          <a:stretch/>
        </p:blipFill>
        <p:spPr>
          <a:xfrm>
            <a:off x="10843100" y="4121188"/>
            <a:ext cx="1090864" cy="1090864"/>
          </a:xfrm>
          <a:prstGeom prst="rect">
            <a:avLst/>
          </a:prstGeom>
        </p:spPr>
      </p:pic>
      <p:pic>
        <p:nvPicPr>
          <p:cNvPr id="18" name="Picture 17" descr="A cartoon of a fox&#10;&#10;AI-generated content may be incorrect.">
            <a:extLst>
              <a:ext uri="{FF2B5EF4-FFF2-40B4-BE49-F238E27FC236}">
                <a16:creationId xmlns:a16="http://schemas.microsoft.com/office/drawing/2014/main" id="{1E5BEB11-72BF-9C02-11FA-AA0EB038D2E4}"/>
              </a:ext>
            </a:extLst>
          </p:cNvPr>
          <p:cNvPicPr>
            <a:picLocks noChangeAspect="1"/>
          </p:cNvPicPr>
          <p:nvPr/>
        </p:nvPicPr>
        <p:blipFill>
          <a:blip r:embed="rId35"/>
          <a:stretch>
            <a:fillRect/>
          </a:stretch>
        </p:blipFill>
        <p:spPr>
          <a:xfrm>
            <a:off x="6708115" y="5351715"/>
            <a:ext cx="1696094" cy="1189706"/>
          </a:xfrm>
          <a:prstGeom prst="rect">
            <a:avLst/>
          </a:prstGeom>
        </p:spPr>
      </p:pic>
      <p:pic>
        <p:nvPicPr>
          <p:cNvPr id="30" name="Picture 29" descr="A cartoon of a fox&#10;&#10;AI-generated content may be incorrect.">
            <a:extLst>
              <a:ext uri="{FF2B5EF4-FFF2-40B4-BE49-F238E27FC236}">
                <a16:creationId xmlns:a16="http://schemas.microsoft.com/office/drawing/2014/main" id="{931244F4-7863-9EF8-FB91-CA220AE698BF}"/>
              </a:ext>
            </a:extLst>
          </p:cNvPr>
          <p:cNvPicPr>
            <a:picLocks noChangeAspect="1"/>
          </p:cNvPicPr>
          <p:nvPr/>
        </p:nvPicPr>
        <p:blipFill>
          <a:blip r:embed="rId35"/>
          <a:stretch>
            <a:fillRect/>
          </a:stretch>
        </p:blipFill>
        <p:spPr>
          <a:xfrm>
            <a:off x="8037980" y="5325725"/>
            <a:ext cx="1696094" cy="1189706"/>
          </a:xfrm>
          <a:prstGeom prst="rect">
            <a:avLst/>
          </a:prstGeom>
        </p:spPr>
      </p:pic>
    </p:spTree>
    <p:extLst>
      <p:ext uri="{BB962C8B-B14F-4D97-AF65-F5344CB8AC3E}">
        <p14:creationId xmlns:p14="http://schemas.microsoft.com/office/powerpoint/2010/main" val="2876082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87B0D-3360-0F35-022C-805DD6572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E8536-72F4-E417-242A-81033AB8E9D0}"/>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13BE4989-BC99-ACDC-BB1E-5E70D0DBB4F3}"/>
              </a:ext>
            </a:extLst>
          </p:cNvPr>
          <p:cNvSpPr>
            <a:spLocks noGrp="1"/>
          </p:cNvSpPr>
          <p:nvPr>
            <p:ph type="body" idx="1"/>
          </p:nvPr>
        </p:nvSpPr>
        <p:spPr>
          <a:xfrm>
            <a:off x="838200" y="1371600"/>
            <a:ext cx="5257800" cy="4805363"/>
          </a:xfrm>
        </p:spPr>
        <p:txBody>
          <a:bodyPr/>
          <a:lstStyle/>
          <a:p>
            <a:pPr marL="114300" indent="0">
              <a:buNone/>
            </a:pPr>
            <a:r>
              <a:rPr lang="en-US" b="1" dirty="0"/>
              <a:t>Today:</a:t>
            </a:r>
          </a:p>
          <a:p>
            <a:pPr marL="628650" indent="-514350">
              <a:buFont typeface="+mj-lt"/>
              <a:buAutoNum type="arabicPeriod"/>
            </a:pPr>
            <a:r>
              <a:rPr lang="en-US" dirty="0"/>
              <a:t>Introductions </a:t>
            </a:r>
            <a:r>
              <a:rPr lang="en-US" dirty="0">
                <a:sym typeface="Wingdings" pitchFamily="2" charset="2"/>
              </a:rPr>
              <a:t>:)</a:t>
            </a:r>
            <a:endParaRPr lang="en-US" dirty="0"/>
          </a:p>
          <a:p>
            <a:pPr marL="628650" indent="-514350">
              <a:buFont typeface="+mj-lt"/>
              <a:buAutoNum type="arabicPeriod"/>
            </a:pPr>
            <a:r>
              <a:rPr lang="en-US" b="1" dirty="0">
                <a:solidFill>
                  <a:schemeClr val="accent2"/>
                </a:solidFill>
              </a:rPr>
              <a:t>About this course</a:t>
            </a:r>
          </a:p>
          <a:p>
            <a:pPr lvl="1">
              <a:buClr>
                <a:schemeClr val="accent2"/>
              </a:buClr>
              <a:buFont typeface="Arial" panose="020B0604020202020204" pitchFamily="34" charset="0"/>
              <a:buChar char="•"/>
            </a:pPr>
            <a:r>
              <a:rPr lang="en-US" dirty="0">
                <a:solidFill>
                  <a:schemeClr val="accent2"/>
                </a:solidFill>
              </a:rPr>
              <a:t>Learning objectives</a:t>
            </a:r>
          </a:p>
          <a:p>
            <a:pPr lvl="1">
              <a:buClr>
                <a:schemeClr val="accent2"/>
              </a:buClr>
              <a:buFont typeface="Arial" panose="020B0604020202020204" pitchFamily="34" charset="0"/>
              <a:buChar char="•"/>
            </a:pPr>
            <a:r>
              <a:rPr lang="en-US" dirty="0">
                <a:solidFill>
                  <a:schemeClr val="accent2"/>
                </a:solidFill>
              </a:rPr>
              <a:t>Similar courses</a:t>
            </a:r>
          </a:p>
          <a:p>
            <a:pPr lvl="1">
              <a:buClr>
                <a:schemeClr val="accent2"/>
              </a:buClr>
              <a:buFont typeface="Arial" panose="020B0604020202020204" pitchFamily="34" charset="0"/>
              <a:buChar char="•"/>
            </a:pPr>
            <a:r>
              <a:rPr lang="en-US" dirty="0">
                <a:solidFill>
                  <a:schemeClr val="accent2"/>
                </a:solidFill>
              </a:rPr>
              <a:t>Course components</a:t>
            </a:r>
          </a:p>
          <a:p>
            <a:pPr marL="628650" indent="-514350">
              <a:buFont typeface="+mj-lt"/>
              <a:buAutoNum type="arabicPeriod"/>
            </a:pPr>
            <a:r>
              <a:rPr lang="en-US" dirty="0"/>
              <a:t>Our learning model</a:t>
            </a:r>
          </a:p>
          <a:p>
            <a:pPr marL="628650" indent="-514350">
              <a:buFont typeface="+mj-lt"/>
              <a:buAutoNum type="arabicPeriod"/>
            </a:pPr>
            <a:r>
              <a:rPr lang="en-US" dirty="0"/>
              <a:t>Culture and community</a:t>
            </a:r>
          </a:p>
          <a:p>
            <a:pPr marL="628650" indent="-514350">
              <a:buFont typeface="+mj-lt"/>
              <a:buAutoNum type="arabicPeriod"/>
            </a:pPr>
            <a:r>
              <a:rPr lang="en-US" dirty="0"/>
              <a:t>Tools</a:t>
            </a:r>
          </a:p>
          <a:p>
            <a:pPr marL="6286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FAFF5A53-94B0-D47E-9084-3D508F31AC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
        <p:nvSpPr>
          <p:cNvPr id="5" name="Text Placeholder 2">
            <a:extLst>
              <a:ext uri="{FF2B5EF4-FFF2-40B4-BE49-F238E27FC236}">
                <a16:creationId xmlns:a16="http://schemas.microsoft.com/office/drawing/2014/main" id="{F2A54919-D1D6-5996-021E-5BA61ACF2E87}"/>
              </a:ext>
            </a:extLst>
          </p:cNvPr>
          <p:cNvSpPr txBox="1">
            <a:spLocks/>
          </p:cNvSpPr>
          <p:nvPr/>
        </p:nvSpPr>
        <p:spPr>
          <a:xfrm>
            <a:off x="6096000" y="1371600"/>
            <a:ext cx="5257800" cy="4805363"/>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Font typeface="Arial"/>
              <a:buNone/>
            </a:pPr>
            <a:r>
              <a:rPr lang="en-US" b="1" dirty="0"/>
              <a:t>On Friday:</a:t>
            </a:r>
          </a:p>
          <a:p>
            <a:pPr marL="628650" indent="-514350">
              <a:buFont typeface="+mj-lt"/>
              <a:buAutoNum type="arabicPeriod"/>
            </a:pPr>
            <a:r>
              <a:rPr lang="en-US" dirty="0"/>
              <a:t>Our first program!</a:t>
            </a:r>
          </a:p>
          <a:p>
            <a:pPr marL="628650" indent="-514350">
              <a:buFont typeface="+mj-lt"/>
              <a:buAutoNum type="arabicPeriod"/>
            </a:pPr>
            <a:r>
              <a:rPr lang="en-US" dirty="0"/>
              <a:t>Assessment and grading</a:t>
            </a:r>
          </a:p>
          <a:p>
            <a:pPr marL="628650" indent="-514350">
              <a:buFont typeface="+mj-lt"/>
              <a:buAutoNum type="arabicPeriod"/>
            </a:pPr>
            <a:r>
              <a:rPr lang="en-US" dirty="0"/>
              <a:t>Collaboration</a:t>
            </a:r>
          </a:p>
        </p:txBody>
      </p:sp>
    </p:spTree>
    <p:extLst>
      <p:ext uri="{BB962C8B-B14F-4D97-AF65-F5344CB8AC3E}">
        <p14:creationId xmlns:p14="http://schemas.microsoft.com/office/powerpoint/2010/main" val="80200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F6E5A-B523-48FA-C9BA-D200A4C24384}"/>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CED74B3C-8485-5ACF-CB5F-0B41C5F59F49}"/>
              </a:ext>
            </a:extLst>
          </p:cNvPr>
          <p:cNvSpPr>
            <a:spLocks noGrp="1"/>
          </p:cNvSpPr>
          <p:nvPr>
            <p:ph type="body" idx="1"/>
          </p:nvPr>
        </p:nvSpPr>
        <p:spPr>
          <a:xfrm>
            <a:off x="838200" y="1371600"/>
            <a:ext cx="5257800" cy="5268596"/>
          </a:xfrm>
        </p:spPr>
        <p:txBody>
          <a:bodyPr>
            <a:normAutofit/>
          </a:bodyPr>
          <a:lstStyle/>
          <a:p>
            <a:pPr marL="114300" indent="0">
              <a:buNone/>
            </a:pPr>
            <a:r>
              <a:rPr lang="en-US" i="1" dirty="0"/>
              <a:t>or, “What will I learn in this class?”</a:t>
            </a:r>
            <a:endParaRPr lang="en-US" dirty="0"/>
          </a:p>
          <a:p>
            <a:pPr marL="114300" indent="0">
              <a:buNone/>
            </a:pPr>
            <a:endParaRPr lang="en-US" i="1" dirty="0"/>
          </a:p>
          <a:p>
            <a:pPr marL="114300" indent="0">
              <a:buNone/>
            </a:pPr>
            <a:r>
              <a:rPr lang="en-US" dirty="0"/>
              <a:t>Bottom line: </a:t>
            </a:r>
            <a:br>
              <a:rPr lang="en-US" dirty="0"/>
            </a:br>
            <a:r>
              <a:rPr lang="en-US" b="1" dirty="0"/>
              <a:t>Intro to Programming, part 1</a:t>
            </a:r>
          </a:p>
          <a:p>
            <a:pPr marL="114300" indent="0">
              <a:buNone/>
            </a:pPr>
            <a:endParaRPr lang="en-US" dirty="0"/>
          </a:p>
          <a:p>
            <a:pPr marL="114300" indent="0">
              <a:buNone/>
            </a:pPr>
            <a:r>
              <a:rPr lang="en-US" dirty="0"/>
              <a:t>Not quite:</a:t>
            </a:r>
          </a:p>
          <a:p>
            <a:r>
              <a:rPr lang="en-US" dirty="0"/>
              <a:t>“How do computers work?”</a:t>
            </a:r>
          </a:p>
          <a:p>
            <a:r>
              <a:rPr lang="en-US" dirty="0"/>
              <a:t>“Intro to Java”</a:t>
            </a:r>
          </a:p>
          <a:p>
            <a:r>
              <a:rPr lang="en-US" dirty="0"/>
              <a:t>“All you need to program”</a:t>
            </a:r>
          </a:p>
          <a:p>
            <a:r>
              <a:rPr lang="en-US" dirty="0"/>
              <a:t>Math!</a:t>
            </a:r>
          </a:p>
        </p:txBody>
      </p:sp>
      <p:sp>
        <p:nvSpPr>
          <p:cNvPr id="4" name="Slide Number Placeholder 3">
            <a:extLst>
              <a:ext uri="{FF2B5EF4-FFF2-40B4-BE49-F238E27FC236}">
                <a16:creationId xmlns:a16="http://schemas.microsoft.com/office/drawing/2014/main" id="{4C8BCD03-103A-E723-8016-7DCC38428E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sp>
        <p:nvSpPr>
          <p:cNvPr id="5" name="Text Placeholder 2">
            <a:extLst>
              <a:ext uri="{FF2B5EF4-FFF2-40B4-BE49-F238E27FC236}">
                <a16:creationId xmlns:a16="http://schemas.microsoft.com/office/drawing/2014/main" id="{53C3E4EE-2089-CCBE-A688-CEAC92DA1687}"/>
              </a:ext>
            </a:extLst>
          </p:cNvPr>
          <p:cNvSpPr txBox="1">
            <a:spLocks/>
          </p:cNvSpPr>
          <p:nvPr/>
        </p:nvSpPr>
        <p:spPr>
          <a:xfrm>
            <a:off x="6590837" y="1371600"/>
            <a:ext cx="5257800" cy="4805363"/>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2pPr>
            <a:lvl3pPr marL="1371600" marR="0" lvl="2"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3pPr>
            <a:lvl4pPr marL="1828800" marR="0" lvl="3"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4pPr>
            <a:lvl5pPr marL="2286000" marR="0" lvl="4"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6pPr>
            <a:lvl7pPr marL="3200400" marR="0" lvl="6"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7pPr>
            <a:lvl8pPr marL="3657600" marR="0" lvl="7"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8pPr>
            <a:lvl9pPr marL="4114800" marR="0" lvl="8" indent="-342900" algn="l" rtl="0">
              <a:lnSpc>
                <a:spcPct val="90000"/>
              </a:lnSpc>
              <a:spcBef>
                <a:spcPts val="1000"/>
              </a:spcBef>
              <a:spcAft>
                <a:spcPts val="0"/>
              </a:spcAft>
              <a:buClr>
                <a:srgbClr val="000000"/>
              </a:buClr>
              <a:buSzPts val="1800"/>
              <a:buFont typeface="Arial"/>
              <a:buChar char="•"/>
              <a:defRPr sz="2800" b="0" i="0" u="none" strike="noStrike" cap="none">
                <a:solidFill>
                  <a:srgbClr val="000000"/>
                </a:solidFill>
                <a:latin typeface="Calibri"/>
                <a:ea typeface="Calibri"/>
                <a:cs typeface="Calibri"/>
                <a:sym typeface="Calibri"/>
              </a:defRPr>
            </a:lvl9pPr>
          </a:lstStyle>
          <a:p>
            <a:pPr marL="114300" indent="0">
              <a:buNone/>
            </a:pPr>
            <a:r>
              <a:rPr lang="en-US" b="1" dirty="0">
                <a:solidFill>
                  <a:schemeClr val="accent6"/>
                </a:solidFill>
              </a:rPr>
              <a:t>Learning Objectives:</a:t>
            </a:r>
          </a:p>
          <a:p>
            <a:pPr marL="114300" indent="0">
              <a:buNone/>
            </a:pPr>
            <a:endParaRPr lang="en-US" dirty="0"/>
          </a:p>
          <a:p>
            <a:pPr marL="628650" indent="-514350">
              <a:buSzPct val="100000"/>
              <a:buFont typeface="+mj-lt"/>
              <a:buAutoNum type="arabicPeriod"/>
            </a:pPr>
            <a:r>
              <a:rPr lang="en-US" dirty="0"/>
              <a:t>Computational Thinking</a:t>
            </a:r>
          </a:p>
          <a:p>
            <a:pPr marL="628650" indent="-514350">
              <a:buSzPct val="100000"/>
              <a:buFont typeface="+mj-lt"/>
              <a:buAutoNum type="arabicPeriod"/>
            </a:pPr>
            <a:r>
              <a:rPr lang="en-US" dirty="0"/>
              <a:t>Code Comprehension</a:t>
            </a:r>
          </a:p>
          <a:p>
            <a:pPr marL="628650" indent="-514350">
              <a:buSzPct val="100000"/>
              <a:buFont typeface="+mj-lt"/>
              <a:buAutoNum type="arabicPeriod"/>
            </a:pPr>
            <a:r>
              <a:rPr lang="en-US" dirty="0"/>
              <a:t>Code Writing</a:t>
            </a:r>
          </a:p>
          <a:p>
            <a:pPr marL="628650" indent="-514350">
              <a:buSzPct val="100000"/>
              <a:buFont typeface="+mj-lt"/>
              <a:buAutoNum type="arabicPeriod"/>
            </a:pPr>
            <a:r>
              <a:rPr lang="en-US" dirty="0"/>
              <a:t>Communication</a:t>
            </a:r>
          </a:p>
          <a:p>
            <a:pPr marL="628650" indent="-514350">
              <a:buSzPct val="100000"/>
              <a:buFont typeface="+mj-lt"/>
              <a:buAutoNum type="arabicPeriod"/>
            </a:pPr>
            <a:r>
              <a:rPr lang="en-US" dirty="0"/>
              <a:t>Testing</a:t>
            </a:r>
          </a:p>
          <a:p>
            <a:pPr marL="628650" indent="-514350">
              <a:buSzPct val="100000"/>
              <a:buFont typeface="+mj-lt"/>
              <a:buAutoNum type="arabicPeriod"/>
            </a:pPr>
            <a:r>
              <a:rPr lang="en-US" dirty="0"/>
              <a:t>Debugging</a:t>
            </a:r>
          </a:p>
          <a:p>
            <a:pPr marL="628650" indent="-514350">
              <a:buSzPct val="100000"/>
              <a:buFont typeface="+mj-lt"/>
              <a:buAutoNum type="arabicPeriod"/>
            </a:pPr>
            <a:r>
              <a:rPr lang="en-US" dirty="0"/>
              <a:t>Ethics &amp; Societal Impact</a:t>
            </a:r>
          </a:p>
        </p:txBody>
      </p:sp>
      <p:sp>
        <p:nvSpPr>
          <p:cNvPr id="6" name="Rounded Rectangle 5">
            <a:extLst>
              <a:ext uri="{FF2B5EF4-FFF2-40B4-BE49-F238E27FC236}">
                <a16:creationId xmlns:a16="http://schemas.microsoft.com/office/drawing/2014/main" id="{D8A7A36E-4F37-7633-E7DC-691679C4B5B9}"/>
              </a:ext>
              <a:ext uri="{C183D7F6-B498-43B3-948B-1728B52AA6E4}">
                <adec:decorative xmlns:adec="http://schemas.microsoft.com/office/drawing/2017/decorative" val="1"/>
              </a:ext>
            </a:extLst>
          </p:cNvPr>
          <p:cNvSpPr/>
          <p:nvPr/>
        </p:nvSpPr>
        <p:spPr>
          <a:xfrm>
            <a:off x="6474139" y="1329315"/>
            <a:ext cx="4996586" cy="4936166"/>
          </a:xfrm>
          <a:prstGeom prst="roundRect">
            <a:avLst>
              <a:gd name="adj" fmla="val 2878"/>
            </a:avLst>
          </a:prstGeom>
          <a:noFill/>
          <a:ln w="38100">
            <a:solidFill>
              <a:schemeClr val="accent6"/>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14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DE8CE-797A-3FCC-A0C5-A5D3B3829BA1}"/>
              </a:ext>
            </a:extLst>
          </p:cNvPr>
          <p:cNvSpPr>
            <a:spLocks noGrp="1"/>
          </p:cNvSpPr>
          <p:nvPr>
            <p:ph type="title"/>
          </p:nvPr>
        </p:nvSpPr>
        <p:spPr/>
        <p:txBody>
          <a:bodyPr/>
          <a:lstStyle/>
          <a:p>
            <a:r>
              <a:rPr lang="en-US" dirty="0"/>
              <a:t>Other Similar Courses</a:t>
            </a:r>
          </a:p>
        </p:txBody>
      </p:sp>
      <p:sp>
        <p:nvSpPr>
          <p:cNvPr id="3" name="Slide Number Placeholder 2">
            <a:extLst>
              <a:ext uri="{FF2B5EF4-FFF2-40B4-BE49-F238E27FC236}">
                <a16:creationId xmlns:a16="http://schemas.microsoft.com/office/drawing/2014/main" id="{5FEF2599-5A00-34F5-CD11-37C12747AF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graphicFrame>
        <p:nvGraphicFramePr>
          <p:cNvPr id="4" name="Table 3">
            <a:extLst>
              <a:ext uri="{FF2B5EF4-FFF2-40B4-BE49-F238E27FC236}">
                <a16:creationId xmlns:a16="http://schemas.microsoft.com/office/drawing/2014/main" id="{66B4037F-458A-3F9E-FE96-A74CB39ACE74}"/>
              </a:ext>
            </a:extLst>
          </p:cNvPr>
          <p:cNvGraphicFramePr>
            <a:graphicFrameLocks noGrp="1"/>
          </p:cNvGraphicFramePr>
          <p:nvPr>
            <p:extLst>
              <p:ext uri="{D42A27DB-BD31-4B8C-83A1-F6EECF244321}">
                <p14:modId xmlns:p14="http://schemas.microsoft.com/office/powerpoint/2010/main" val="1228289421"/>
              </p:ext>
            </p:extLst>
          </p:nvPr>
        </p:nvGraphicFramePr>
        <p:xfrm>
          <a:off x="618175" y="1349215"/>
          <a:ext cx="10955650" cy="5091722"/>
        </p:xfrm>
        <a:graphic>
          <a:graphicData uri="http://schemas.openxmlformats.org/drawingml/2006/table">
            <a:tbl>
              <a:tblPr firstRow="1">
                <a:tableStyleId>{5C22544A-7EE6-4342-B048-85BDC9FD1C3A}</a:tableStyleId>
              </a:tblPr>
              <a:tblGrid>
                <a:gridCol w="1548740">
                  <a:extLst>
                    <a:ext uri="{9D8B030D-6E8A-4147-A177-3AD203B41FA5}">
                      <a16:colId xmlns:a16="http://schemas.microsoft.com/office/drawing/2014/main" val="1461950372"/>
                    </a:ext>
                  </a:extLst>
                </a:gridCol>
                <a:gridCol w="9406910">
                  <a:extLst>
                    <a:ext uri="{9D8B030D-6E8A-4147-A177-3AD203B41FA5}">
                      <a16:colId xmlns:a16="http://schemas.microsoft.com/office/drawing/2014/main" val="6260371"/>
                    </a:ext>
                  </a:extLst>
                </a:gridCol>
              </a:tblGrid>
              <a:tr h="360988">
                <a:tc>
                  <a:txBody>
                    <a:bodyPr/>
                    <a:lstStyle/>
                    <a:p>
                      <a:r>
                        <a:rPr lang="en-US" sz="1800" dirty="0">
                          <a:latin typeface="Calibri" panose="020F0502020204030204" pitchFamily="34" charset="0"/>
                          <a:cs typeface="Calibri" panose="020F0502020204030204" pitchFamily="34" charset="0"/>
                        </a:rPr>
                        <a:t>Course</a:t>
                      </a:r>
                    </a:p>
                  </a:txBody>
                  <a:tcPr>
                    <a:lnB w="12700" cap="flat" cmpd="sng" algn="ctr">
                      <a:solidFill>
                        <a:schemeClr val="tx1"/>
                      </a:solidFill>
                      <a:prstDash val="solid"/>
                      <a:round/>
                      <a:headEnd type="none" w="med" len="med"/>
                      <a:tailEnd type="none" w="med" len="med"/>
                    </a:lnB>
                  </a:tcPr>
                </a:tc>
                <a:tc>
                  <a:txBody>
                    <a:bodyPr/>
                    <a:lstStyle/>
                    <a:p>
                      <a:r>
                        <a:rPr lang="en-US" sz="1800" dirty="0">
                          <a:latin typeface="Calibri" panose="020F0502020204030204" pitchFamily="34" charset="0"/>
                          <a:cs typeface="Calibri" panose="020F0502020204030204" pitchFamily="34" charset="0"/>
                        </a:rPr>
                        <a:t>Good choice if…</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4557431"/>
                  </a:ext>
                </a:extLst>
              </a:tr>
              <a:tr h="707748">
                <a:tc>
                  <a:txBody>
                    <a:bodyPr/>
                    <a:lstStyle/>
                    <a:p>
                      <a:r>
                        <a:rPr lang="en-US" sz="1600" b="1" dirty="0">
                          <a:latin typeface="Calibri" panose="020F0502020204030204" pitchFamily="34" charset="0"/>
                          <a:cs typeface="Calibri" panose="020F0502020204030204" pitchFamily="34" charset="0"/>
                        </a:rPr>
                        <a:t>CSE 121</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(this is 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57E"/>
                    </a:solidFill>
                  </a:tcPr>
                </a:tc>
                <a:tc>
                  <a:txBody>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You’ve never programmed before AND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i="0" dirty="0">
                          <a:latin typeface="Calibri" panose="020F0502020204030204" pitchFamily="34" charset="0"/>
                          <a:cs typeface="Calibri" panose="020F0502020204030204" pitchFamily="34" charset="0"/>
                        </a:rPr>
                        <a:t>You are, or want to be in a major such as CS, CE, ECE, Info, etc. that requires Java programming</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21749276"/>
                  </a:ext>
                </a:extLst>
              </a:tr>
              <a:tr h="665018">
                <a:tc>
                  <a:txBody>
                    <a:bodyPr/>
                    <a:lstStyle/>
                    <a:p>
                      <a:r>
                        <a:rPr lang="en-US" sz="1600" b="1" dirty="0">
                          <a:latin typeface="Calibri" panose="020F0502020204030204" pitchFamily="34" charset="0"/>
                          <a:cs typeface="Calibri" panose="020F0502020204030204" pitchFamily="34" charset="0"/>
                        </a:rPr>
                        <a:t>CSE 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You’ve done </a:t>
                      </a:r>
                      <a:r>
                        <a:rPr lang="en-US" sz="1600" i="1" dirty="0">
                          <a:latin typeface="Calibri" panose="020F0502020204030204" pitchFamily="34" charset="0"/>
                          <a:cs typeface="Calibri" panose="020F0502020204030204" pitchFamily="34" charset="0"/>
                        </a:rPr>
                        <a:t>some</a:t>
                      </a:r>
                      <a:r>
                        <a:rPr lang="en-US" sz="1600" i="0" dirty="0">
                          <a:latin typeface="Calibri" panose="020F0502020204030204" pitchFamily="34" charset="0"/>
                          <a:cs typeface="Calibri" panose="020F0502020204030204" pitchFamily="34" charset="0"/>
                        </a:rPr>
                        <a:t> programming (roughly one course worth) in any programming language AND</a:t>
                      </a:r>
                    </a:p>
                    <a:p>
                      <a:pPr marL="285750" indent="-285750">
                        <a:buFont typeface="Arial" panose="020B0604020202020204" pitchFamily="34" charset="0"/>
                        <a:buChar char="•"/>
                      </a:pPr>
                      <a:r>
                        <a:rPr lang="en-US" sz="1600" i="0" dirty="0">
                          <a:latin typeface="Calibri" panose="020F0502020204030204" pitchFamily="34" charset="0"/>
                          <a:cs typeface="Calibri" panose="020F0502020204030204" pitchFamily="34" charset="0"/>
                        </a:rPr>
                        <a:t>You are, or want to be in a major such as CS, CE, ECE, Info, etc. that requires Java programming</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9226995"/>
                  </a:ext>
                </a:extLst>
              </a:tr>
              <a:tr h="688769">
                <a:tc>
                  <a:txBody>
                    <a:bodyPr/>
                    <a:lstStyle/>
                    <a:p>
                      <a:r>
                        <a:rPr lang="en-US" sz="1600" b="1" dirty="0">
                          <a:latin typeface="Calibri" panose="020F0502020204030204" pitchFamily="34" charset="0"/>
                          <a:cs typeface="Calibri" panose="020F0502020204030204" pitchFamily="34" charset="0"/>
                        </a:rPr>
                        <a:t>CSE 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You’ve taken CSE 122 (or equivalent) AND</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i="0" dirty="0">
                          <a:latin typeface="Calibri" panose="020F0502020204030204" pitchFamily="34" charset="0"/>
                          <a:cs typeface="Calibri" panose="020F0502020204030204" pitchFamily="34" charset="0"/>
                        </a:rPr>
                        <a:t>You are, or want to be in a major such as CS, CE, ECE, Info, etc. that requires Java programming</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4380771"/>
                  </a:ext>
                </a:extLst>
              </a:tr>
              <a:tr h="688769">
                <a:tc>
                  <a:txBody>
                    <a:bodyPr/>
                    <a:lstStyle/>
                    <a:p>
                      <a:r>
                        <a:rPr lang="en-US" sz="1600" b="1" dirty="0">
                          <a:latin typeface="Calibri" panose="020F0502020204030204" pitchFamily="34" charset="0"/>
                          <a:cs typeface="Calibri" panose="020F0502020204030204" pitchFamily="34" charset="0"/>
                        </a:rPr>
                        <a:t>CSE 143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You took CSE 142 (at UW, through UWHS, or at community college) OR</a:t>
                      </a:r>
                      <a:endParaRPr lang="en-US" sz="1600" i="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i="0" dirty="0">
                          <a:latin typeface="Calibri" panose="020F0502020204030204" pitchFamily="34" charset="0"/>
                          <a:cs typeface="Calibri" panose="020F0502020204030204" pitchFamily="34" charset="0"/>
                        </a:rPr>
                        <a:t>You took AP CS A (or similar) and feel confident in </a:t>
                      </a:r>
                      <a:r>
                        <a:rPr lang="en-US" sz="1600" i="1" dirty="0">
                          <a:latin typeface="Calibri" panose="020F0502020204030204" pitchFamily="34" charset="0"/>
                          <a:cs typeface="Calibri" panose="020F0502020204030204" pitchFamily="34" charset="0"/>
                        </a:rPr>
                        <a:t>all</a:t>
                      </a:r>
                      <a:r>
                        <a:rPr lang="en-US" sz="1600" i="0" dirty="0">
                          <a:latin typeface="Calibri" panose="020F0502020204030204" pitchFamily="34" charset="0"/>
                          <a:cs typeface="Calibri" panose="020F0502020204030204" pitchFamily="34" charset="0"/>
                        </a:rPr>
                        <a:t> the material</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5444087"/>
                  </a:ext>
                </a:extLst>
              </a:tr>
              <a:tr h="665018">
                <a:tc>
                  <a:txBody>
                    <a:bodyPr/>
                    <a:lstStyle/>
                    <a:p>
                      <a:r>
                        <a:rPr lang="en-US" sz="1600" b="1" dirty="0">
                          <a:latin typeface="Calibri" panose="020F0502020204030204" pitchFamily="34" charset="0"/>
                          <a:cs typeface="Calibri" panose="020F0502020204030204" pitchFamily="34" charset="0"/>
                        </a:rPr>
                        <a:t>CSE 143X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You have programmed quite a bit before, but </a:t>
                      </a:r>
                      <a:r>
                        <a:rPr lang="en-US" sz="1600" i="1" dirty="0">
                          <a:latin typeface="Calibri" panose="020F0502020204030204" pitchFamily="34" charset="0"/>
                          <a:cs typeface="Calibri" panose="020F0502020204030204" pitchFamily="34" charset="0"/>
                        </a:rPr>
                        <a:t>not</a:t>
                      </a:r>
                      <a:r>
                        <a:rPr lang="en-US" sz="1600" i="0" dirty="0">
                          <a:latin typeface="Calibri" panose="020F0502020204030204" pitchFamily="34" charset="0"/>
                          <a:cs typeface="Calibri" panose="020F0502020204030204" pitchFamily="34" charset="0"/>
                        </a:rPr>
                        <a:t> in Java OR</a:t>
                      </a:r>
                    </a:p>
                    <a:p>
                      <a:pPr marL="285750" indent="-285750">
                        <a:buFont typeface="Arial" panose="020B0604020202020204" pitchFamily="34" charset="0"/>
                        <a:buChar char="•"/>
                      </a:pPr>
                      <a:r>
                        <a:rPr lang="en-US" sz="1600" i="0" dirty="0">
                          <a:latin typeface="Calibri" panose="020F0502020204030204" pitchFamily="34" charset="0"/>
                          <a:cs typeface="Calibri" panose="020F0502020204030204" pitchFamily="34" charset="0"/>
                        </a:rPr>
                        <a:t>You have lots of extra time to put into learning and tend to pick things up quickly</a:t>
                      </a:r>
                      <a:endParaRPr lang="en-US" sz="1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6675637"/>
                  </a:ext>
                </a:extLst>
              </a:tr>
              <a:tr h="841079">
                <a:tc>
                  <a:txBody>
                    <a:bodyPr/>
                    <a:lstStyle/>
                    <a:p>
                      <a:r>
                        <a:rPr lang="en-US" sz="1600" b="1" dirty="0">
                          <a:latin typeface="Calibri" panose="020F0502020204030204" pitchFamily="34" charset="0"/>
                          <a:cs typeface="Calibri" panose="020F0502020204030204" pitchFamily="34" charset="0"/>
                        </a:rPr>
                        <a:t>CSE 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You’ve never programmed before AND</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You’re interested in data science and analysis OR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You’d rather learn Python than Java* OR</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You are, or want to be in a major such as Physics, Bio, Stat, etc. where your primary goal is analyzing data through programming (rather than building software)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1607738"/>
                  </a:ext>
                </a:extLst>
              </a:tr>
            </a:tbl>
          </a:graphicData>
        </a:graphic>
      </p:graphicFrame>
      <p:sp>
        <p:nvSpPr>
          <p:cNvPr id="5" name="Text Placeholder 2">
            <a:extLst>
              <a:ext uri="{FF2B5EF4-FFF2-40B4-BE49-F238E27FC236}">
                <a16:creationId xmlns:a16="http://schemas.microsoft.com/office/drawing/2014/main" id="{57AEF000-8171-CC22-9985-37E7DEB49102}"/>
              </a:ext>
            </a:extLst>
          </p:cNvPr>
          <p:cNvSpPr txBox="1">
            <a:spLocks/>
          </p:cNvSpPr>
          <p:nvPr/>
        </p:nvSpPr>
        <p:spPr>
          <a:xfrm>
            <a:off x="838200" y="6448085"/>
            <a:ext cx="10515600" cy="43248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a:latin typeface="Calibri" panose="020F0502020204030204" pitchFamily="34" charset="0"/>
                <a:cs typeface="Calibri" panose="020F0502020204030204" pitchFamily="34" charset="0"/>
              </a:rPr>
              <a:t>Also see: </a:t>
            </a:r>
            <a:r>
              <a:rPr lang="en-US" sz="1800" dirty="0">
                <a:latin typeface="Calibri" panose="020F0502020204030204" pitchFamily="34" charset="0"/>
                <a:cs typeface="Calibri" panose="020F0502020204030204" pitchFamily="34" charset="0"/>
                <a:hlinkClick r:id="rId3"/>
              </a:rPr>
              <a:t>guided self-placement</a:t>
            </a:r>
            <a:r>
              <a:rPr lang="en-US" sz="1800" dirty="0">
                <a:latin typeface="Calibri" panose="020F0502020204030204" pitchFamily="34" charset="0"/>
                <a:cs typeface="Calibri" panose="020F0502020204030204" pitchFamily="34" charset="0"/>
              </a:rPr>
              <a:t> and </a:t>
            </a:r>
            <a:r>
              <a:rPr lang="en-US" sz="1800" dirty="0">
                <a:latin typeface="Calibri" panose="020F0502020204030204" pitchFamily="34" charset="0"/>
                <a:cs typeface="Calibri" panose="020F0502020204030204" pitchFamily="34" charset="0"/>
                <a:hlinkClick r:id="rId4"/>
              </a:rPr>
              <a:t>CSE page on introductory courses</a:t>
            </a:r>
            <a:r>
              <a:rPr lang="en-US" sz="1800" dirty="0">
                <a:latin typeface="Calibri" panose="020F0502020204030204" pitchFamily="34" charset="0"/>
                <a:cs typeface="Calibri" panose="020F0502020204030204" pitchFamily="34" charset="0"/>
              </a:rPr>
              <a:t> for more info.</a:t>
            </a:r>
          </a:p>
        </p:txBody>
      </p:sp>
    </p:spTree>
    <p:extLst>
      <p:ext uri="{BB962C8B-B14F-4D97-AF65-F5344CB8AC3E}">
        <p14:creationId xmlns:p14="http://schemas.microsoft.com/office/powerpoint/2010/main" val="298588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5" name="Google Shape;201;p10">
            <a:extLst>
              <a:ext uri="{FF2B5EF4-FFF2-40B4-BE49-F238E27FC236}">
                <a16:creationId xmlns:a16="http://schemas.microsoft.com/office/drawing/2014/main" id="{CD1623DF-DE21-7995-0564-715C3F3BD000}"/>
              </a:ext>
            </a:extLst>
          </p:cNvPr>
          <p:cNvSpPr txBox="1"/>
          <p:nvPr/>
        </p:nvSpPr>
        <p:spPr>
          <a:xfrm>
            <a:off x="5708745" y="2004679"/>
            <a:ext cx="30960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53A1FF"/>
              </a:buClr>
              <a:buSzPts val="2000"/>
              <a:buFont typeface="Arial"/>
              <a:buChar char="•"/>
            </a:pPr>
            <a:r>
              <a:rPr lang="en-US" sz="2000" b="0" i="0" u="none" strike="noStrike" cap="none" dirty="0">
                <a:solidFill>
                  <a:srgbClr val="000000"/>
                </a:solidFill>
                <a:latin typeface="Calibri"/>
                <a:ea typeface="Calibri"/>
                <a:cs typeface="Calibri"/>
                <a:sym typeface="Calibri"/>
              </a:rPr>
              <a:t>Structured assignments</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53A1FF"/>
              </a:buClr>
              <a:buSzPts val="2000"/>
              <a:buFont typeface="Arial"/>
              <a:buChar char="•"/>
            </a:pPr>
            <a:r>
              <a:rPr lang="en-US" sz="2000" b="0" i="0" u="none" strike="noStrike" cap="none" dirty="0">
                <a:solidFill>
                  <a:srgbClr val="000000"/>
                </a:solidFill>
                <a:latin typeface="Calibri"/>
                <a:ea typeface="Calibri"/>
                <a:cs typeface="Calibri"/>
                <a:sym typeface="Calibri"/>
              </a:rPr>
              <a:t>Programming in Java</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53A1FF"/>
              </a:buClr>
              <a:buSzPts val="2000"/>
              <a:buFont typeface="Arial"/>
              <a:buChar char="•"/>
            </a:pPr>
            <a:r>
              <a:rPr lang="en-US" sz="2000" b="0" i="0" u="none" strike="noStrike" cap="none" dirty="0">
                <a:solidFill>
                  <a:srgbClr val="000000"/>
                </a:solidFill>
                <a:latin typeface="Calibri"/>
                <a:ea typeface="Calibri"/>
                <a:cs typeface="Calibri"/>
                <a:sym typeface="Calibri"/>
              </a:rPr>
              <a:t>Applying &amp; implementing course concepts</a:t>
            </a:r>
            <a:endParaRPr dirty="0">
              <a:latin typeface="Calibri" panose="020F0502020204030204" pitchFamily="34" charset="0"/>
              <a:cs typeface="Calibri" panose="020F0502020204030204" pitchFamily="34" charset="0"/>
            </a:endParaRPr>
          </a:p>
        </p:txBody>
      </p:sp>
      <p:sp>
        <p:nvSpPr>
          <p:cNvPr id="176" name="Google Shape;176;p1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Components</a:t>
            </a:r>
            <a:endParaRPr dirty="0"/>
          </a:p>
        </p:txBody>
      </p:sp>
      <p:grpSp>
        <p:nvGrpSpPr>
          <p:cNvPr id="177" name="Google Shape;177;p10" descr="Lectures">
            <a:extLst>
              <a:ext uri="{C183D7F6-B498-43B3-948B-1728B52AA6E4}">
                <adec:decorative xmlns:adec="http://schemas.microsoft.com/office/drawing/2017/decorative" val="0"/>
              </a:ext>
            </a:extLst>
          </p:cNvPr>
          <p:cNvGrpSpPr/>
          <p:nvPr/>
        </p:nvGrpSpPr>
        <p:grpSpPr>
          <a:xfrm>
            <a:off x="629161" y="1513634"/>
            <a:ext cx="1745674" cy="427513"/>
            <a:chOff x="0" y="0"/>
            <a:chExt cx="1745673" cy="427512"/>
          </a:xfrm>
        </p:grpSpPr>
        <p:sp>
          <p:nvSpPr>
            <p:cNvPr id="178" name="Google Shape;178;p10">
              <a:extLs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FFFFFF"/>
                </a:solidFill>
                <a:latin typeface="Calibri"/>
                <a:ea typeface="Calibri"/>
                <a:cs typeface="Calibri"/>
                <a:sym typeface="Calibri"/>
              </a:endParaRPr>
            </a:p>
          </p:txBody>
        </p:sp>
        <p:sp>
          <p:nvSpPr>
            <p:cNvPr id="179" name="Google Shape;179;p10"/>
            <p:cNvSpPr txBox="1"/>
            <p:nvPr/>
          </p:nvSpPr>
          <p:spPr>
            <a:xfrm>
              <a:off x="66589" y="59888"/>
              <a:ext cx="1612494" cy="30773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pitchFamily="2" charset="77"/>
                  <a:ea typeface="Montserrat"/>
                  <a:cs typeface="Montserrat"/>
                  <a:sym typeface="Montserrat"/>
                </a:rPr>
                <a:t>LECTURES</a:t>
              </a:r>
              <a:endParaRPr b="1" dirty="0">
                <a:latin typeface="Montserrat" pitchFamily="2" charset="77"/>
                <a:cs typeface="Calibri" panose="020F0502020204030204" pitchFamily="34" charset="0"/>
              </a:endParaRPr>
            </a:p>
          </p:txBody>
        </p:sp>
      </p:grpSp>
      <p:sp>
        <p:nvSpPr>
          <p:cNvPr id="180" name="Google Shape;180;p10"/>
          <p:cNvSpPr txBox="1"/>
          <p:nvPr/>
        </p:nvSpPr>
        <p:spPr>
          <a:xfrm>
            <a:off x="2559341" y="1558132"/>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a:t>
            </a:r>
            <a:r>
              <a:rPr lang="en-US" sz="1600" dirty="0">
                <a:solidFill>
                  <a:schemeClr val="bg1">
                    <a:lumMod val="50000"/>
                  </a:schemeClr>
                </a:solidFill>
                <a:latin typeface="Calibri"/>
                <a:ea typeface="Calibri"/>
                <a:cs typeface="Calibri"/>
                <a:sym typeface="Calibri"/>
              </a:rPr>
              <a:t>20</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197" name="Google Shape;197;p10"/>
          <p:cNvSpPr txBox="1"/>
          <p:nvPr/>
        </p:nvSpPr>
        <p:spPr>
          <a:xfrm>
            <a:off x="629161" y="2003097"/>
            <a:ext cx="3863700" cy="1631175"/>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FB8230"/>
              </a:buClr>
              <a:buSzPts val="2000"/>
              <a:buFont typeface="Arial"/>
              <a:buChar char="•"/>
            </a:pPr>
            <a:r>
              <a:rPr lang="en-US" sz="2000" b="0" i="0" u="none" strike="noStrike" cap="none" dirty="0">
                <a:solidFill>
                  <a:srgbClr val="000000"/>
                </a:solidFill>
                <a:latin typeface="Calibri"/>
                <a:ea typeface="Calibri"/>
                <a:cs typeface="Calibri"/>
                <a:sym typeface="Calibri"/>
              </a:rPr>
              <a:t>We’re here! </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B8230"/>
              </a:buClr>
              <a:buSzPts val="2000"/>
              <a:buFont typeface="Arial"/>
              <a:buChar char="•"/>
            </a:pPr>
            <a:r>
              <a:rPr lang="en-US" sz="2000" b="0" i="0" u="none" strike="noStrike" cap="none" dirty="0">
                <a:solidFill>
                  <a:srgbClr val="000000"/>
                </a:solidFill>
                <a:latin typeface="Calibri"/>
                <a:ea typeface="Calibri"/>
                <a:cs typeface="Calibri"/>
                <a:sym typeface="Calibri"/>
              </a:rPr>
              <a:t>Introduce concepts, practice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ideas, discuss applications.</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B823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to prepare for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class each day. Due </a:t>
            </a:r>
            <a:r>
              <a:rPr lang="en-US" sz="2000" b="1" i="0" u="none" strike="noStrike" cap="none" dirty="0">
                <a:solidFill>
                  <a:srgbClr val="000000"/>
                </a:solidFill>
                <a:latin typeface="Calibri"/>
                <a:ea typeface="Calibri"/>
                <a:cs typeface="Calibri"/>
                <a:sym typeface="Calibri"/>
              </a:rPr>
              <a:t>before </a:t>
            </a:r>
            <a:r>
              <a:rPr lang="en-US" sz="2000" b="0" i="0" u="none" strike="noStrike" cap="none" dirty="0">
                <a:solidFill>
                  <a:srgbClr val="000000"/>
                </a:solidFill>
                <a:latin typeface="Calibri"/>
                <a:ea typeface="Calibri"/>
                <a:cs typeface="Calibri"/>
                <a:sym typeface="Calibri"/>
              </a:rPr>
              <a:t>class</a:t>
            </a:r>
            <a:r>
              <a:rPr lang="en-US" sz="2000" dirty="0">
                <a:latin typeface="Calibri"/>
                <a:ea typeface="Calibri"/>
                <a:cs typeface="Calibri"/>
                <a:sym typeface="Calibri"/>
              </a:rPr>
              <a:t>.</a:t>
            </a:r>
            <a:endParaRPr dirty="0">
              <a:latin typeface="Calibri" panose="020F0502020204030204" pitchFamily="34" charset="0"/>
              <a:cs typeface="Calibri" panose="020F0502020204030204" pitchFamily="34" charset="0"/>
            </a:endParaRPr>
          </a:p>
        </p:txBody>
      </p:sp>
      <p:sp>
        <p:nvSpPr>
          <p:cNvPr id="198" name="Google Shape;198;p10"/>
          <p:cNvSpPr txBox="1"/>
          <p:nvPr/>
        </p:nvSpPr>
        <p:spPr>
          <a:xfrm>
            <a:off x="629160" y="4348493"/>
            <a:ext cx="4683179" cy="1631175"/>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F7B730"/>
              </a:buClr>
              <a:buSzPts val="2000"/>
              <a:buFont typeface="Arial"/>
              <a:buChar char="•"/>
            </a:pPr>
            <a:r>
              <a:rPr lang="en-US" sz="2000" b="0" i="0" u="none" strike="noStrike" cap="none" dirty="0">
                <a:solidFill>
                  <a:srgbClr val="000000"/>
                </a:solidFill>
                <a:latin typeface="Calibri"/>
                <a:ea typeface="Calibri"/>
                <a:cs typeface="Calibri"/>
                <a:sym typeface="Calibri"/>
              </a:rPr>
              <a:t>Held in person</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7B730"/>
              </a:buClr>
              <a:buSzPts val="2000"/>
              <a:buFont typeface="Arial"/>
              <a:buChar char="•"/>
            </a:pPr>
            <a:r>
              <a:rPr lang="en-US" sz="2000" b="0" i="0" u="none" strike="noStrike" cap="none" dirty="0">
                <a:solidFill>
                  <a:srgbClr val="000000"/>
                </a:solidFill>
                <a:latin typeface="Calibri"/>
                <a:ea typeface="Calibri"/>
                <a:cs typeface="Calibri"/>
                <a:sym typeface="Calibri"/>
              </a:rPr>
              <a:t>More practice, reviews, applications</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7B730"/>
              </a:buClr>
              <a:buSzPts val="2000"/>
              <a:buFont typeface="Arial"/>
              <a:buChar char="•"/>
            </a:pPr>
            <a:r>
              <a:rPr lang="en-US" sz="2000" b="0" i="0" u="none" strike="noStrike" cap="none" dirty="0">
                <a:solidFill>
                  <a:srgbClr val="000000"/>
                </a:solidFill>
                <a:latin typeface="Calibri"/>
                <a:ea typeface="Calibri"/>
                <a:cs typeface="Calibri"/>
                <a:sym typeface="Calibri"/>
              </a:rPr>
              <a:t>TA advice, how to be an effective student</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7B730"/>
              </a:buClr>
              <a:buSzPts val="2000"/>
              <a:buFont typeface="Arial"/>
              <a:buChar char="•"/>
            </a:pPr>
            <a:r>
              <a:rPr lang="en-US" sz="2000" b="0" i="0" u="none" strike="noStrike" cap="none" dirty="0">
                <a:solidFill>
                  <a:srgbClr val="000000"/>
                </a:solidFill>
                <a:latin typeface="Calibri"/>
                <a:ea typeface="Calibri"/>
                <a:cs typeface="Calibri"/>
                <a:sym typeface="Calibri"/>
              </a:rPr>
              <a:t>Preparation for quizzes / exams</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F7B730"/>
              </a:buClr>
              <a:buSzPts val="2000"/>
              <a:buFont typeface="Arial"/>
              <a:buChar char="•"/>
            </a:pPr>
            <a:r>
              <a:rPr lang="en-US" sz="2000" b="0" i="0" u="none" strike="noStrike" cap="none" dirty="0">
                <a:solidFill>
                  <a:srgbClr val="000000"/>
                </a:solidFill>
                <a:latin typeface="Calibri"/>
                <a:ea typeface="Calibri"/>
                <a:cs typeface="Calibri"/>
                <a:sym typeface="Calibri"/>
              </a:rPr>
              <a:t>Exit ticket done</a:t>
            </a:r>
            <a:r>
              <a:rPr lang="en-US" sz="2000" dirty="0">
                <a:latin typeface="Calibri"/>
                <a:ea typeface="Calibri"/>
                <a:cs typeface="Calibri"/>
                <a:sym typeface="Calibri"/>
              </a:rPr>
              <a:t> at end of section</a:t>
            </a:r>
            <a:endParaRPr dirty="0">
              <a:latin typeface="Calibri" panose="020F0502020204030204" pitchFamily="34" charset="0"/>
              <a:cs typeface="Calibri" panose="020F0502020204030204" pitchFamily="34" charset="0"/>
            </a:endParaRPr>
          </a:p>
        </p:txBody>
      </p:sp>
      <p:sp>
        <p:nvSpPr>
          <p:cNvPr id="199" name="Google Shape;199;p10"/>
          <p:cNvSpPr txBox="1"/>
          <p:nvPr/>
        </p:nvSpPr>
        <p:spPr>
          <a:xfrm>
            <a:off x="5708744" y="4342214"/>
            <a:ext cx="2671500" cy="70784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chemeClr val="accent2"/>
              </a:buClr>
              <a:buSzPts val="2000"/>
              <a:buFont typeface="Arial"/>
              <a:buChar char="•"/>
            </a:pPr>
            <a:r>
              <a:rPr lang="en-US" sz="2000" b="0" i="0" u="none" strike="noStrike" cap="none" dirty="0">
                <a:solidFill>
                  <a:srgbClr val="000000"/>
                </a:solidFill>
                <a:latin typeface="Calibri"/>
                <a:ea typeface="Calibri"/>
                <a:cs typeface="Calibri"/>
                <a:sym typeface="Calibri"/>
              </a:rPr>
              <a:t>Taken in quiz section</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accent2"/>
              </a:buClr>
              <a:buSzPts val="2000"/>
              <a:buFont typeface="Arial"/>
              <a:buChar char="•"/>
            </a:pPr>
            <a:r>
              <a:rPr lang="en-US" sz="2000" b="0" i="0" u="none" strike="noStrike" cap="none" dirty="0">
                <a:solidFill>
                  <a:srgbClr val="000000"/>
                </a:solidFill>
                <a:latin typeface="Calibri"/>
                <a:ea typeface="Calibri"/>
                <a:cs typeface="Calibri"/>
                <a:sym typeface="Calibri"/>
              </a:rPr>
              <a:t>45 minutes on paper</a:t>
            </a:r>
            <a:endParaRPr dirty="0">
              <a:latin typeface="Calibri" panose="020F0502020204030204" pitchFamily="34" charset="0"/>
              <a:cs typeface="Calibri" panose="020F0502020204030204" pitchFamily="34" charset="0"/>
            </a:endParaRPr>
          </a:p>
        </p:txBody>
      </p:sp>
      <p:sp>
        <p:nvSpPr>
          <p:cNvPr id="206" name="Google Shape;206;p10"/>
          <p:cNvSpPr txBox="1"/>
          <p:nvPr/>
        </p:nvSpPr>
        <p:spPr>
          <a:xfrm>
            <a:off x="9150717" y="4342214"/>
            <a:ext cx="2671500" cy="1015622"/>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9D90D5"/>
              </a:buClr>
              <a:buSzPts val="2000"/>
              <a:buFont typeface="Arial"/>
              <a:buChar char="•"/>
            </a:pPr>
            <a:r>
              <a:rPr lang="en-US" sz="2000" b="0" i="0" u="none" strike="noStrike" cap="none" dirty="0">
                <a:solidFill>
                  <a:srgbClr val="000000"/>
                </a:solidFill>
                <a:latin typeface="Calibri"/>
                <a:ea typeface="Calibri"/>
                <a:cs typeface="Calibri"/>
                <a:sym typeface="Calibri"/>
              </a:rPr>
              <a:t>Culminating exam</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9D90D5"/>
              </a:buClr>
              <a:buSzPts val="2000"/>
              <a:buFont typeface="Arial"/>
              <a:buChar char="•"/>
            </a:pPr>
            <a:r>
              <a:rPr lang="en-US" sz="2000" b="1" dirty="0">
                <a:latin typeface="Calibri"/>
                <a:ea typeface="Calibri"/>
                <a:cs typeface="Calibri"/>
                <a:sym typeface="Calibri"/>
              </a:rPr>
              <a:t>Wed, Dec. 10</a:t>
            </a:r>
            <a:r>
              <a:rPr lang="en-US" sz="2000" b="1" baseline="30000" dirty="0">
                <a:latin typeface="Calibri"/>
                <a:ea typeface="Calibri"/>
                <a:cs typeface="Calibri"/>
                <a:sym typeface="Calibri"/>
              </a:rPr>
              <a:t>th</a:t>
            </a:r>
            <a:r>
              <a:rPr lang="en-US" sz="2000" b="1" dirty="0">
                <a:latin typeface="Calibri"/>
                <a:ea typeface="Calibri"/>
                <a:cs typeface="Calibri"/>
                <a:sym typeface="Calibri"/>
              </a:rPr>
              <a:t> </a:t>
            </a:r>
          </a:p>
          <a:p>
            <a:pPr marL="285750" marR="0" lvl="0" indent="-285750" algn="l" rtl="0">
              <a:lnSpc>
                <a:spcPct val="100000"/>
              </a:lnSpc>
              <a:spcBef>
                <a:spcPts val="0"/>
              </a:spcBef>
              <a:spcAft>
                <a:spcPts val="0"/>
              </a:spcAft>
              <a:buClr>
                <a:srgbClr val="9D90D5"/>
              </a:buClr>
              <a:buSzPts val="2000"/>
              <a:buFont typeface="Arial"/>
              <a:buChar char="•"/>
            </a:pPr>
            <a:r>
              <a:rPr lang="en-US" sz="2000" dirty="0">
                <a:latin typeface="Calibri"/>
                <a:cs typeface="Calibri"/>
                <a:sym typeface="Calibri"/>
              </a:rPr>
              <a:t>12:30 – 2:20 PM</a:t>
            </a:r>
            <a:endParaRPr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C096C067-B030-2B29-DC48-C956FA3C96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grpSp>
        <p:nvGrpSpPr>
          <p:cNvPr id="7" name="Google Shape;181;p10" descr="Sections">
            <a:extLst>
              <a:ext uri="{FF2B5EF4-FFF2-40B4-BE49-F238E27FC236}">
                <a16:creationId xmlns:a16="http://schemas.microsoft.com/office/drawing/2014/main" id="{242D9399-E05A-9ADE-0443-BEAEFE8A6004}"/>
              </a:ext>
              <a:ext uri="{C183D7F6-B498-43B3-948B-1728B52AA6E4}">
                <adec:decorative xmlns:adec="http://schemas.microsoft.com/office/drawing/2017/decorative" val="0"/>
              </a:ext>
            </a:extLst>
          </p:cNvPr>
          <p:cNvGrpSpPr/>
          <p:nvPr/>
        </p:nvGrpSpPr>
        <p:grpSpPr>
          <a:xfrm>
            <a:off x="5708745" y="1513634"/>
            <a:ext cx="1745675" cy="427514"/>
            <a:chOff x="0" y="0"/>
            <a:chExt cx="1745673" cy="427512"/>
          </a:xfrm>
          <a:solidFill>
            <a:srgbClr val="53A1FF"/>
          </a:solidFill>
        </p:grpSpPr>
        <p:sp>
          <p:nvSpPr>
            <p:cNvPr id="8" name="Google Shape;182;p10">
              <a:extLst>
                <a:ext uri="{FF2B5EF4-FFF2-40B4-BE49-F238E27FC236}">
                  <a16:creationId xmlns:a16="http://schemas.microsoft.com/office/drawing/2014/main" id="{363CC68D-653B-9206-C439-8EF1B969F17D}"/>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 name="Google Shape;183;p10">
              <a:extLst>
                <a:ext uri="{FF2B5EF4-FFF2-40B4-BE49-F238E27FC236}">
                  <a16:creationId xmlns:a16="http://schemas.microsoft.com/office/drawing/2014/main" id="{F68152DA-2741-3611-D34C-088F7D221332}"/>
                </a:ext>
              </a:extLst>
            </p:cNvPr>
            <p:cNvSpPr txBox="1"/>
            <p:nvPr/>
          </p:nvSpPr>
          <p:spPr>
            <a:xfrm>
              <a:off x="66589" y="13721"/>
              <a:ext cx="1612494" cy="400067"/>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000" b="1" i="0" u="none" strike="noStrike" cap="none" dirty="0">
                  <a:solidFill>
                    <a:srgbClr val="FFFFFF"/>
                  </a:solidFill>
                  <a:latin typeface="Montserrat"/>
                  <a:ea typeface="Montserrat"/>
                  <a:cs typeface="Montserrat"/>
                  <a:sym typeface="Montserrat"/>
                </a:rPr>
                <a:t>PROGRAMMING ASSIGNMENTS</a:t>
              </a:r>
              <a:endParaRPr sz="1000" b="1" dirty="0">
                <a:latin typeface="Calibri" panose="020F0502020204030204" pitchFamily="34" charset="0"/>
                <a:cs typeface="Calibri" panose="020F0502020204030204" pitchFamily="34" charset="0"/>
              </a:endParaRPr>
            </a:p>
          </p:txBody>
        </p:sp>
      </p:grpSp>
      <p:grpSp>
        <p:nvGrpSpPr>
          <p:cNvPr id="10" name="Google Shape;181;p10" descr="Sections">
            <a:extLst>
              <a:ext uri="{FF2B5EF4-FFF2-40B4-BE49-F238E27FC236}">
                <a16:creationId xmlns:a16="http://schemas.microsoft.com/office/drawing/2014/main" id="{6F44E410-E883-EAAF-C25C-71EE43E2337E}"/>
              </a:ext>
              <a:ext uri="{C183D7F6-B498-43B3-948B-1728B52AA6E4}">
                <adec:decorative xmlns:adec="http://schemas.microsoft.com/office/drawing/2017/decorative" val="0"/>
              </a:ext>
            </a:extLst>
          </p:cNvPr>
          <p:cNvGrpSpPr/>
          <p:nvPr/>
        </p:nvGrpSpPr>
        <p:grpSpPr>
          <a:xfrm>
            <a:off x="9152519" y="1513634"/>
            <a:ext cx="1745675" cy="427514"/>
            <a:chOff x="0" y="0"/>
            <a:chExt cx="1745673" cy="427512"/>
          </a:xfrm>
          <a:solidFill>
            <a:srgbClr val="0FBAB1"/>
          </a:solidFill>
        </p:grpSpPr>
        <p:sp>
          <p:nvSpPr>
            <p:cNvPr id="11" name="Google Shape;182;p10">
              <a:extLst>
                <a:ext uri="{FF2B5EF4-FFF2-40B4-BE49-F238E27FC236}">
                  <a16:creationId xmlns:a16="http://schemas.microsoft.com/office/drawing/2014/main" id="{C9105389-8A8F-9FA4-C1DB-0F383B3F9529}"/>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 name="Google Shape;183;p10">
              <a:extLst>
                <a:ext uri="{FF2B5EF4-FFF2-40B4-BE49-F238E27FC236}">
                  <a16:creationId xmlns:a16="http://schemas.microsoft.com/office/drawing/2014/main" id="{34450BC1-E5E8-8C3D-24E2-E31C93ACB1B5}"/>
                </a:ext>
              </a:extLst>
            </p:cNvPr>
            <p:cNvSpPr txBox="1"/>
            <p:nvPr/>
          </p:nvSpPr>
          <p:spPr>
            <a:xfrm>
              <a:off x="66589" y="90665"/>
              <a:ext cx="1612494" cy="24618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000" b="1" i="0" u="none" strike="noStrike" cap="none" dirty="0">
                  <a:solidFill>
                    <a:srgbClr val="FFFFFF"/>
                  </a:solidFill>
                  <a:latin typeface="Montserrat"/>
                  <a:ea typeface="Montserrat"/>
                  <a:cs typeface="Montserrat"/>
                  <a:sym typeface="Montserrat"/>
                </a:rPr>
                <a:t>CREATIVE PROJECTS</a:t>
              </a:r>
              <a:endParaRPr sz="1000" b="1" dirty="0">
                <a:latin typeface="Calibri" panose="020F0502020204030204" pitchFamily="34" charset="0"/>
                <a:cs typeface="Calibri" panose="020F0502020204030204" pitchFamily="34" charset="0"/>
              </a:endParaRPr>
            </a:p>
          </p:txBody>
        </p:sp>
      </p:grpSp>
      <p:sp>
        <p:nvSpPr>
          <p:cNvPr id="14" name="Google Shape;200;p10">
            <a:extLst>
              <a:ext uri="{FF2B5EF4-FFF2-40B4-BE49-F238E27FC236}">
                <a16:creationId xmlns:a16="http://schemas.microsoft.com/office/drawing/2014/main" id="{1B9E8856-1A52-EFE5-1D86-F6B4060BCFC4}"/>
              </a:ext>
            </a:extLst>
          </p:cNvPr>
          <p:cNvSpPr txBox="1"/>
          <p:nvPr/>
        </p:nvSpPr>
        <p:spPr>
          <a:xfrm>
            <a:off x="9152519" y="2010184"/>
            <a:ext cx="26715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FBAB1"/>
              </a:buClr>
              <a:buSzPts val="2000"/>
              <a:buFont typeface="Arial"/>
              <a:buChar char="•"/>
            </a:pPr>
            <a:r>
              <a:rPr lang="en-US" sz="2000" b="0" i="0" u="none" strike="noStrike" cap="none" dirty="0">
                <a:solidFill>
                  <a:srgbClr val="000000"/>
                </a:solidFill>
                <a:latin typeface="Calibri"/>
                <a:ea typeface="Calibri"/>
                <a:cs typeface="Calibri"/>
                <a:sym typeface="Calibri"/>
              </a:rPr>
              <a:t>More open-ended assignments</a:t>
            </a:r>
            <a:endParaRPr dirty="0">
              <a:latin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rgbClr val="0FBAB1"/>
              </a:buClr>
              <a:buSzPts val="2000"/>
              <a:buFont typeface="Arial"/>
              <a:buChar char="•"/>
            </a:pPr>
            <a:r>
              <a:rPr lang="en-US" sz="2000" b="0" i="0" u="none" strike="noStrike" cap="none" dirty="0">
                <a:solidFill>
                  <a:srgbClr val="000000"/>
                </a:solidFill>
                <a:latin typeface="Calibri"/>
                <a:ea typeface="Calibri"/>
                <a:cs typeface="Calibri"/>
                <a:sym typeface="Calibri"/>
              </a:rPr>
              <a:t>Explore new ideas and applications</a:t>
            </a:r>
            <a:endParaRPr dirty="0">
              <a:latin typeface="Calibri" panose="020F0502020204030204" pitchFamily="34" charset="0"/>
              <a:cs typeface="Calibri" panose="020F0502020204030204" pitchFamily="34" charset="0"/>
            </a:endParaRPr>
          </a:p>
        </p:txBody>
      </p:sp>
      <p:grpSp>
        <p:nvGrpSpPr>
          <p:cNvPr id="17" name="Google Shape;181;p10" descr="Sections">
            <a:extLst>
              <a:ext uri="{FF2B5EF4-FFF2-40B4-BE49-F238E27FC236}">
                <a16:creationId xmlns:a16="http://schemas.microsoft.com/office/drawing/2014/main" id="{C86C8322-73C3-3F64-9DE3-9DDCF589009C}"/>
              </a:ext>
              <a:ext uri="{C183D7F6-B498-43B3-948B-1728B52AA6E4}">
                <adec:decorative xmlns:adec="http://schemas.microsoft.com/office/drawing/2017/decorative" val="0"/>
              </a:ext>
            </a:extLst>
          </p:cNvPr>
          <p:cNvGrpSpPr/>
          <p:nvPr/>
        </p:nvGrpSpPr>
        <p:grpSpPr>
          <a:xfrm>
            <a:off x="5708744" y="3854953"/>
            <a:ext cx="1745675" cy="427514"/>
            <a:chOff x="0" y="0"/>
            <a:chExt cx="1745673" cy="427512"/>
          </a:xfrm>
          <a:solidFill>
            <a:srgbClr val="EF5777"/>
          </a:solidFill>
        </p:grpSpPr>
        <p:sp>
          <p:nvSpPr>
            <p:cNvPr id="18" name="Google Shape;182;p10">
              <a:extLst>
                <a:ext uri="{FF2B5EF4-FFF2-40B4-BE49-F238E27FC236}">
                  <a16:creationId xmlns:a16="http://schemas.microsoft.com/office/drawing/2014/main" id="{85CC54EC-99FC-605B-4D9E-E6A5E3866CE7}"/>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 name="Google Shape;183;p10">
              <a:extLst>
                <a:ext uri="{FF2B5EF4-FFF2-40B4-BE49-F238E27FC236}">
                  <a16:creationId xmlns:a16="http://schemas.microsoft.com/office/drawing/2014/main" id="{E01DE7C9-F534-6DC2-51F9-DCF5BDDAE404}"/>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a:ea typeface="Montserrat"/>
                  <a:cs typeface="Montserrat"/>
                  <a:sym typeface="Montserrat"/>
                </a:rPr>
                <a:t>QUIZZES</a:t>
              </a:r>
              <a:endParaRPr b="1" dirty="0">
                <a:latin typeface="Calibri" panose="020F0502020204030204" pitchFamily="34" charset="0"/>
                <a:cs typeface="Calibri" panose="020F0502020204030204" pitchFamily="34" charset="0"/>
              </a:endParaRPr>
            </a:p>
          </p:txBody>
        </p:sp>
      </p:grpSp>
      <p:grpSp>
        <p:nvGrpSpPr>
          <p:cNvPr id="20" name="Google Shape;181;p10" descr="Sections">
            <a:extLst>
              <a:ext uri="{FF2B5EF4-FFF2-40B4-BE49-F238E27FC236}">
                <a16:creationId xmlns:a16="http://schemas.microsoft.com/office/drawing/2014/main" id="{63605027-3449-250C-59E5-90739BC70505}"/>
              </a:ext>
              <a:ext uri="{C183D7F6-B498-43B3-948B-1728B52AA6E4}">
                <adec:decorative xmlns:adec="http://schemas.microsoft.com/office/drawing/2017/decorative" val="0"/>
              </a:ext>
            </a:extLst>
          </p:cNvPr>
          <p:cNvGrpSpPr/>
          <p:nvPr/>
        </p:nvGrpSpPr>
        <p:grpSpPr>
          <a:xfrm>
            <a:off x="9150717" y="3854953"/>
            <a:ext cx="1745675" cy="427514"/>
            <a:chOff x="0" y="0"/>
            <a:chExt cx="1745673" cy="427512"/>
          </a:xfrm>
          <a:solidFill>
            <a:srgbClr val="9D90D5"/>
          </a:solidFill>
        </p:grpSpPr>
        <p:sp>
          <p:nvSpPr>
            <p:cNvPr id="21" name="Google Shape;182;p10">
              <a:extLst>
                <a:ext uri="{FF2B5EF4-FFF2-40B4-BE49-F238E27FC236}">
                  <a16:creationId xmlns:a16="http://schemas.microsoft.com/office/drawing/2014/main" id="{FA90BAA1-68DD-586C-0325-37CDCE02C713}"/>
                </a:ex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Google Shape;183;p10">
              <a:extLst>
                <a:ext uri="{FF2B5EF4-FFF2-40B4-BE49-F238E27FC236}">
                  <a16:creationId xmlns:a16="http://schemas.microsoft.com/office/drawing/2014/main" id="{4043FC05-F9BE-7B54-55F3-C0C7BEDE2A6D}"/>
                </a:ext>
              </a:extLst>
            </p:cNvPr>
            <p:cNvSpPr txBox="1"/>
            <p:nvPr/>
          </p:nvSpPr>
          <p:spPr>
            <a:xfrm>
              <a:off x="66589" y="59888"/>
              <a:ext cx="1612494" cy="307735"/>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a:ea typeface="Montserrat"/>
                  <a:cs typeface="Montserrat"/>
                  <a:sym typeface="Montserrat"/>
                </a:rPr>
                <a:t>EXAM</a:t>
              </a:r>
              <a:endParaRPr b="1" dirty="0">
                <a:latin typeface="Calibri" panose="020F0502020204030204" pitchFamily="34" charset="0"/>
                <a:cs typeface="Calibri" panose="020F0502020204030204" pitchFamily="34" charset="0"/>
              </a:endParaRPr>
            </a:p>
          </p:txBody>
        </p:sp>
      </p:grpSp>
      <p:grpSp>
        <p:nvGrpSpPr>
          <p:cNvPr id="181" name="Google Shape;181;p10" descr="Sections">
            <a:extLst>
              <a:ext uri="{C183D7F6-B498-43B3-948B-1728B52AA6E4}">
                <adec:decorative xmlns:adec="http://schemas.microsoft.com/office/drawing/2017/decorative" val="0"/>
              </a:ext>
            </a:extLst>
          </p:cNvPr>
          <p:cNvGrpSpPr/>
          <p:nvPr/>
        </p:nvGrpSpPr>
        <p:grpSpPr>
          <a:xfrm>
            <a:off x="629160" y="3854953"/>
            <a:ext cx="1745675" cy="427514"/>
            <a:chOff x="0" y="0"/>
            <a:chExt cx="1745673" cy="427512"/>
          </a:xfrm>
        </p:grpSpPr>
        <p:sp>
          <p:nvSpPr>
            <p:cNvPr id="182" name="Google Shape;182;p10">
              <a:extLst>
                <a:ext uri="{C183D7F6-B498-43B3-948B-1728B52AA6E4}">
                  <adec:decorative xmlns:adec="http://schemas.microsoft.com/office/drawing/2017/decorative" val="1"/>
                </a:ext>
              </a:extLst>
            </p:cNvPr>
            <p:cNvSpPr/>
            <p:nvPr/>
          </p:nvSpPr>
          <p:spPr>
            <a:xfrm>
              <a:off x="0" y="0"/>
              <a:ext cx="1745673" cy="427512"/>
            </a:xfrm>
            <a:prstGeom prst="roundRect">
              <a:avLst>
                <a:gd name="adj" fmla="val 16667"/>
              </a:avLst>
            </a:prstGeom>
            <a:solidFill>
              <a:srgbClr val="F7B7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10"/>
            <p:cNvSpPr txBox="1"/>
            <p:nvPr/>
          </p:nvSpPr>
          <p:spPr>
            <a:xfrm>
              <a:off x="66589" y="59888"/>
              <a:ext cx="1612494" cy="30773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b="1" i="0" u="none" strike="noStrike" cap="none" dirty="0">
                  <a:solidFill>
                    <a:srgbClr val="FFFFFF"/>
                  </a:solidFill>
                  <a:latin typeface="Montserrat"/>
                  <a:ea typeface="Montserrat"/>
                  <a:cs typeface="Montserrat"/>
                  <a:sym typeface="Montserrat"/>
                </a:rPr>
                <a:t>SECTIONS</a:t>
              </a:r>
              <a:endParaRPr b="1" dirty="0">
                <a:latin typeface="Calibri" panose="020F0502020204030204" pitchFamily="34" charset="0"/>
                <a:cs typeface="Calibri" panose="020F0502020204030204" pitchFamily="34" charset="0"/>
              </a:endParaRPr>
            </a:p>
          </p:txBody>
        </p:sp>
      </p:grpSp>
      <p:sp>
        <p:nvSpPr>
          <p:cNvPr id="23" name="Google Shape;180;p10">
            <a:extLst>
              <a:ext uri="{FF2B5EF4-FFF2-40B4-BE49-F238E27FC236}">
                <a16:creationId xmlns:a16="http://schemas.microsoft.com/office/drawing/2014/main" id="{5593940F-2EDB-FE64-1BE4-28E62DAC8DD8}"/>
              </a:ext>
            </a:extLst>
          </p:cNvPr>
          <p:cNvSpPr txBox="1"/>
          <p:nvPr/>
        </p:nvSpPr>
        <p:spPr>
          <a:xfrm>
            <a:off x="2559341" y="3899452"/>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x1</a:t>
            </a:r>
            <a:r>
              <a:rPr lang="en-US" sz="1600" dirty="0">
                <a:solidFill>
                  <a:schemeClr val="bg1">
                    <a:lumMod val="50000"/>
                  </a:schemeClr>
                </a:solidFill>
                <a:latin typeface="Calibri"/>
                <a:ea typeface="Calibri"/>
                <a:cs typeface="Calibri"/>
                <a:sym typeface="Calibri"/>
              </a:rPr>
              <a:t>6</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32" name="Google Shape;180;p10">
            <a:extLst>
              <a:ext uri="{FF2B5EF4-FFF2-40B4-BE49-F238E27FC236}">
                <a16:creationId xmlns:a16="http://schemas.microsoft.com/office/drawing/2014/main" id="{52E17A74-BFEE-6E5D-AB15-A78CDDFDE8CE}"/>
              </a:ext>
            </a:extLst>
          </p:cNvPr>
          <p:cNvSpPr txBox="1"/>
          <p:nvPr/>
        </p:nvSpPr>
        <p:spPr>
          <a:xfrm>
            <a:off x="7638924" y="1559144"/>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x4</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36" name="Google Shape;180;p10">
            <a:extLst>
              <a:ext uri="{FF2B5EF4-FFF2-40B4-BE49-F238E27FC236}">
                <a16:creationId xmlns:a16="http://schemas.microsoft.com/office/drawing/2014/main" id="{1D7BB901-1C3D-F717-F62E-C572C27B443D}"/>
              </a:ext>
            </a:extLst>
          </p:cNvPr>
          <p:cNvSpPr txBox="1"/>
          <p:nvPr/>
        </p:nvSpPr>
        <p:spPr>
          <a:xfrm>
            <a:off x="11081888" y="1559143"/>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x4</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37" name="Google Shape;180;p10">
            <a:extLst>
              <a:ext uri="{FF2B5EF4-FFF2-40B4-BE49-F238E27FC236}">
                <a16:creationId xmlns:a16="http://schemas.microsoft.com/office/drawing/2014/main" id="{7CEC6A52-A878-4464-5105-294958982A1D}"/>
              </a:ext>
            </a:extLst>
          </p:cNvPr>
          <p:cNvSpPr txBox="1"/>
          <p:nvPr/>
        </p:nvSpPr>
        <p:spPr>
          <a:xfrm>
            <a:off x="7638924" y="3899452"/>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a:t>
            </a:r>
            <a:r>
              <a:rPr lang="en-US" sz="1600" dirty="0">
                <a:solidFill>
                  <a:schemeClr val="bg1">
                    <a:lumMod val="50000"/>
                  </a:schemeClr>
                </a:solidFill>
                <a:latin typeface="Calibri"/>
                <a:ea typeface="Calibri"/>
                <a:cs typeface="Calibri"/>
                <a:sym typeface="Calibri"/>
              </a:rPr>
              <a:t>3</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38" name="Google Shape;180;p10">
            <a:extLst>
              <a:ext uri="{FF2B5EF4-FFF2-40B4-BE49-F238E27FC236}">
                <a16:creationId xmlns:a16="http://schemas.microsoft.com/office/drawing/2014/main" id="{5691CE31-DF01-95C3-6D64-10A8C3501433}"/>
              </a:ext>
            </a:extLst>
          </p:cNvPr>
          <p:cNvSpPr txBox="1"/>
          <p:nvPr/>
        </p:nvSpPr>
        <p:spPr>
          <a:xfrm>
            <a:off x="11078768" y="3899452"/>
            <a:ext cx="573600" cy="33851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600" b="0" i="0" u="none" strike="noStrike" cap="none" dirty="0">
                <a:solidFill>
                  <a:schemeClr val="bg1">
                    <a:lumMod val="50000"/>
                  </a:schemeClr>
                </a:solidFill>
                <a:latin typeface="Calibri"/>
                <a:ea typeface="Calibri"/>
                <a:cs typeface="Calibri"/>
                <a:sym typeface="Calibri"/>
              </a:rPr>
              <a:t>x1</a:t>
            </a:r>
            <a:endParaRPr sz="1600" dirty="0">
              <a:solidFill>
                <a:schemeClr val="bg1">
                  <a:lumMod val="50000"/>
                </a:schemeClr>
              </a:solidFill>
              <a:latin typeface="Calibri" panose="020F0502020204030204" pitchFamily="34" charset="0"/>
              <a:cs typeface="Calibri" panose="020F0502020204030204" pitchFamily="34" charset="0"/>
            </a:endParaRPr>
          </a:p>
        </p:txBody>
      </p:sp>
      <p:sp>
        <p:nvSpPr>
          <p:cNvPr id="39" name="Rounded Rectangle 38">
            <a:extLst>
              <a:ext uri="{FF2B5EF4-FFF2-40B4-BE49-F238E27FC236}">
                <a16:creationId xmlns:a16="http://schemas.microsoft.com/office/drawing/2014/main" id="{A37572CD-D1B0-15E1-0619-38854F12495C}"/>
              </a:ext>
              <a:ext uri="{C183D7F6-B498-43B3-948B-1728B52AA6E4}">
                <adec:decorative xmlns:adec="http://schemas.microsoft.com/office/drawing/2017/decorative" val="1"/>
              </a:ext>
            </a:extLst>
          </p:cNvPr>
          <p:cNvSpPr/>
          <p:nvPr/>
        </p:nvSpPr>
        <p:spPr>
          <a:xfrm>
            <a:off x="489814" y="1360967"/>
            <a:ext cx="4881789" cy="5033321"/>
          </a:xfrm>
          <a:prstGeom prst="roundRect">
            <a:avLst>
              <a:gd name="adj" fmla="val 2878"/>
            </a:avLst>
          </a:prstGeom>
          <a:noFill/>
          <a:ln>
            <a:solidFill>
              <a:schemeClr val="bg1">
                <a:lumMod val="8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4584690-7CF5-0566-9EB1-16F8BD0783C7}"/>
              </a:ext>
            </a:extLst>
          </p:cNvPr>
          <p:cNvSpPr txBox="1"/>
          <p:nvPr/>
        </p:nvSpPr>
        <p:spPr>
          <a:xfrm>
            <a:off x="4223951" y="6478296"/>
            <a:ext cx="1147652" cy="307777"/>
          </a:xfrm>
          <a:prstGeom prst="rect">
            <a:avLst/>
          </a:prstGeom>
          <a:noFill/>
        </p:spPr>
        <p:txBody>
          <a:bodyPr wrap="square" rtlCol="0">
            <a:spAutoFit/>
          </a:bodyPr>
          <a:lstStyle/>
          <a:p>
            <a:pPr algn="r"/>
            <a:r>
              <a:rPr lang="en-US" b="1" dirty="0">
                <a:solidFill>
                  <a:schemeClr val="bg1">
                    <a:lumMod val="65000"/>
                  </a:schemeClr>
                </a:solidFill>
                <a:latin typeface="Calibri" panose="020F0502020204030204" pitchFamily="34" charset="0"/>
                <a:cs typeface="Calibri" panose="020F0502020204030204" pitchFamily="34" charset="0"/>
              </a:rPr>
              <a:t>Meetings</a:t>
            </a:r>
          </a:p>
        </p:txBody>
      </p:sp>
      <p:sp>
        <p:nvSpPr>
          <p:cNvPr id="41" name="Rounded Rectangle 40">
            <a:extLst>
              <a:ext uri="{FF2B5EF4-FFF2-40B4-BE49-F238E27FC236}">
                <a16:creationId xmlns:a16="http://schemas.microsoft.com/office/drawing/2014/main" id="{366DEA2A-CB39-1DB3-516F-41B0113A9340}"/>
              </a:ext>
              <a:ext uri="{C183D7F6-B498-43B3-948B-1728B52AA6E4}">
                <adec:decorative xmlns:adec="http://schemas.microsoft.com/office/drawing/2017/decorative" val="1"/>
              </a:ext>
            </a:extLst>
          </p:cNvPr>
          <p:cNvSpPr/>
          <p:nvPr/>
        </p:nvSpPr>
        <p:spPr>
          <a:xfrm>
            <a:off x="5553979" y="1364779"/>
            <a:ext cx="6148207" cy="4138134"/>
          </a:xfrm>
          <a:prstGeom prst="roundRect">
            <a:avLst>
              <a:gd name="adj" fmla="val 2878"/>
            </a:avLst>
          </a:prstGeom>
          <a:noFill/>
          <a:ln>
            <a:solidFill>
              <a:schemeClr val="bg1">
                <a:lumMod val="8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AE57E09-774B-C08B-593E-2A2A21FBE767}"/>
              </a:ext>
            </a:extLst>
          </p:cNvPr>
          <p:cNvSpPr txBox="1"/>
          <p:nvPr/>
        </p:nvSpPr>
        <p:spPr>
          <a:xfrm>
            <a:off x="9874076" y="5593578"/>
            <a:ext cx="1828110" cy="307777"/>
          </a:xfrm>
          <a:prstGeom prst="rect">
            <a:avLst/>
          </a:prstGeom>
          <a:noFill/>
        </p:spPr>
        <p:txBody>
          <a:bodyPr wrap="square" rtlCol="0">
            <a:spAutoFit/>
          </a:bodyPr>
          <a:lstStyle/>
          <a:p>
            <a:pPr algn="r"/>
            <a:r>
              <a:rPr lang="en-US" b="1" dirty="0">
                <a:solidFill>
                  <a:schemeClr val="bg1">
                    <a:lumMod val="65000"/>
                  </a:schemeClr>
                </a:solidFill>
                <a:latin typeface="Calibri" panose="020F0502020204030204" pitchFamily="34" charset="0"/>
                <a:cs typeface="Calibri" panose="020F0502020204030204" pitchFamily="34" charset="0"/>
              </a:rPr>
              <a:t>Graded Assignments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6" grpId="0"/>
      <p:bldP spid="37" grpId="0"/>
      <p:bldP spid="38" grpId="0"/>
    </p:bldLst>
  </p:timing>
</p:sld>
</file>

<file path=ppt/theme/theme1.xml><?xml version="1.0" encoding="utf-8"?>
<a:theme xmlns:a="http://schemas.openxmlformats.org/drawingml/2006/main" name="CSE 12X (adopted from CSE 373)">
  <a:themeElements>
    <a:clrScheme name="Custom 1">
      <a:dk1>
        <a:srgbClr val="222222"/>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2699A9"/>
      </a:hlink>
      <a:folHlink>
        <a:srgbClr val="269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5326</TotalTime>
  <Words>2809</Words>
  <Application>Microsoft Office PowerPoint</Application>
  <PresentationFormat>Widescreen</PresentationFormat>
  <Paragraphs>502</Paragraphs>
  <Slides>39</Slides>
  <Notes>38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Wingdings</vt:lpstr>
      <vt:lpstr>Montserrat SemiBold</vt:lpstr>
      <vt:lpstr>Calibri</vt:lpstr>
      <vt:lpstr>Montserrat ExtraBold</vt:lpstr>
      <vt:lpstr>Arial</vt:lpstr>
      <vt:lpstr>Montserrat</vt:lpstr>
      <vt:lpstr>CSE 12X (adopted from CSE 373)</vt:lpstr>
      <vt:lpstr>Welcome!</vt:lpstr>
      <vt:lpstr>Lecture Outline</vt:lpstr>
      <vt:lpstr>Hi, I’m James! (he/him)</vt:lpstr>
      <vt:lpstr>Hi, I’m Brett! (he/him)</vt:lpstr>
      <vt:lpstr>Meet your 34 fabulous TAs!</vt:lpstr>
      <vt:lpstr>Agenda</vt:lpstr>
      <vt:lpstr>Learning Objectives</vt:lpstr>
      <vt:lpstr>Other Similar Courses</vt:lpstr>
      <vt:lpstr>Course Components</vt:lpstr>
      <vt:lpstr>Agenda</vt:lpstr>
      <vt:lpstr>How did you learn how to ride a bike?</vt:lpstr>
      <vt:lpstr>Digression: My Pandemic Hobby</vt:lpstr>
      <vt:lpstr>Digression: My Pandemic Hobby</vt:lpstr>
      <vt:lpstr>Digression: My Pandemic Hobby</vt:lpstr>
      <vt:lpstr>How Learning Works</vt:lpstr>
      <vt:lpstr>Pre-Class Materials</vt:lpstr>
      <vt:lpstr>Pre-Class Materials</vt:lpstr>
      <vt:lpstr>Pre-Class Materials</vt:lpstr>
      <vt:lpstr>Consistent and Active Participation</vt:lpstr>
      <vt:lpstr>Consistent and Active Participation</vt:lpstr>
      <vt:lpstr>Metacognition</vt:lpstr>
      <vt:lpstr>Agenda</vt:lpstr>
      <vt:lpstr>Think-Pair-Share: Inclusive Environments</vt:lpstr>
      <vt:lpstr>Think-Pair-Share: Exclusive Environments</vt:lpstr>
      <vt:lpstr>The CSE 121 Community</vt:lpstr>
      <vt:lpstr>The World Around Us</vt:lpstr>
      <vt:lpstr>Learning in CSE 121: Live Support Systems</vt:lpstr>
      <vt:lpstr>Learning in CSE 121: Async Support Systems</vt:lpstr>
      <vt:lpstr>Help Us Improve!</vt:lpstr>
      <vt:lpstr>Agenda</vt:lpstr>
      <vt:lpstr>Course Website</vt:lpstr>
      <vt:lpstr>Ed</vt:lpstr>
      <vt:lpstr>Some Other Course Tools</vt:lpstr>
      <vt:lpstr>AI and CSE 121: Our Philosophy</vt:lpstr>
      <vt:lpstr>AI and CSE 121: Our Philosophy</vt:lpstr>
      <vt:lpstr>CSE 121 AI Policy</vt:lpstr>
      <vt:lpstr>CSE 121 AI Policy</vt:lpstr>
      <vt:lpstr>Switching to Ed: Our First Program!*</vt:lpstr>
      <vt:lpstr>“Homework” for 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Brett Wortzman</cp:lastModifiedBy>
  <cp:revision>194</cp:revision>
  <dcterms:modified xsi:type="dcterms:W3CDTF">2025-09-24T18:11:09Z</dcterms:modified>
</cp:coreProperties>
</file>