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9" r:id="rId2"/>
    <p:sldId id="266" r:id="rId3"/>
    <p:sldId id="286" r:id="rId4"/>
    <p:sldId id="287" r:id="rId5"/>
    <p:sldId id="288" r:id="rId6"/>
    <p:sldId id="296" r:id="rId7"/>
    <p:sldId id="279" r:id="rId8"/>
    <p:sldId id="295" r:id="rId9"/>
    <p:sldId id="289" r:id="rId10"/>
    <p:sldId id="281" r:id="rId11"/>
    <p:sldId id="291" r:id="rId12"/>
    <p:sldId id="290" r:id="rId13"/>
    <p:sldId id="294" r:id="rId14"/>
    <p:sldId id="272" r:id="rId15"/>
    <p:sldId id="292" r:id="rId16"/>
    <p:sldId id="293" r:id="rId17"/>
  </p:sldIdLst>
  <p:sldSz cx="12192000" cy="6858000"/>
  <p:notesSz cx="6858000" cy="9144000"/>
  <p:embeddedFontLst>
    <p:embeddedFont>
      <p:font typeface="Consolas" panose="020B0609020204030204" pitchFamily="49" charset="0"/>
      <p:regular r:id="rId20"/>
      <p:bold r:id="rId21"/>
      <p:italic r:id="rId22"/>
      <p:boldItalic r:id="rId23"/>
    </p:embeddedFont>
    <p:embeddedFont>
      <p:font typeface="Quattrocento Sans" panose="020B0502050000020003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ioJJQ/Bx54phgIwE+RMXi9NrKu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008080"/>
    <a:srgbClr val="993366"/>
    <a:srgbClr val="339966"/>
    <a:srgbClr val="990033"/>
    <a:srgbClr val="CCECFF"/>
    <a:srgbClr val="FFFF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3" autoAdjust="0"/>
    <p:restoredTop sz="90068" autoAdjust="0"/>
  </p:normalViewPr>
  <p:slideViewPr>
    <p:cSldViewPr snapToGrid="0">
      <p:cViewPr varScale="1">
        <p:scale>
          <a:sx n="115" d="100"/>
          <a:sy n="115" d="100"/>
        </p:scale>
        <p:origin x="1016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568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233D88-8018-4E9F-AB4A-98A7BBAF25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7834B6-5C07-4317-936A-D39B3D436F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DF552-0698-4B73-9CF8-11036753CEB6}" type="datetimeFigureOut">
              <a:rPr lang="en-US" smtClean="0"/>
              <a:t>2/1/24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1CA0C-7DF0-4795-8351-9A39722C22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18879-4BC0-4CD3-9BD4-EA40A1FBCF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84190-D873-4EA6-8530-DA7A931EF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3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24619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32724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75428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6914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60BAEE6B-C59C-755A-D1EE-C708C0088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>
            <a:extLst>
              <a:ext uri="{FF2B5EF4-FFF2-40B4-BE49-F238E27FC236}">
                <a16:creationId xmlns:a16="http://schemas.microsoft.com/office/drawing/2014/main" id="{401DE1B5-DF58-705F-4360-9457A11EFB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>
            <a:extLst>
              <a:ext uri="{FF2B5EF4-FFF2-40B4-BE49-F238E27FC236}">
                <a16:creationId xmlns:a16="http://schemas.microsoft.com/office/drawing/2014/main" id="{54D56987-D12B-F0CC-48B0-CD8E17F516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09542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4701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A39BC-AB26-EF53-A162-8640C9517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27EC30-6737-9E32-AF3B-B417544C06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30A639-45DF-66FA-7806-80257265B2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232D4-2791-F117-0C50-2ED0460E95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6927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C6B376-5562-C7F9-5A6E-4D025BBF4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CA65F6-71E3-77C8-93AF-8CCBC94732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18A3FE-F1F6-886D-FC39-24D6EFE1FB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9CACBB-7D06-E97A-57B2-80A2B6F233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7151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9 - Winter 2024</a:t>
            </a:r>
            <a:endParaRPr/>
          </a:p>
        </p:txBody>
      </p:sp>
      <p:sp>
        <p:nvSpPr>
          <p:cNvPr id="21" name="Google Shape;2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9 - Winter 2024</a:t>
            </a:r>
            <a:endParaRPr dirty="0"/>
          </a:p>
        </p:txBody>
      </p:sp>
      <p:sp>
        <p:nvSpPr>
          <p:cNvPr id="28" name="Google Shape;2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2" name="Google Shape;32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" name="Google Shape;33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9 - Winter 2024</a:t>
            </a:r>
            <a:endParaRPr/>
          </a:p>
        </p:txBody>
      </p:sp>
      <p:sp>
        <p:nvSpPr>
          <p:cNvPr id="35" name="Google Shape;35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3"/>
          <p:cNvSpPr txBox="1">
            <a:spLocks noGrp="1"/>
          </p:cNvSpPr>
          <p:nvPr>
            <p:ph type="body" idx="1"/>
          </p:nvPr>
        </p:nvSpPr>
        <p:spPr>
          <a:xfrm>
            <a:off x="838201" y="1889032"/>
            <a:ext cx="10515600" cy="395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6" name="Google Shape;46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9 - Winter 2024</a:t>
            </a:r>
            <a:endParaRPr/>
          </a:p>
        </p:txBody>
      </p:sp>
      <p:sp>
        <p:nvSpPr>
          <p:cNvPr id="48" name="Google Shape;48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9 - Winter 2024</a:t>
            </a:r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preserve="1" userDrawn="1">
  <p:cSld name="Activit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9 - Winter 2024</a:t>
            </a:r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D06408-CBE8-49C8-BF99-8A874C03FAC6}"/>
              </a:ext>
            </a:extLst>
          </p:cNvPr>
          <p:cNvSpPr/>
          <p:nvPr userDrawn="1"/>
        </p:nvSpPr>
        <p:spPr>
          <a:xfrm>
            <a:off x="10132840" y="136525"/>
            <a:ext cx="18288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13942D-824F-4D58-BD74-D47D2D03BFE9}"/>
              </a:ext>
            </a:extLst>
          </p:cNvPr>
          <p:cNvSpPr/>
          <p:nvPr userDrawn="1"/>
        </p:nvSpPr>
        <p:spPr>
          <a:xfrm>
            <a:off x="1456148" y="300788"/>
            <a:ext cx="8340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Poll in with your answer!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Picture 3" descr="QR code linking to sli.do with code #CSE121-9">
            <a:extLst>
              <a:ext uri="{FF2B5EF4-FFF2-40B4-BE49-F238E27FC236}">
                <a16:creationId xmlns:a16="http://schemas.microsoft.com/office/drawing/2014/main" id="{6E07C189-338A-F8DC-265D-78887F0D90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4466" y="258151"/>
            <a:ext cx="1585547" cy="1585547"/>
          </a:xfrm>
          <a:prstGeom prst="rect">
            <a:avLst/>
          </a:prstGeom>
        </p:spPr>
      </p:pic>
      <p:sp>
        <p:nvSpPr>
          <p:cNvPr id="5" name="object 14">
            <a:extLst>
              <a:ext uri="{FF2B5EF4-FFF2-40B4-BE49-F238E27FC236}">
                <a16:creationId xmlns:a16="http://schemas.microsoft.com/office/drawing/2014/main" id="{40A63BDA-8F95-6B93-4947-4ABC5D28ABC1}"/>
              </a:ext>
            </a:extLst>
          </p:cNvPr>
          <p:cNvSpPr txBox="1"/>
          <p:nvPr userDrawn="1"/>
        </p:nvSpPr>
        <p:spPr>
          <a:xfrm>
            <a:off x="9894277" y="2086951"/>
            <a:ext cx="2297723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1800" b="1" dirty="0" err="1">
                <a:solidFill>
                  <a:srgbClr val="9900CC"/>
                </a:solidFill>
                <a:latin typeface="Calibri"/>
                <a:cs typeface="Calibri"/>
              </a:rPr>
              <a:t>sli.do</a:t>
            </a:r>
            <a:r>
              <a:rPr sz="1800" b="1" spc="-70" dirty="0">
                <a:solidFill>
                  <a:srgbClr val="9900CC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9900CC"/>
                </a:solidFill>
                <a:latin typeface="Calibri"/>
                <a:cs typeface="Calibri"/>
              </a:rPr>
              <a:t>#</a:t>
            </a:r>
            <a:r>
              <a:rPr lang="en-US" sz="1800" b="1" spc="-10" dirty="0">
                <a:solidFill>
                  <a:srgbClr val="9900CC"/>
                </a:solidFill>
                <a:latin typeface="Calibri"/>
                <a:cs typeface="Calibri"/>
              </a:rPr>
              <a:t>CSE</a:t>
            </a:r>
            <a:r>
              <a:rPr sz="1800" b="1" spc="-10" dirty="0">
                <a:solidFill>
                  <a:srgbClr val="9900CC"/>
                </a:solidFill>
                <a:latin typeface="Calibri"/>
                <a:cs typeface="Calibri"/>
              </a:rPr>
              <a:t>121</a:t>
            </a:r>
            <a:r>
              <a:rPr lang="en-US" sz="1800" b="1" spc="-10" dirty="0">
                <a:solidFill>
                  <a:srgbClr val="9900CC"/>
                </a:solidFill>
                <a:latin typeface="Calibri"/>
                <a:cs typeface="Calibri"/>
              </a:rPr>
              <a:t>-9</a:t>
            </a:r>
            <a:endParaRPr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887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Lesson 9 - Winter 2024</a:t>
            </a:r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3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6180666"/>
            <a:ext cx="12192000" cy="67733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3JnnX8pp7GhXvtYJuIcGKB?si=f166308f7b834ab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cs.washington.edu/courses/cse341/" TargetMode="External"/><Relationship Id="rId2" Type="http://schemas.openxmlformats.org/officeDocument/2006/relationships/hyperlink" Target="https://courses.cs.washington.edu/courses/cse311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io.youtube.com/video/06xIrMRXHr4/edi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urses.cs.washington.edu/courses/cse121/24wi/office_hours/#what-to-ask-at-the-ip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66D36266-79A9-315F-050F-8800402C9350}"/>
              </a:ext>
            </a:extLst>
          </p:cNvPr>
          <p:cNvSpPr txBox="1">
            <a:spLocks/>
          </p:cNvSpPr>
          <p:nvPr/>
        </p:nvSpPr>
        <p:spPr>
          <a:xfrm>
            <a:off x="890544" y="929515"/>
            <a:ext cx="10410908" cy="168764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2700" rIns="0" bIns="0" rtlCol="0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CSE 121 Lesson 9: </a:t>
            </a:r>
            <a:br>
              <a:rPr lang="en-US" dirty="0"/>
            </a:br>
            <a:r>
              <a:rPr lang="en-US" sz="4800" dirty="0"/>
              <a:t>Conditionals</a:t>
            </a:r>
            <a:endParaRPr lang="en-US" sz="4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B6482076-29C5-5DFC-DB20-D34B8AC7B652}"/>
              </a:ext>
            </a:extLst>
          </p:cNvPr>
          <p:cNvSpPr txBox="1"/>
          <p:nvPr/>
        </p:nvSpPr>
        <p:spPr>
          <a:xfrm>
            <a:off x="3411091" y="2627686"/>
            <a:ext cx="5369815" cy="93423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227329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Elba Garza &amp; Matt Wang</a:t>
            </a:r>
          </a:p>
          <a:p>
            <a:pPr marL="229870" marR="0" lvl="0" indent="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Winter 2024</a:t>
            </a:r>
            <a:endParaRPr lang="en-US" sz="28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" name="object 14">
            <a:extLst>
              <a:ext uri="{FF2B5EF4-FFF2-40B4-BE49-F238E27FC236}">
                <a16:creationId xmlns:a16="http://schemas.microsoft.com/office/drawing/2014/main" id="{CBE97B1F-FF7E-C478-6063-2767FBC7C965}"/>
              </a:ext>
            </a:extLst>
          </p:cNvPr>
          <p:cNvSpPr txBox="1"/>
          <p:nvPr/>
        </p:nvSpPr>
        <p:spPr>
          <a:xfrm>
            <a:off x="69481" y="5528874"/>
            <a:ext cx="281215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800" b="1" dirty="0" err="1">
                <a:solidFill>
                  <a:srgbClr val="9900CC"/>
                </a:solidFill>
                <a:latin typeface="Calibri"/>
                <a:cs typeface="Calibri"/>
              </a:rPr>
              <a:t>sli.do</a:t>
            </a:r>
            <a:r>
              <a:rPr sz="2800" b="1" spc="-70" dirty="0">
                <a:solidFill>
                  <a:srgbClr val="9900CC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9900CC"/>
                </a:solidFill>
                <a:latin typeface="Calibri"/>
                <a:cs typeface="Calibri"/>
              </a:rPr>
              <a:t>#</a:t>
            </a:r>
            <a:r>
              <a:rPr lang="en-US" sz="2800" b="1" spc="-10" dirty="0">
                <a:solidFill>
                  <a:srgbClr val="9900CC"/>
                </a:solidFill>
                <a:latin typeface="Calibri"/>
                <a:cs typeface="Calibri"/>
              </a:rPr>
              <a:t>CSE</a:t>
            </a:r>
            <a:r>
              <a:rPr sz="2800" b="1" spc="-10" dirty="0">
                <a:solidFill>
                  <a:srgbClr val="9900CC"/>
                </a:solidFill>
                <a:latin typeface="Calibri"/>
                <a:cs typeface="Calibri"/>
              </a:rPr>
              <a:t>121</a:t>
            </a:r>
            <a:r>
              <a:rPr lang="en-US" sz="2800" b="1" spc="-10" dirty="0">
                <a:solidFill>
                  <a:srgbClr val="9900CC"/>
                </a:solidFill>
                <a:latin typeface="Calibri"/>
                <a:cs typeface="Calibri"/>
              </a:rPr>
              <a:t>-9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27C0A6-461B-D480-D9F7-C70FB2085141}"/>
              </a:ext>
            </a:extLst>
          </p:cNvPr>
          <p:cNvSpPr txBox="1"/>
          <p:nvPr/>
        </p:nvSpPr>
        <p:spPr>
          <a:xfrm>
            <a:off x="9304708" y="5589931"/>
            <a:ext cx="2674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Today’s playlist:</a:t>
            </a:r>
            <a:br>
              <a:rPr lang="en-US" dirty="0"/>
            </a:br>
            <a:r>
              <a:rPr lang="en-US" dirty="0">
                <a:hlinkClick r:id="rId3"/>
              </a:rPr>
              <a:t>CSE 121 24wi lecture beats :D </a:t>
            </a:r>
            <a:endParaRPr lang="en-US" dirty="0"/>
          </a:p>
        </p:txBody>
      </p:sp>
      <p:sp>
        <p:nvSpPr>
          <p:cNvPr id="12" name="Google Shape;51;p1">
            <a:extLst>
              <a:ext uri="{FF2B5EF4-FFF2-40B4-BE49-F238E27FC236}">
                <a16:creationId xmlns:a16="http://schemas.microsoft.com/office/drawing/2014/main" id="{EC08B92A-944D-F75A-0B7C-4E334C67E2BE}"/>
              </a:ext>
            </a:extLst>
          </p:cNvPr>
          <p:cNvSpPr txBox="1"/>
          <p:nvPr/>
        </p:nvSpPr>
        <p:spPr>
          <a:xfrm>
            <a:off x="3245686" y="4038193"/>
            <a:ext cx="624646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TAs: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" name="Google Shape;54;p1">
            <a:extLst>
              <a:ext uri="{FF2B5EF4-FFF2-40B4-BE49-F238E27FC236}">
                <a16:creationId xmlns:a16="http://schemas.microsoft.com/office/drawing/2014/main" id="{7511D02F-7B24-EFFB-863C-E5E4D68956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9759633"/>
              </p:ext>
            </p:extLst>
          </p:nvPr>
        </p:nvGraphicFramePr>
        <p:xfrm>
          <a:off x="3797683" y="4038193"/>
          <a:ext cx="7271131" cy="1483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8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8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8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87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87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87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87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Abby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Aishah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Anju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Annie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Archit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Ayesha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Christian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Hannah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Heather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Hibbah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Jacob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James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Janvi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Jasmine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Jonus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Julia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Lucas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Luke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Maria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Nicole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Shananda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Shayna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Trey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Vidhi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Vivian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6" name="Picture 15" descr="QR code linking to sli.do with code #CSE121-9">
            <a:extLst>
              <a:ext uri="{FF2B5EF4-FFF2-40B4-BE49-F238E27FC236}">
                <a16:creationId xmlns:a16="http://schemas.microsoft.com/office/drawing/2014/main" id="{171A6684-0663-0A6A-FD12-B0BB7BB1D4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510" y="3201831"/>
            <a:ext cx="2388100" cy="23881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B059E-F617-40F2-8036-2A7D20D9B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Problem-Solving Strategies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A62EE-602A-45F5-819E-2345105FC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891746" cy="4285089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Analogy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– Is this similar to another problem you've seen?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Brainstorming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 Consider steps to solve problem before jumping into code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Try to do an example "by hand"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outline steps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Solve sub-problems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 Is there a smaller part of the problem to solve? 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Debugging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 Does your solution behave correctly?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is it doing?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do you expect it to do?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area of your code controls that part of the output?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Iterative Development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– Can we start by solving a different problem that is easier? 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9290B-FDA6-4A84-88E5-3E11B1F2947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9 - Winter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20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B059E-F617-40F2-8036-2A7D20D9B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Problem-Solving Strategies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A62EE-602A-45F5-819E-2345105FC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891746" cy="4285089"/>
          </a:xfrm>
        </p:spPr>
        <p:txBody>
          <a:bodyPr>
            <a:normAutofit/>
          </a:bodyPr>
          <a:lstStyle/>
          <a:p>
            <a:r>
              <a:rPr lang="en-US" sz="2400" b="1" dirty="0">
                <a:highlight>
                  <a:srgbClr val="FFCC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Analogy</a:t>
            </a:r>
            <a:r>
              <a:rPr lang="en-US" sz="2400" dirty="0">
                <a:highlight>
                  <a:srgbClr val="FFCC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– Is this similar to another problem you've seen?</a:t>
            </a:r>
            <a:endParaRPr lang="en-US" sz="2400" b="1" dirty="0">
              <a:highlight>
                <a:srgbClr val="FFCCCC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Brainstorming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 Consider steps to solve problem before jumping into code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Try to do an example "by hand"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outline steps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Solve sub-problems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 Is there a smaller part of the problem to solve? 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Debugging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 Does your solution behave correctly?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is it doing?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do you expect it to do?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area of your code controls that part of the output?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Iterative Development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– Can we start by solving a different problem that is easier? 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9290B-FDA6-4A84-88E5-3E11B1F2947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9 - Winter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433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B059E-F617-40F2-8036-2A7D20D9B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Problem-Solving Strategies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A62EE-602A-45F5-819E-2345105FC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891746" cy="4285089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Analogy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– Is this similar to another problem you've seen?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highlight>
                  <a:srgbClr val="FFCC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Brainstorming </a:t>
            </a:r>
            <a:r>
              <a:rPr lang="en-US" sz="2400" dirty="0">
                <a:highlight>
                  <a:srgbClr val="FFCC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– Consider steps to solve problem before jumping into code</a:t>
            </a:r>
          </a:p>
          <a:p>
            <a:pPr lvl="1"/>
            <a:r>
              <a:rPr lang="en-US" sz="2000" dirty="0">
                <a:highlight>
                  <a:srgbClr val="FFCC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Try to do an example "by hand" </a:t>
            </a:r>
            <a:r>
              <a:rPr lang="en-US" sz="2000" dirty="0">
                <a:highlight>
                  <a:srgbClr val="FFCCCC"/>
                </a:highlight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outline steps</a:t>
            </a:r>
            <a:endParaRPr lang="en-US" sz="2000" dirty="0">
              <a:highlight>
                <a:srgbClr val="FFCCCC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highlight>
                  <a:srgbClr val="FFCC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Solve sub-problems </a:t>
            </a:r>
            <a:r>
              <a:rPr lang="en-US" sz="2400" dirty="0">
                <a:highlight>
                  <a:srgbClr val="FFCC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– Is there a smaller part of the problem to solve? </a:t>
            </a:r>
            <a:endParaRPr lang="en-US" sz="2400" b="1" dirty="0">
              <a:highlight>
                <a:srgbClr val="FFCCCC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Debugging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 Does your solution behave correctly?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is it doing?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do you expect it to do?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area of your code controls that part of the output?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Iterative Development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– Can we start by solving a different problem that is easier? 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9290B-FDA6-4A84-88E5-3E11B1F2947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9 - Winter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03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A0DE2-6ECA-F446-C4FA-B985C675C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277A60A-CAF9-B834-DBC7-1DACD710006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9 - Winter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C2DACC-3DBE-37E8-A015-24101221B39A}"/>
              </a:ext>
            </a:extLst>
          </p:cNvPr>
          <p:cNvSpPr txBox="1"/>
          <p:nvPr/>
        </p:nvSpPr>
        <p:spPr>
          <a:xfrm>
            <a:off x="4087031" y="2044005"/>
            <a:ext cx="3430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is the output produced by executing this code?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5AF49C-3112-25BB-34E6-047875F042FC}"/>
              </a:ext>
            </a:extLst>
          </p:cNvPr>
          <p:cNvSpPr txBox="1"/>
          <p:nvPr/>
        </p:nvSpPr>
        <p:spPr>
          <a:xfrm>
            <a:off x="7619860" y="2044005"/>
            <a:ext cx="26674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7 -1 12</a:t>
            </a:r>
          </a:p>
          <a:p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-3 -1 13</a:t>
            </a:r>
          </a:p>
          <a:p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3 -1 13</a:t>
            </a:r>
          </a:p>
          <a:p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12 1 12</a:t>
            </a:r>
          </a:p>
          <a:p>
            <a:endParaRPr lang="en-US" sz="28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-14 1 13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7FC293-8CC5-F744-2CDF-DAF9CE4EEC08}"/>
              </a:ext>
            </a:extLst>
          </p:cNvPr>
          <p:cNvSpPr txBox="1"/>
          <p:nvPr/>
        </p:nvSpPr>
        <p:spPr>
          <a:xfrm>
            <a:off x="159656" y="816963"/>
            <a:ext cx="529891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a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b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12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(a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b)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a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*=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(b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a)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a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a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(c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c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(b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b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*=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(a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a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*=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(a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 "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b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 "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c);</a:t>
            </a:r>
          </a:p>
        </p:txBody>
      </p:sp>
    </p:spTree>
    <p:extLst>
      <p:ext uri="{BB962C8B-B14F-4D97-AF65-F5344CB8AC3E}">
        <p14:creationId xmlns:p14="http://schemas.microsoft.com/office/powerpoint/2010/main" val="3869179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🍓🌮☕  Food for Thought  🥑🍱🧋</a:t>
            </a:r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1542992"/>
            <a:ext cx="10415954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>
              <a:lnSpc>
                <a:spcPct val="120000"/>
              </a:lnSpc>
              <a:buSzPts val="3600"/>
              <a:buNone/>
            </a:pPr>
            <a:r>
              <a:rPr lang="en-US" sz="3200" dirty="0"/>
              <a:t>A weekly section where I introduce open problems related to our lecture topic(s) of the week.</a:t>
            </a:r>
          </a:p>
          <a:p>
            <a:pPr marL="0" lvl="0" indent="0">
              <a:buSzPts val="3600"/>
              <a:buNone/>
            </a:pPr>
            <a:endParaRPr lang="en-US" sz="3200" dirty="0"/>
          </a:p>
          <a:p>
            <a:pPr marL="0" lvl="0" indent="0">
              <a:buSzPts val="3600"/>
              <a:buNone/>
            </a:pPr>
            <a:r>
              <a:rPr lang="en-US" sz="3200" dirty="0"/>
              <a:t>Goals:</a:t>
            </a:r>
          </a:p>
          <a:p>
            <a:pPr marL="0" lvl="0" indent="0">
              <a:buSzPts val="3600"/>
              <a:buNone/>
            </a:pPr>
            <a:r>
              <a:rPr lang="en-US" sz="3200" dirty="0"/>
              <a:t>  1. give you “conversational familiarity” with CS terminology</a:t>
            </a:r>
          </a:p>
          <a:p>
            <a:pPr marL="0" lvl="0" indent="0">
              <a:buSzPts val="3600"/>
              <a:buNone/>
            </a:pPr>
            <a:r>
              <a:rPr lang="en-US" sz="3200" dirty="0"/>
              <a:t>  2. see how CS interacts with other fields and people!</a:t>
            </a:r>
          </a:p>
          <a:p>
            <a:pPr marL="0" lvl="0" indent="0">
              <a:buSzPts val="3600"/>
              <a:buNone/>
            </a:pPr>
            <a:r>
              <a:rPr lang="en-US" sz="3200" dirty="0"/>
              <a:t>  3. point you in the direction of more CSE (or adjacent) classes</a:t>
            </a:r>
          </a:p>
          <a:p>
            <a:pPr marL="0" lvl="0" indent="0">
              <a:buSzPts val="3600"/>
              <a:buNone/>
            </a:pPr>
            <a:endParaRPr lang="en-US" sz="3200" dirty="0"/>
          </a:p>
          <a:p>
            <a:pPr marL="0" lvl="0" indent="0">
              <a:buSzPts val="3600"/>
              <a:buNone/>
            </a:pPr>
            <a:r>
              <a:rPr lang="en-US" sz="3200" dirty="0"/>
              <a:t>Note: </a:t>
            </a:r>
            <a:r>
              <a:rPr lang="en-US" sz="3200" u="sng" dirty="0"/>
              <a:t>not tested content.</a:t>
            </a:r>
            <a:r>
              <a:rPr lang="en-US" sz="3200" dirty="0"/>
              <a:t> Just food for thought :)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61AD48-02D6-B15D-C7E1-149D39C03CB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9 - Winter 2024</a:t>
            </a:r>
          </a:p>
        </p:txBody>
      </p:sp>
    </p:spTree>
    <p:extLst>
      <p:ext uri="{BB962C8B-B14F-4D97-AF65-F5344CB8AC3E}">
        <p14:creationId xmlns:p14="http://schemas.microsoft.com/office/powerpoint/2010/main" val="1474562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378473-83D2-9E53-0181-B8A841C66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02EA2-0AE6-BC42-F192-C585ECE82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… what?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A20EDB-0B79-B1F1-85B2-8CB20103A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36058"/>
            <a:ext cx="10891746" cy="428508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We just learned that methods can call themselves. This is called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“recursion”!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Fun fact: this is related to many, many concepts you may have seen in math: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some keywords: “recurrence relation”, “induction”, “fractals”, “differential equation”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Another fun fact: this is normally a CSE 123 topic, though at other schools 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(who start with different languages), you learn this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before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loops.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Even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funner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(?) fact: some programming languages, including some of Matt’s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favourites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do not allow variables or loops.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You do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everything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with recursion!</a:t>
            </a:r>
          </a:p>
          <a:p>
            <a:pPr marL="571500" lvl="1" indent="0">
              <a:lnSpc>
                <a:spcPct val="150000"/>
              </a:lnSpc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97815-CB22-B8D5-A679-F06C9396D9F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9 - Winter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156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E27E25-154A-3772-6DC5-3CF435B0A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07E91-6DA2-CA0A-40F8-E1194D1C5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is this on the test???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25D53-782C-F786-B755-3EA31153C20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9 - Winter 2024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894857-3296-3066-9538-9C3B332A1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46483"/>
            <a:ext cx="10067693" cy="4285089"/>
          </a:xfrm>
        </p:spPr>
        <p:txBody>
          <a:bodyPr>
            <a:normAutofit fontScale="92500" lnSpcReduction="10000"/>
          </a:bodyPr>
          <a:lstStyle/>
          <a:p>
            <a:pPr marL="571500" lvl="1" indent="0">
              <a:lnSpc>
                <a:spcPct val="150000"/>
              </a:lnSpc>
              <a:buNone/>
            </a:pPr>
            <a:r>
              <a:rPr lang="en-US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Absolutely not.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1" indent="0">
              <a:lnSpc>
                <a:spcPct val="150000"/>
              </a:lnSpc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But…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this is (subtly) one of the fundamental ideas of computer science and repeats itself everywhere. Including with Social Networks :)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if you love thinking about methods calling themselves, 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CSE (or math!) might be the right major for you!!</a:t>
            </a:r>
          </a:p>
          <a:p>
            <a:pPr lvl="2"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and consider taking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CSE 311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CSE 341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:)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736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Announcements, Reminders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1460850"/>
            <a:ext cx="10665300" cy="46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sz="3200" dirty="0">
                <a:solidFill>
                  <a:schemeClr val="tx1"/>
                </a:solidFill>
              </a:rPr>
              <a:t>Creative Project 2 released – due Tuesday, Feb 6</a:t>
            </a:r>
            <a:r>
              <a:rPr lang="en-US" sz="3200" baseline="30000" dirty="0">
                <a:solidFill>
                  <a:schemeClr val="tx1"/>
                </a:solidFill>
              </a:rPr>
              <a:t>th</a:t>
            </a:r>
            <a:endParaRPr lang="en-US" sz="3200" dirty="0">
              <a:solidFill>
                <a:schemeClr val="tx1"/>
              </a:solidFill>
            </a:endParaRP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sz="2800" dirty="0">
                <a:solidFill>
                  <a:schemeClr val="tx1"/>
                </a:solidFill>
              </a:rPr>
              <a:t>Note: uses Javadoc!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sz="2800" dirty="0">
                <a:solidFill>
                  <a:schemeClr val="tx1"/>
                </a:solidFill>
              </a:rPr>
              <a:t>Also helpful: section problems, + last week’s </a:t>
            </a:r>
            <a:r>
              <a:rPr lang="en-US" sz="2800" dirty="0">
                <a:solidFill>
                  <a:schemeClr val="tx1"/>
                </a:solidFill>
                <a:hlinkClick r:id="rId3"/>
              </a:rPr>
              <a:t>food for thought</a:t>
            </a:r>
            <a:endParaRPr lang="en-US" sz="2800" dirty="0">
              <a:solidFill>
                <a:schemeClr val="tx1"/>
              </a:solidFill>
            </a:endParaRPr>
          </a:p>
          <a:p>
            <a:pPr indent="-406400">
              <a:lnSpc>
                <a:spcPct val="100000"/>
              </a:lnSpc>
              <a:buSzPts val="2800"/>
            </a:pPr>
            <a:r>
              <a:rPr lang="en-US" sz="3600" dirty="0">
                <a:solidFill>
                  <a:schemeClr val="tx1"/>
                </a:solidFill>
              </a:rPr>
              <a:t>Resubmission Cycle 2 form released</a:t>
            </a:r>
          </a:p>
          <a:p>
            <a:pPr marL="965200" lvl="1" indent="-457200">
              <a:lnSpc>
                <a:spcPct val="100000"/>
              </a:lnSpc>
              <a:buSzPts val="2800"/>
            </a:pPr>
            <a:r>
              <a:rPr lang="en-US" sz="2800" dirty="0">
                <a:solidFill>
                  <a:schemeClr val="tx1"/>
                </a:solidFill>
              </a:rPr>
              <a:t>Note: this is the last time C0 is eligible for resubmission!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sz="3200" dirty="0">
                <a:solidFill>
                  <a:schemeClr val="tx1"/>
                </a:solidFill>
                <a:hlinkClick r:id="rId4"/>
              </a:rPr>
              <a:t>IPL tips!</a:t>
            </a:r>
            <a:endParaRPr lang="en-US" sz="3200" dirty="0">
              <a:solidFill>
                <a:schemeClr val="tx1"/>
              </a:solidFill>
            </a:endParaRPr>
          </a:p>
          <a:p>
            <a:pPr indent="-406400">
              <a:lnSpc>
                <a:spcPct val="100000"/>
              </a:lnSpc>
              <a:buSzPts val="2800"/>
            </a:pPr>
            <a:r>
              <a:rPr lang="en-US" sz="3200" dirty="0">
                <a:solidFill>
                  <a:schemeClr val="tx1"/>
                </a:solidFill>
              </a:rPr>
              <a:t>Mid-Quarter Formative Feedback with Ken Yasuhara for part of class on Wednesday, Feb 7th</a:t>
            </a:r>
            <a:endParaRPr lang="en-US" sz="3200"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9 - Winter 2024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Conditionals (1/4)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9 - Winter 2024</a:t>
            </a:r>
            <a:endParaRPr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FEA84A-BB60-4B1B-A40D-378BD7182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15251"/>
            <a:ext cx="4861743" cy="1795463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Executes a block of statements if and only if the test is true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2050" name="Picture 2" descr="Syntax of an if statement. Top line says &quot;if (test) {&quot; with test being highlighted in light blue. The next line is indented and highlighted in yellow with text that says &quot;body (statements to be executed)&quot;. The last line says &quot;}&quot;.">
            <a:extLst>
              <a:ext uri="{FF2B5EF4-FFF2-40B4-BE49-F238E27FC236}">
                <a16:creationId xmlns:a16="http://schemas.microsoft.com/office/drawing/2014/main" id="{DEC11AF5-795D-489D-B722-DF17DDF78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52" y="1633537"/>
            <a:ext cx="6093307" cy="179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eader at the top center of the image text says &quot;if statement Control Flow&quot;. Below in the center is a gray box with green text on the top saying &quot;START HERE!&quot;. The text of the gray box says &quot;Is the conditional test true?&quot; To the right of the gray box is another smaller yellow-green text box saying &quot;YES&quot; with an arrow pointing to another gray box. The below gray box tests says &quot;Execute the controlled statement(s) inside the body of the if statement.&quot; On the left side of the gray box is an arrow that points to another gray box that says &quot;Execute the statement after the conditional&quot;. On the left side of the first box is red-highlighted text that says &quot;NO&quot;. Below the text is an arrow pointing to the gray box that says &quot;Execute the statement after the conditional&quot;. ">
            <a:extLst>
              <a:ext uri="{FF2B5EF4-FFF2-40B4-BE49-F238E27FC236}">
                <a16:creationId xmlns:a16="http://schemas.microsoft.com/office/drawing/2014/main" id="{E6B1AFC3-C68D-48B8-8F7B-5A650D057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029" y="1447794"/>
            <a:ext cx="5351984" cy="317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021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eader at the top highlighted in blue with text that says “if/else statement control flow”.  Box 1 is gray and centered below the header with green highlighted text at the top middle of the box saying “START HERE”. The text in Box 1 says “Is the conditional test true?“. To the left of Box 1 is red-highlighted test saying “NO” with an arrow that points downwards to Box 3. To the right of Box 1 is green-highlighted text that says “YES” with an arrow that points downwards to Box 2.  Box 2 is below Box 1 to the right and centered on the image. The text in Box 2 says “Execute the controlled statement(s) inside the if statement”. Box 2 has an arrow below it that points to Box 4, located to the center left, below Box 2.  Box 3 is below Box 2 to the left and centered on the image. The text in Box 3 says “Execute the controlled statement(s) inside the else statement.“. Box 3 has an arrow below it that points to Box 3, located to the center right, below Box 3.  Box 4 is located at the bottom, aligned with Box 1 in the center. Text of Box 4 says “Execute the statement after the if/else statement”.">
            <a:extLst>
              <a:ext uri="{FF2B5EF4-FFF2-40B4-BE49-F238E27FC236}">
                <a16:creationId xmlns:a16="http://schemas.microsoft.com/office/drawing/2014/main" id="{0C1E4248-04CD-48E5-A81D-472BAF4B8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455" y="967671"/>
            <a:ext cx="5459022" cy="464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Conditionals (2/4)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9 - Winter 2024</a:t>
            </a:r>
            <a:endParaRPr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FEA84A-BB60-4B1B-A40D-378BD7182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222" y="4656708"/>
            <a:ext cx="6971270" cy="1325563"/>
          </a:xfrm>
        </p:spPr>
        <p:txBody>
          <a:bodyPr>
            <a:normAutofit fontScale="92500"/>
          </a:bodyPr>
          <a:lstStyle/>
          <a:p>
            <a:pPr marL="628650" indent="-514350">
              <a:buFont typeface="+mj-lt"/>
              <a:buAutoNum type="arabicPeriod"/>
            </a:pPr>
            <a:r>
              <a:rPr lang="en-US" dirty="0"/>
              <a:t>If the test is true: execute block of statements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If not, execute other block of statements</a:t>
            </a:r>
          </a:p>
        </p:txBody>
      </p:sp>
      <p:pic>
        <p:nvPicPr>
          <p:cNvPr id="3074" name="Picture 2" descr="Text showing the syntax of an if/else statement. The first line says &quot;if (test) {&quot; with &quot;test&quot; being highlighted light blue. The line below has text that says &quot;statement(s)&quot; highlighted light blue. The line below has text that says &quot;} else {&quot; with &quot;else&quot; being highlighted yellow. The line below has text &quot;statement(s)&quot; highlighted yellow. The last line below has text that is &quot;}&quot;.">
            <a:extLst>
              <a:ext uri="{FF2B5EF4-FFF2-40B4-BE49-F238E27FC236}">
                <a16:creationId xmlns:a16="http://schemas.microsoft.com/office/drawing/2014/main" id="{0E0E41CF-4639-4BDB-9198-1AA7B78F0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113" y="1558865"/>
            <a:ext cx="3282285" cy="256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388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Conditionals (3/4)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9 - Winter 2024</a:t>
            </a:r>
            <a:endParaRPr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FEA84A-BB60-4B1B-A40D-378BD7182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9492" y="3896393"/>
            <a:ext cx="6747025" cy="1869570"/>
          </a:xfrm>
        </p:spPr>
        <p:txBody>
          <a:bodyPr>
            <a:normAutofit fontScale="92500"/>
          </a:bodyPr>
          <a:lstStyle/>
          <a:p>
            <a:pPr marL="628650" indent="-514350">
              <a:buFont typeface="+mj-lt"/>
              <a:buAutoNum type="arabicPeriod"/>
            </a:pPr>
            <a:r>
              <a:rPr lang="en-US" dirty="0"/>
              <a:t>If the first test is true, execute that block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If not, proceed to the next test, and repeat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If none were true, don’t execute any blocks</a:t>
            </a:r>
          </a:p>
        </p:txBody>
      </p:sp>
      <p:pic>
        <p:nvPicPr>
          <p:cNvPr id="5122" name="Picture 2" descr="Text showing the syntax of an if/else statement. The first line says “if (test) {” with “test” being highlighted light blue. The line below has text that says “statement(s)” highlighted light blue. The line below has text that says “} else if (test) {” with “elseif (test)” being highlighted yellow. The line below has text “statement(s)” highlighted yellow. The last line below has text that is “}”.">
            <a:extLst>
              <a:ext uri="{FF2B5EF4-FFF2-40B4-BE49-F238E27FC236}">
                <a16:creationId xmlns:a16="http://schemas.microsoft.com/office/drawing/2014/main" id="{5C6FDFC3-BA1F-4F69-81F9-69464E9EC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428" y="1504781"/>
            <a:ext cx="3150287" cy="243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eader at the top highlighted in blue with text that says “if/else if statement control flow”.  Box 1 is gray and centered below the header with green highlighted text at the top middle of the box saying “START HERE”. The text in Box 1 says “Is test 1?“. To the left of Box 1 is red-highlighted test saying “NO” with an arrow that points downwards to Box 3. To the right of Box 1 is green-highlighted text that says “YES” with an arrow that points downwards to Box 2.  Box 2 is below Box 1 to the right and centered on the image. The text in Box 2 says “Execute statement(s) 1”. Box 2 has an arrow below it that points to Box 5, located to the center left, below Box 2.  Box 3 is below Box 1 to the left and centered on the image. The text in Box 3 says “Is the test 2 true?“. To the left of Box 3 is red-highlighted test saying “NO” with an arrow that points downwards to Box 5. To the right of Box 3 is green-highlighted text that says “YES” with an arrow that points downwards to Box 4.  Box 4 is located to the right of Box 3. The text of Box 4 says “Execute statement(s) 2”. Box 4 has an arrow to the right and below that points to Box 5 below it.  Box 5 is located at the bottom to the left of the image that says “Execute the statement(s) of the conditional structure”. ">
            <a:extLst>
              <a:ext uri="{FF2B5EF4-FFF2-40B4-BE49-F238E27FC236}">
                <a16:creationId xmlns:a16="http://schemas.microsoft.com/office/drawing/2014/main" id="{AFFDC275-92A6-46F2-B14E-F5342E4B6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59" y="1092037"/>
            <a:ext cx="5299280" cy="467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59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F984E948-FC73-3F0C-BD12-C9273FB9B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>
            <a:extLst>
              <a:ext uri="{FF2B5EF4-FFF2-40B4-BE49-F238E27FC236}">
                <a16:creationId xmlns:a16="http://schemas.microsoft.com/office/drawing/2014/main" id="{2A2A682B-CAF9-80FB-3E72-95D2F50AFB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Conditionals (4/4)</a:t>
            </a:r>
            <a:endParaRPr dirty="0"/>
          </a:p>
        </p:txBody>
      </p:sp>
      <p:sp>
        <p:nvSpPr>
          <p:cNvPr id="69" name="Google Shape;69;p19">
            <a:extLst>
              <a:ext uri="{FF2B5EF4-FFF2-40B4-BE49-F238E27FC236}">
                <a16:creationId xmlns:a16="http://schemas.microsoft.com/office/drawing/2014/main" id="{EBF0F496-FA59-5F3A-FEE2-848FF4D1D71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9 - Winter 2024</a:t>
            </a:r>
            <a:endParaRPr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30FE19-51C4-AE1F-AC9E-1A45F59B0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9492" y="3896393"/>
            <a:ext cx="6747025" cy="2214322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dirty="0"/>
              <a:t>With a large if-else-if-else chain,</a:t>
            </a:r>
          </a:p>
          <a:p>
            <a:r>
              <a:rPr lang="en-US" dirty="0"/>
              <a:t>if there is an ending else, exactly one block will execute</a:t>
            </a:r>
          </a:p>
          <a:p>
            <a:r>
              <a:rPr lang="en-US" dirty="0"/>
              <a:t>if there is no ending else, zero or one blocks will execute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5122" name="Picture 2" descr="Text showing the syntax of an if/else statement. The first line says “if (test) {” with “test” being highlighted light blue. The line below has text that says “statement(s)” highlighted light blue. The line below has text that says “} else if (test) {” with “elseif (test)” being highlighted yellow. The line below has text “statement(s)” highlighted yellow. The last line below has text that is “}”.">
            <a:extLst>
              <a:ext uri="{FF2B5EF4-FFF2-40B4-BE49-F238E27FC236}">
                <a16:creationId xmlns:a16="http://schemas.microsoft.com/office/drawing/2014/main" id="{C8F3D329-CC8F-4F24-A2A7-D8E9CC53F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428" y="1504781"/>
            <a:ext cx="3150287" cy="243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eader at the top highlighted in blue with text that says “if/else if statement control flow”.  Box 1 is gray and centered below the header with green highlighted text at the top middle of the box saying “START HERE”. The text in Box 1 says “Is test 1?“. To the left of Box 1 is red-highlighted test saying “NO” with an arrow that points downwards to Box 3. To the right of Box 1 is green-highlighted text that says “YES” with an arrow that points downwards to Box 2.  Box 2 is below Box 1 to the right and centered on the image. The text in Box 2 says “Execute statement(s) 1”. Box 2 has an arrow below it that points to Box 5, located to the center left, below Box 2.  Box 3 is below Box 1 to the left and centered on the image. The text in Box 3 says “Is the test 2 true?“. To the left of Box 3 is red-highlighted test saying “NO” with an arrow that points downwards to Box 5. To the right of Box 3 is green-highlighted text that says “YES” with an arrow that points downwards to Box 4.  Box 4 is located to the right of Box 3. The text of Box 4 says “Execute statement(s) 2”. Box 4 has an arrow to the right and below that points to Box 5 below it.  Box 5 is located at the bottom to the left of the image that says “Execute the statement(s) of the conditional structure”. ">
            <a:extLst>
              <a:ext uri="{FF2B5EF4-FFF2-40B4-BE49-F238E27FC236}">
                <a16:creationId xmlns:a16="http://schemas.microsoft.com/office/drawing/2014/main" id="{B0D27544-6DF8-5A23-2826-00660A55D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59" y="1092037"/>
            <a:ext cx="5299280" cy="467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840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90526F-F7F8-4AD6-A794-BB4CCC8B2B9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9 - Winter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991528-6147-4BD0-8D74-58F4748E3C4E}"/>
              </a:ext>
            </a:extLst>
          </p:cNvPr>
          <p:cNvSpPr txBox="1"/>
          <p:nvPr/>
        </p:nvSpPr>
        <p:spPr>
          <a:xfrm>
            <a:off x="6845945" y="1368332"/>
            <a:ext cx="3430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does this program output?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4A75CC-3DE1-4C7B-99CB-700C99245020}"/>
              </a:ext>
            </a:extLst>
          </p:cNvPr>
          <p:cNvSpPr txBox="1"/>
          <p:nvPr/>
        </p:nvSpPr>
        <p:spPr>
          <a:xfrm>
            <a:off x="6845945" y="2569679"/>
            <a:ext cx="486444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odd even odd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one even odd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one even even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even even even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1298D9-EC34-B565-062B-7AD4336AE1F8}"/>
              </a:ext>
            </a:extLst>
          </p:cNvPr>
          <p:cNvSpPr txBox="1"/>
          <p:nvPr/>
        </p:nvSpPr>
        <p:spPr>
          <a:xfrm>
            <a:off x="268760" y="1185194"/>
            <a:ext cx="6490386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2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));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sz="2200" b="0" dirty="0">
              <a:solidFill>
                <a:srgbClr val="D73A49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String </a:t>
            </a:r>
            <a:r>
              <a:rPr lang="en-US" sz="22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n) {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if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(n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return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"odd "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(n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return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"one "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return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"even "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sz="2200" b="0" dirty="0">
              <a:solidFill>
                <a:srgbClr val="24292E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608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D127C-952A-808C-6FE0-9AB65DA92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B81B3EF-5B6B-6AF7-A64F-B763A3ABC8D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9 - Winter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76383B-D140-36B1-5F74-AE9C0B65ADA4}"/>
              </a:ext>
            </a:extLst>
          </p:cNvPr>
          <p:cNvSpPr txBox="1"/>
          <p:nvPr/>
        </p:nvSpPr>
        <p:spPr>
          <a:xfrm>
            <a:off x="268760" y="1185194"/>
            <a:ext cx="6490386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2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));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sz="2200" b="0" dirty="0">
              <a:solidFill>
                <a:srgbClr val="24292E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String </a:t>
            </a:r>
            <a:r>
              <a:rPr lang="en-US" sz="22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n) {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if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(n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return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"odd "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(n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return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"one "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return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"even "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sz="2200" b="0" dirty="0">
              <a:solidFill>
                <a:srgbClr val="24292E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DFDC59-1797-C18F-B8FC-258670704098}"/>
              </a:ext>
            </a:extLst>
          </p:cNvPr>
          <p:cNvSpPr/>
          <p:nvPr/>
        </p:nvSpPr>
        <p:spPr>
          <a:xfrm>
            <a:off x="580768" y="4250724"/>
            <a:ext cx="3457832" cy="105032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17E15B-A355-518D-009E-EFEF5CD9CB85}"/>
              </a:ext>
            </a:extLst>
          </p:cNvPr>
          <p:cNvSpPr txBox="1"/>
          <p:nvPr/>
        </p:nvSpPr>
        <p:spPr>
          <a:xfrm>
            <a:off x="5745892" y="4483498"/>
            <a:ext cx="5747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This else if statement </a:t>
            </a:r>
            <a:r>
              <a:rPr lang="en-US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never runs!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8AE0051-B5EB-F2F2-6F68-D733DEE4A2A8}"/>
              </a:ext>
            </a:extLst>
          </p:cNvPr>
          <p:cNvCxnSpPr>
            <a:endCxn id="3" idx="3"/>
          </p:cNvCxnSpPr>
          <p:nvPr/>
        </p:nvCxnSpPr>
        <p:spPr>
          <a:xfrm flipH="1">
            <a:off x="4038600" y="4775885"/>
            <a:ext cx="170729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273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9290B-FDA6-4A84-88E5-3E11B1F2947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9 - Winter 2024</a:t>
            </a:r>
            <a:endParaRPr lang="en-US" dirty="0"/>
          </a:p>
        </p:txBody>
      </p:sp>
      <p:pic>
        <p:nvPicPr>
          <p:cNvPr id="6146" name="Picture 2" descr="The alternating-case SpongeBob meme which says &quot;metacognition is the key to being successful in college&quot;; every other character is capitalized.">
            <a:extLst>
              <a:ext uri="{FF2B5EF4-FFF2-40B4-BE49-F238E27FC236}">
                <a16:creationId xmlns:a16="http://schemas.microsoft.com/office/drawing/2014/main" id="{10558FA2-6DB8-4602-8F16-7CF096FD1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115" y="541651"/>
            <a:ext cx="7185769" cy="505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87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len School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330065"/>
      </a:accent1>
      <a:accent2>
        <a:srgbClr val="917B4C"/>
      </a:accent2>
      <a:accent3>
        <a:srgbClr val="E8D3A2"/>
      </a:accent3>
      <a:accent4>
        <a:srgbClr val="330065"/>
      </a:accent4>
      <a:accent5>
        <a:srgbClr val="917B4C"/>
      </a:accent5>
      <a:accent6>
        <a:srgbClr val="E8D3A2"/>
      </a:accent6>
      <a:hlink>
        <a:srgbClr val="33006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32706</TotalTime>
  <Words>1241</Words>
  <Application>Microsoft Macintosh PowerPoint</Application>
  <PresentationFormat>Widescreen</PresentationFormat>
  <Paragraphs>184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Consolas</vt:lpstr>
      <vt:lpstr>Arial</vt:lpstr>
      <vt:lpstr>Quattrocento Sans</vt:lpstr>
      <vt:lpstr>Office Theme</vt:lpstr>
      <vt:lpstr>PowerPoint Presentation</vt:lpstr>
      <vt:lpstr>Announcements, Reminders</vt:lpstr>
      <vt:lpstr>(PCM) Conditionals (1/4)</vt:lpstr>
      <vt:lpstr>(PCM) Conditionals (2/4)</vt:lpstr>
      <vt:lpstr>(PCM) Conditionals (3/4)</vt:lpstr>
      <vt:lpstr>(PCM) Conditionals (4/4)</vt:lpstr>
      <vt:lpstr>PowerPoint Presentation</vt:lpstr>
      <vt:lpstr>PowerPoint Presentation</vt:lpstr>
      <vt:lpstr>PowerPoint Presentation</vt:lpstr>
      <vt:lpstr>Common Problem-Solving Strategies</vt:lpstr>
      <vt:lpstr>Common Problem-Solving Strategies</vt:lpstr>
      <vt:lpstr>Common Problem-Solving Strategies</vt:lpstr>
      <vt:lpstr>PowerPoint Presentation</vt:lpstr>
      <vt:lpstr>🍓🌮☕  Food for Thought  🥑🍱🧋</vt:lpstr>
      <vt:lpstr>Wait … what?</vt:lpstr>
      <vt:lpstr>So is this on the test???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121</dc:title>
  <dc:creator>Brett Wortzman</dc:creator>
  <cp:lastModifiedBy>Matthew Wang</cp:lastModifiedBy>
  <cp:revision>130</cp:revision>
  <dcterms:created xsi:type="dcterms:W3CDTF">2020-09-29T18:40:50Z</dcterms:created>
  <dcterms:modified xsi:type="dcterms:W3CDTF">2024-02-02T20:01:46Z</dcterms:modified>
</cp:coreProperties>
</file>