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24"/>
  </p:notesMasterIdLst>
  <p:handoutMasterIdLst>
    <p:handoutMasterId r:id="rId25"/>
  </p:handoutMasterIdLst>
  <p:sldIdLst>
    <p:sldId id="259" r:id="rId2"/>
    <p:sldId id="266" r:id="rId3"/>
    <p:sldId id="276" r:id="rId4"/>
    <p:sldId id="284" r:id="rId5"/>
    <p:sldId id="291" r:id="rId6"/>
    <p:sldId id="277" r:id="rId7"/>
    <p:sldId id="278" r:id="rId8"/>
    <p:sldId id="279" r:id="rId9"/>
    <p:sldId id="280" r:id="rId10"/>
    <p:sldId id="264" r:id="rId11"/>
    <p:sldId id="281" r:id="rId12"/>
    <p:sldId id="282" r:id="rId13"/>
    <p:sldId id="283" r:id="rId14"/>
    <p:sldId id="272" r:id="rId15"/>
    <p:sldId id="285" r:id="rId16"/>
    <p:sldId id="287" r:id="rId17"/>
    <p:sldId id="286" r:id="rId18"/>
    <p:sldId id="289" r:id="rId19"/>
    <p:sldId id="290" r:id="rId20"/>
    <p:sldId id="292" r:id="rId21"/>
    <p:sldId id="288" r:id="rId22"/>
    <p:sldId id="293" r:id="rId23"/>
  </p:sldIdLst>
  <p:sldSz cx="12192000" cy="6858000"/>
  <p:notesSz cx="6858000" cy="9144000"/>
  <p:embeddedFontLst>
    <p:embeddedFont>
      <p:font typeface="Consolas" panose="020B0609020204030204" pitchFamily="49" charset="0"/>
      <p:regular r:id="rId26"/>
      <p:bold r:id="rId27"/>
      <p:italic r:id="rId28"/>
      <p:boldItalic r:id="rId29"/>
    </p:embeddedFont>
    <p:embeddedFont>
      <p:font typeface="Quattrocento Sans" panose="020B0502050000020003"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ioJJQ/Bx54phgIwE+RMXi9NrKuY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008080"/>
    <a:srgbClr val="FFFFCC"/>
    <a:srgbClr val="CCECFF"/>
    <a:srgbClr val="0066FF"/>
    <a:srgbClr val="990033"/>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1" autoAdjust="0"/>
    <p:restoredTop sz="90045" autoAdjust="0"/>
  </p:normalViewPr>
  <p:slideViewPr>
    <p:cSldViewPr snapToGrid="0">
      <p:cViewPr varScale="1">
        <p:scale>
          <a:sx n="106" d="100"/>
          <a:sy n="106" d="100"/>
        </p:scale>
        <p:origin x="184" y="6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2568"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21" Type="http://schemas.openxmlformats.org/officeDocument/2006/relationships/slide" Target="slides/slide20.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font" Target="fonts/font8.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7.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233D88-8018-4E9F-AB4A-98A7BBAF25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47834B6-5C07-4317-936A-D39B3D436FA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5DF552-0698-4B73-9CF8-11036753CEB6}" type="datetimeFigureOut">
              <a:rPr lang="en-US" smtClean="0"/>
              <a:t>1/25/24</a:t>
            </a:fld>
            <a:endParaRPr lang="en-US"/>
          </a:p>
        </p:txBody>
      </p:sp>
      <p:sp>
        <p:nvSpPr>
          <p:cNvPr id="4" name="Footer Placeholder 3">
            <a:extLst>
              <a:ext uri="{FF2B5EF4-FFF2-40B4-BE49-F238E27FC236}">
                <a16:creationId xmlns:a16="http://schemas.microsoft.com/office/drawing/2014/main" id="{E0D1CA0C-7DF0-4795-8351-9A39722C22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3B18879-4BC0-4CD3-9BD4-EA40A1FBCF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184190-D873-4EA6-8530-DA7A931EF15D}" type="slidenum">
              <a:rPr lang="en-US" smtClean="0"/>
              <a:t>‹#›</a:t>
            </a:fld>
            <a:endParaRPr lang="en-US"/>
          </a:p>
        </p:txBody>
      </p:sp>
    </p:spTree>
    <p:extLst>
      <p:ext uri="{BB962C8B-B14F-4D97-AF65-F5344CB8AC3E}">
        <p14:creationId xmlns:p14="http://schemas.microsoft.com/office/powerpoint/2010/main" val="2424131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85946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92157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34701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b="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24619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860A4566-7953-BB82-5E9A-9A61B1FC6044}"/>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3E5BED98-4667-BE0E-DE9A-226F50657BDA}"/>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b="0"/>
          </a:p>
        </p:txBody>
      </p:sp>
      <p:sp>
        <p:nvSpPr>
          <p:cNvPr id="65" name="Google Shape;65;p19:notes">
            <a:extLst>
              <a:ext uri="{FF2B5EF4-FFF2-40B4-BE49-F238E27FC236}">
                <a16:creationId xmlns:a16="http://schemas.microsoft.com/office/drawing/2014/main" id="{A6ECB059-3B5A-D62F-B2C0-D585E2A767CB}"/>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19704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6007D08C-E4B4-B979-3D03-58BB009F502A}"/>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C8C13C21-5AB7-3A4E-9636-68F78ABC8AD3}"/>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b="0"/>
          </a:p>
        </p:txBody>
      </p:sp>
      <p:sp>
        <p:nvSpPr>
          <p:cNvPr id="65" name="Google Shape;65;p19:notes">
            <a:extLst>
              <a:ext uri="{FF2B5EF4-FFF2-40B4-BE49-F238E27FC236}">
                <a16:creationId xmlns:a16="http://schemas.microsoft.com/office/drawing/2014/main" id="{C4E3B7E9-0834-6227-8010-E8C331DF79EE}"/>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69253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5D21E79E-4E6E-2608-D13C-F1C8AE1D089B}"/>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B5092EC3-378B-17C6-1878-7CC408E5DBAE}"/>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b="0"/>
          </a:p>
        </p:txBody>
      </p:sp>
      <p:sp>
        <p:nvSpPr>
          <p:cNvPr id="65" name="Google Shape;65;p19:notes">
            <a:extLst>
              <a:ext uri="{FF2B5EF4-FFF2-40B4-BE49-F238E27FC236}">
                <a16:creationId xmlns:a16="http://schemas.microsoft.com/office/drawing/2014/main" id="{AC2F2197-44A3-1320-606F-8EB8CACA4C3D}"/>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15829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5022F56E-745A-5A62-066B-01039CC8723A}"/>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4025402C-E99D-15EF-05BE-FF3472F1DB5F}"/>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b="0"/>
          </a:p>
        </p:txBody>
      </p:sp>
      <p:sp>
        <p:nvSpPr>
          <p:cNvPr id="65" name="Google Shape;65;p19:notes">
            <a:extLst>
              <a:ext uri="{FF2B5EF4-FFF2-40B4-BE49-F238E27FC236}">
                <a16:creationId xmlns:a16="http://schemas.microsoft.com/office/drawing/2014/main" id="{C833F44B-8378-D6B8-9AB4-574218071B17}"/>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71113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CB63CBE1-F172-9D25-6402-060418ED6077}"/>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A0D436DD-40EF-6E3A-0805-4CC683AD3AB1}"/>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b="0"/>
          </a:p>
        </p:txBody>
      </p:sp>
      <p:sp>
        <p:nvSpPr>
          <p:cNvPr id="65" name="Google Shape;65;p19:notes">
            <a:extLst>
              <a:ext uri="{FF2B5EF4-FFF2-40B4-BE49-F238E27FC236}">
                <a16:creationId xmlns:a16="http://schemas.microsoft.com/office/drawing/2014/main" id="{749C2B8A-02AC-59BD-741E-61E09BBE8F4D}"/>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91384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924119E0-E146-45BF-709D-F8E03A5101EF}"/>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1601214A-E8F9-526D-058C-A663C0347CCC}"/>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b="0"/>
          </a:p>
        </p:txBody>
      </p:sp>
      <p:sp>
        <p:nvSpPr>
          <p:cNvPr id="65" name="Google Shape;65;p19:notes">
            <a:extLst>
              <a:ext uri="{FF2B5EF4-FFF2-40B4-BE49-F238E27FC236}">
                <a16:creationId xmlns:a16="http://schemas.microsoft.com/office/drawing/2014/main" id="{93C5B82E-6CFC-7D9E-8E53-2F80C2FF5ED4}"/>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92536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AE924B46-CD25-10EA-797D-968EB89CB358}"/>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13CBD116-9131-44D0-150F-A3A7E7909D10}"/>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b="0"/>
          </a:p>
        </p:txBody>
      </p:sp>
      <p:sp>
        <p:nvSpPr>
          <p:cNvPr id="65" name="Google Shape;65;p19:notes">
            <a:extLst>
              <a:ext uri="{FF2B5EF4-FFF2-40B4-BE49-F238E27FC236}">
                <a16:creationId xmlns:a16="http://schemas.microsoft.com/office/drawing/2014/main" id="{6C56DF9A-D546-70FD-A6D1-D618029DFFBB}"/>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529126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0C668B2A-0CDD-1057-6E3B-E147E086E244}"/>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4F20E264-97A4-CEE2-9786-947291C9BE73}"/>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800" b="0"/>
          </a:p>
        </p:txBody>
      </p:sp>
      <p:sp>
        <p:nvSpPr>
          <p:cNvPr id="65" name="Google Shape;65;p19:notes">
            <a:extLst>
              <a:ext uri="{FF2B5EF4-FFF2-40B4-BE49-F238E27FC236}">
                <a16:creationId xmlns:a16="http://schemas.microsoft.com/office/drawing/2014/main" id="{E50EAB62-2B8A-AA2B-DB0B-C117176C9B8B}"/>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0832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004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a:extLst>
            <a:ext uri="{FF2B5EF4-FFF2-40B4-BE49-F238E27FC236}">
              <a16:creationId xmlns:a16="http://schemas.microsoft.com/office/drawing/2014/main" id="{AA6CF0F9-7D8E-94E2-772B-4E2AA87DE580}"/>
            </a:ext>
          </a:extLst>
        </p:cNvPr>
        <p:cNvGrpSpPr/>
        <p:nvPr/>
      </p:nvGrpSpPr>
      <p:grpSpPr>
        <a:xfrm>
          <a:off x="0" y="0"/>
          <a:ext cx="0" cy="0"/>
          <a:chOff x="0" y="0"/>
          <a:chExt cx="0" cy="0"/>
        </a:xfrm>
      </p:grpSpPr>
      <p:sp>
        <p:nvSpPr>
          <p:cNvPr id="64" name="Google Shape;64;p19:notes">
            <a:extLst>
              <a:ext uri="{FF2B5EF4-FFF2-40B4-BE49-F238E27FC236}">
                <a16:creationId xmlns:a16="http://schemas.microsoft.com/office/drawing/2014/main" id="{262447E5-37CF-6DCF-8818-F33DE0F778F6}"/>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a:extLst>
              <a:ext uri="{FF2B5EF4-FFF2-40B4-BE49-F238E27FC236}">
                <a16:creationId xmlns:a16="http://schemas.microsoft.com/office/drawing/2014/main" id="{6C805F7B-DC3C-89E3-1723-2FD4BE41992A}"/>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249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92157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07902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34701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SzPts val="1400"/>
              <a:buFontTx/>
              <a:buChar char="-"/>
            </a:pPr>
            <a:endParaRPr sz="1800" dirty="0"/>
          </a:p>
        </p:txBody>
      </p:sp>
      <p:sp>
        <p:nvSpPr>
          <p:cNvPr id="65" name="Google Shape;6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0043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Bomb = may get error if indexing int is out of bounds (e.g. negative index, or larger than the length of the string)</a:t>
            </a:r>
            <a:endParaRPr/>
          </a:p>
          <a:p>
            <a:pPr marL="0" lvl="0" indent="0" algn="l" rtl="0">
              <a:lnSpc>
                <a:spcPct val="100000"/>
              </a:lnSpc>
              <a:spcBef>
                <a:spcPts val="0"/>
              </a:spcBef>
              <a:spcAft>
                <a:spcPts val="0"/>
              </a:spcAft>
              <a:buSzPts val="1400"/>
              <a:buNone/>
            </a:pPr>
            <a:r>
              <a:rPr lang="en-US"/>
              <a:t>Safety guy = should return without error in usual case</a:t>
            </a:r>
            <a:endParaRPr/>
          </a:p>
        </p:txBody>
      </p:sp>
      <p:sp>
        <p:nvSpPr>
          <p:cNvPr id="123" name="Google Shape;123;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3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7 - Winter 2024</a:t>
            </a:r>
            <a:endParaRPr/>
          </a:p>
        </p:txBody>
      </p:sp>
      <p:sp>
        <p:nvSpPr>
          <p:cNvPr id="21" name="Google Shape;21;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4"/>
          <p:cNvSpPr txBox="1">
            <a:spLocks noGrp="1"/>
          </p:cNvSpPr>
          <p:nvPr>
            <p:ph type="body" idx="1"/>
          </p:nvPr>
        </p:nvSpPr>
        <p:spPr>
          <a:xfrm>
            <a:off x="838200" y="1825625"/>
            <a:ext cx="5181600" cy="4285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4"/>
          <p:cNvSpPr txBox="1">
            <a:spLocks noGrp="1"/>
          </p:cNvSpPr>
          <p:nvPr>
            <p:ph type="body" idx="2"/>
          </p:nvPr>
        </p:nvSpPr>
        <p:spPr>
          <a:xfrm>
            <a:off x="6172200" y="1825625"/>
            <a:ext cx="5181600" cy="428508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7 - Winter 2024</a:t>
            </a:r>
            <a:endParaRPr dirty="0"/>
          </a:p>
        </p:txBody>
      </p:sp>
      <p:sp>
        <p:nvSpPr>
          <p:cNvPr id="28" name="Google Shape;28;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9"/>
        <p:cNvGrpSpPr/>
        <p:nvPr/>
      </p:nvGrpSpPr>
      <p:grpSpPr>
        <a:xfrm>
          <a:off x="0" y="0"/>
          <a:ext cx="0" cy="0"/>
          <a:chOff x="0" y="0"/>
          <a:chExt cx="0" cy="0"/>
        </a:xfrm>
      </p:grpSpPr>
      <p:sp>
        <p:nvSpPr>
          <p:cNvPr id="30" name="Google Shape;30;p4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2" name="Google Shape;32;p4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3" name="Google Shape;33;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7 - Winter 2024</a:t>
            </a:r>
            <a:endParaRPr/>
          </a:p>
        </p:txBody>
      </p:sp>
      <p:sp>
        <p:nvSpPr>
          <p:cNvPr id="35" name="Google Shape;35;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Content">
    <p:spTree>
      <p:nvGrpSpPr>
        <p:cNvPr id="1" name="Shape 43"/>
        <p:cNvGrpSpPr/>
        <p:nvPr/>
      </p:nvGrpSpPr>
      <p:grpSpPr>
        <a:xfrm>
          <a:off x="0" y="0"/>
          <a:ext cx="0" cy="0"/>
          <a:chOff x="0" y="0"/>
          <a:chExt cx="0" cy="0"/>
        </a:xfrm>
      </p:grpSpPr>
      <p:sp>
        <p:nvSpPr>
          <p:cNvPr id="44" name="Google Shape;44;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43"/>
          <p:cNvSpPr txBox="1">
            <a:spLocks noGrp="1"/>
          </p:cNvSpPr>
          <p:nvPr>
            <p:ph type="body" idx="1"/>
          </p:nvPr>
        </p:nvSpPr>
        <p:spPr>
          <a:xfrm>
            <a:off x="838201" y="1889032"/>
            <a:ext cx="10515600" cy="395327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46" name="Google Shape;46;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7 - Winter 2024</a:t>
            </a:r>
            <a:endParaRPr/>
          </a:p>
        </p:txBody>
      </p:sp>
      <p:sp>
        <p:nvSpPr>
          <p:cNvPr id="48" name="Google Shape;48;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9"/>
        <p:cNvGrpSpPr/>
        <p:nvPr/>
      </p:nvGrpSpPr>
      <p:grpSpPr>
        <a:xfrm>
          <a:off x="0" y="0"/>
          <a:ext cx="0" cy="0"/>
          <a:chOff x="0" y="0"/>
          <a:chExt cx="0" cy="0"/>
        </a:xfrm>
      </p:grpSpPr>
      <p:sp>
        <p:nvSpPr>
          <p:cNvPr id="50" name="Google Shape;50;p4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7 - Winter 2024</a:t>
            </a:r>
            <a:endParaRPr/>
          </a:p>
        </p:txBody>
      </p:sp>
      <p:sp>
        <p:nvSpPr>
          <p:cNvPr id="54" name="Google Shape;5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preserve="1" userDrawn="1">
  <p:cSld name="Activity">
    <p:spTree>
      <p:nvGrpSpPr>
        <p:cNvPr id="1" name="Shape 49"/>
        <p:cNvGrpSpPr/>
        <p:nvPr/>
      </p:nvGrpSpPr>
      <p:grpSpPr>
        <a:xfrm>
          <a:off x="0" y="0"/>
          <a:ext cx="0" cy="0"/>
          <a:chOff x="0" y="0"/>
          <a:chExt cx="0" cy="0"/>
        </a:xfrm>
      </p:grpSpPr>
      <p:sp>
        <p:nvSpPr>
          <p:cNvPr id="52" name="Google Shape;5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chemeClr val="bg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Lesson 7 - Winter 2024</a:t>
            </a:r>
          </a:p>
        </p:txBody>
      </p:sp>
      <p:sp>
        <p:nvSpPr>
          <p:cNvPr id="54" name="Google Shape;5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bg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
        <p:nvSpPr>
          <p:cNvPr id="2" name="Rectangle: Rounded Corners 1">
            <a:extLst>
              <a:ext uri="{FF2B5EF4-FFF2-40B4-BE49-F238E27FC236}">
                <a16:creationId xmlns:a16="http://schemas.microsoft.com/office/drawing/2014/main" id="{2CD06408-CBE8-49C8-BF99-8A874C03FAC6}"/>
              </a:ext>
            </a:extLst>
          </p:cNvPr>
          <p:cNvSpPr/>
          <p:nvPr userDrawn="1"/>
        </p:nvSpPr>
        <p:spPr>
          <a:xfrm>
            <a:off x="10132840" y="136525"/>
            <a:ext cx="18288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5413942D-824F-4D58-BD74-D47D2D03BFE9}"/>
              </a:ext>
            </a:extLst>
          </p:cNvPr>
          <p:cNvSpPr/>
          <p:nvPr userDrawn="1"/>
        </p:nvSpPr>
        <p:spPr>
          <a:xfrm>
            <a:off x="1456148" y="300788"/>
            <a:ext cx="8340746"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Poll in with your answer!</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5" name="Picture 4" descr="QR code for sli.do with code #cse121-7">
            <a:extLst>
              <a:ext uri="{FF2B5EF4-FFF2-40B4-BE49-F238E27FC236}">
                <a16:creationId xmlns:a16="http://schemas.microsoft.com/office/drawing/2014/main" id="{72DD7A8F-425A-D52F-9165-3ACCADFC7819}"/>
              </a:ext>
            </a:extLst>
          </p:cNvPr>
          <p:cNvPicPr>
            <a:picLocks noChangeAspect="1"/>
          </p:cNvPicPr>
          <p:nvPr userDrawn="1"/>
        </p:nvPicPr>
        <p:blipFill>
          <a:blip r:embed="rId2"/>
          <a:stretch>
            <a:fillRect/>
          </a:stretch>
        </p:blipFill>
        <p:spPr>
          <a:xfrm>
            <a:off x="10211801" y="215486"/>
            <a:ext cx="1670878" cy="1670878"/>
          </a:xfrm>
          <a:prstGeom prst="rect">
            <a:avLst/>
          </a:prstGeom>
        </p:spPr>
      </p:pic>
      <p:sp>
        <p:nvSpPr>
          <p:cNvPr id="7" name="object 13">
            <a:extLst>
              <a:ext uri="{FF2B5EF4-FFF2-40B4-BE49-F238E27FC236}">
                <a16:creationId xmlns:a16="http://schemas.microsoft.com/office/drawing/2014/main" id="{D26CAE31-D92C-B0CA-B2AF-6DDA549FB98F}"/>
              </a:ext>
            </a:extLst>
          </p:cNvPr>
          <p:cNvSpPr txBox="1"/>
          <p:nvPr userDrawn="1"/>
        </p:nvSpPr>
        <p:spPr>
          <a:xfrm>
            <a:off x="9861704" y="2044286"/>
            <a:ext cx="2371072" cy="319959"/>
          </a:xfrm>
          <a:prstGeom prst="rect">
            <a:avLst/>
          </a:prstGeom>
        </p:spPr>
        <p:txBody>
          <a:bodyPr vert="horz" wrap="square" lIns="0" tIns="12065" rIns="0" bIns="0" rtlCol="0">
            <a:spAutoFit/>
          </a:bodyPr>
          <a:lstStyle/>
          <a:p>
            <a:pPr marL="12700" algn="ctr">
              <a:lnSpc>
                <a:spcPct val="100000"/>
              </a:lnSpc>
              <a:spcBef>
                <a:spcPts val="95"/>
              </a:spcBef>
            </a:pPr>
            <a:r>
              <a:rPr sz="2000" b="1" spc="-5" dirty="0" err="1">
                <a:solidFill>
                  <a:srgbClr val="9900CC"/>
                </a:solidFill>
                <a:latin typeface="Calibri" panose="020F0502020204030204" pitchFamily="34" charset="0"/>
                <a:ea typeface="Calibri" panose="020F0502020204030204" pitchFamily="34" charset="0"/>
                <a:cs typeface="Calibri" panose="020F0502020204030204" pitchFamily="34" charset="0"/>
              </a:rPr>
              <a:t>sli.do</a:t>
            </a:r>
            <a:r>
              <a:rPr sz="2000" b="1" spc="-50" dirty="0">
                <a:solidFill>
                  <a:srgbClr val="9900CC"/>
                </a:solidFill>
                <a:latin typeface="Calibri" panose="020F0502020204030204" pitchFamily="34" charset="0"/>
                <a:ea typeface="Calibri" panose="020F0502020204030204" pitchFamily="34" charset="0"/>
                <a:cs typeface="Calibri" panose="020F0502020204030204" pitchFamily="34" charset="0"/>
              </a:rPr>
              <a:t> </a:t>
            </a:r>
            <a:r>
              <a:rPr sz="2000" b="1" spc="-10" dirty="0">
                <a:solidFill>
                  <a:srgbClr val="9900CC"/>
                </a:solidFill>
                <a:latin typeface="Calibri" panose="020F0502020204030204" pitchFamily="34" charset="0"/>
                <a:ea typeface="Calibri" panose="020F0502020204030204" pitchFamily="34" charset="0"/>
                <a:cs typeface="Calibri" panose="020F0502020204030204" pitchFamily="34" charset="0"/>
              </a:rPr>
              <a:t>#</a:t>
            </a:r>
            <a:r>
              <a:rPr lang="en-US" sz="2000" b="1" spc="-10" dirty="0">
                <a:solidFill>
                  <a:srgbClr val="9900CC"/>
                </a:solidFill>
                <a:latin typeface="Calibri" panose="020F0502020204030204" pitchFamily="34" charset="0"/>
                <a:ea typeface="Calibri" panose="020F0502020204030204" pitchFamily="34" charset="0"/>
                <a:cs typeface="Calibri" panose="020F0502020204030204" pitchFamily="34" charset="0"/>
              </a:rPr>
              <a:t>CSE</a:t>
            </a:r>
            <a:r>
              <a:rPr sz="2000" b="1" spc="-10" dirty="0">
                <a:solidFill>
                  <a:srgbClr val="9900CC"/>
                </a:solidFill>
                <a:latin typeface="Calibri" panose="020F0502020204030204" pitchFamily="34" charset="0"/>
                <a:ea typeface="Calibri" panose="020F0502020204030204" pitchFamily="34" charset="0"/>
                <a:cs typeface="Calibri" panose="020F0502020204030204" pitchFamily="34" charset="0"/>
              </a:rPr>
              <a:t>121</a:t>
            </a:r>
            <a:r>
              <a:rPr lang="en-US" sz="2000" b="1" spc="-10" dirty="0">
                <a:solidFill>
                  <a:srgbClr val="9900CC"/>
                </a:solidFill>
                <a:latin typeface="Calibri" panose="020F0502020204030204" pitchFamily="34" charset="0"/>
                <a:ea typeface="Calibri" panose="020F0502020204030204" pitchFamily="34" charset="0"/>
                <a:cs typeface="Calibri" panose="020F0502020204030204" pitchFamily="34" charset="0"/>
              </a:rPr>
              <a:t>-7</a:t>
            </a:r>
            <a:endParaRPr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887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US"/>
              <a:t>Lesson 7 - Winter 2024</a:t>
            </a:r>
            <a:endParaRPr/>
          </a:p>
        </p:txBody>
      </p:sp>
      <p:sp>
        <p:nvSpPr>
          <p:cNvPr id="14" name="Google Shape;14;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32"/>
          <p:cNvPicPr preferRelativeResize="0"/>
          <p:nvPr/>
        </p:nvPicPr>
        <p:blipFill rotWithShape="1">
          <a:blip r:embed="rId8">
            <a:alphaModFix/>
          </a:blip>
          <a:srcRect/>
          <a:stretch/>
        </p:blipFill>
        <p:spPr>
          <a:xfrm>
            <a:off x="0" y="6180666"/>
            <a:ext cx="12192000" cy="67733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spotify.com/playlist/3JnnX8pp7GhXvtYJuIcGKB?si=f166308f7b834ab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urses.cs.washington.edu/courses/cse121/24wi/resources/ed_shortcut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dium.com/czi-technology/catching-ambiguous-link-text-open-source-an-interns-perspective-91b2a5de28dc"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15" name="object 2">
            <a:extLst>
              <a:ext uri="{FF2B5EF4-FFF2-40B4-BE49-F238E27FC236}">
                <a16:creationId xmlns:a16="http://schemas.microsoft.com/office/drawing/2014/main" id="{FDA30474-D94D-DDA5-7705-E34F9F3088D2}"/>
              </a:ext>
            </a:extLst>
          </p:cNvPr>
          <p:cNvSpPr txBox="1">
            <a:spLocks/>
          </p:cNvSpPr>
          <p:nvPr/>
        </p:nvSpPr>
        <p:spPr>
          <a:xfrm>
            <a:off x="890544" y="929515"/>
            <a:ext cx="10410908" cy="1687641"/>
          </a:xfrm>
          <a:prstGeom prst="rect">
            <a:avLst/>
          </a:prstGeom>
          <a:noFill/>
          <a:ln>
            <a:noFill/>
          </a:ln>
        </p:spPr>
        <p:txBody>
          <a:bodyPr spcFirstLastPara="1" vert="horz" wrap="square" lIns="0" tIns="12700" rIns="0" bIns="0" rtlCol="0" anchor="b" anchorCtr="0">
            <a:sp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2700">
              <a:lnSpc>
                <a:spcPct val="100000"/>
              </a:lnSpc>
              <a:spcBef>
                <a:spcPts val="100"/>
              </a:spcBef>
            </a:pPr>
            <a:r>
              <a:rPr lang="en-US" dirty="0"/>
              <a:t>CSE 121 Lesson 7: </a:t>
            </a:r>
            <a:br>
              <a:rPr lang="en-US" dirty="0"/>
            </a:br>
            <a:r>
              <a:rPr lang="en-US" sz="4800" dirty="0"/>
              <a:t>Methods, Parameters, Returns</a:t>
            </a:r>
            <a:endParaRPr lang="en-US" sz="4800" dirty="0">
              <a:latin typeface="Consolas" panose="020B0609020204030204" pitchFamily="49" charset="0"/>
              <a:cs typeface="Consolas" panose="020B0609020204030204" pitchFamily="49" charset="0"/>
            </a:endParaRPr>
          </a:p>
        </p:txBody>
      </p:sp>
      <p:sp>
        <p:nvSpPr>
          <p:cNvPr id="16" name="object 3">
            <a:extLst>
              <a:ext uri="{FF2B5EF4-FFF2-40B4-BE49-F238E27FC236}">
                <a16:creationId xmlns:a16="http://schemas.microsoft.com/office/drawing/2014/main" id="{BEEA558D-8E07-E860-512C-3EA49C2EABF1}"/>
              </a:ext>
            </a:extLst>
          </p:cNvPr>
          <p:cNvSpPr txBox="1"/>
          <p:nvPr/>
        </p:nvSpPr>
        <p:spPr>
          <a:xfrm>
            <a:off x="3411091" y="2627686"/>
            <a:ext cx="5369815" cy="934230"/>
          </a:xfrm>
          <a:prstGeom prst="rect">
            <a:avLst/>
          </a:prstGeom>
        </p:spPr>
        <p:txBody>
          <a:bodyPr vert="horz" wrap="square" lIns="0" tIns="104775" rIns="0" bIns="0" rtlCol="0">
            <a:spAutoFit/>
          </a:bodyPr>
          <a:lstStyle/>
          <a:p>
            <a:pPr marL="227329" marR="0" lvl="0" indent="0" algn="ctr" rtl="0">
              <a:lnSpc>
                <a:spcPct val="100000"/>
              </a:lnSpc>
              <a:spcBef>
                <a:spcPts val="0"/>
              </a:spcBef>
              <a:spcAft>
                <a:spcPts val="0"/>
              </a:spcAft>
              <a:buClr>
                <a:srgbClr val="000000"/>
              </a:buClr>
              <a:buSzPts val="2400"/>
              <a:buFont typeface="Arial"/>
              <a:buNone/>
            </a:pPr>
            <a:r>
              <a:rPr lang="en-US" sz="2400" b="0" i="0" u="none" strike="noStrike" cap="none" dirty="0">
                <a:solidFill>
                  <a:srgbClr val="000000"/>
                </a:solidFill>
                <a:latin typeface="Calibri"/>
                <a:ea typeface="Calibri"/>
                <a:cs typeface="Calibri"/>
                <a:sym typeface="Calibri"/>
              </a:rPr>
              <a:t>Elba Garza &amp; Matt Wang</a:t>
            </a:r>
          </a:p>
          <a:p>
            <a:pPr marL="229870" marR="0" lvl="0" indent="0" algn="ctr" rtl="0">
              <a:lnSpc>
                <a:spcPct val="100000"/>
              </a:lnSpc>
              <a:spcBef>
                <a:spcPts val="720"/>
              </a:spcBef>
              <a:spcAft>
                <a:spcPts val="0"/>
              </a:spcAft>
              <a:buClr>
                <a:srgbClr val="000000"/>
              </a:buClr>
              <a:buSzPts val="2400"/>
              <a:buFont typeface="Arial"/>
              <a:buNone/>
            </a:pPr>
            <a:r>
              <a:rPr lang="en-US" sz="2400" b="0" i="0" u="none" strike="noStrike" cap="none" dirty="0">
                <a:solidFill>
                  <a:srgbClr val="000000"/>
                </a:solidFill>
                <a:latin typeface="Calibri"/>
                <a:ea typeface="Calibri"/>
                <a:cs typeface="Calibri"/>
                <a:sym typeface="Calibri"/>
              </a:rPr>
              <a:t>Winter 2024</a:t>
            </a:r>
            <a:endParaRPr lang="en-US" sz="2800" b="0" i="0" u="none" strike="noStrike" cap="none" dirty="0">
              <a:solidFill>
                <a:srgbClr val="000000"/>
              </a:solidFill>
              <a:latin typeface="Quattrocento Sans"/>
              <a:ea typeface="Quattrocento Sans"/>
              <a:cs typeface="Quattrocento Sans"/>
              <a:sym typeface="Quattrocento Sans"/>
            </a:endParaRPr>
          </a:p>
        </p:txBody>
      </p:sp>
      <p:sp>
        <p:nvSpPr>
          <p:cNvPr id="17" name="object 14">
            <a:extLst>
              <a:ext uri="{FF2B5EF4-FFF2-40B4-BE49-F238E27FC236}">
                <a16:creationId xmlns:a16="http://schemas.microsoft.com/office/drawing/2014/main" id="{E560D9F5-2E7E-9A84-2EF6-08B9DA778BD0}"/>
              </a:ext>
            </a:extLst>
          </p:cNvPr>
          <p:cNvSpPr txBox="1"/>
          <p:nvPr/>
        </p:nvSpPr>
        <p:spPr>
          <a:xfrm>
            <a:off x="69481" y="5528874"/>
            <a:ext cx="2812159" cy="443070"/>
          </a:xfrm>
          <a:prstGeom prst="rect">
            <a:avLst/>
          </a:prstGeom>
        </p:spPr>
        <p:txBody>
          <a:bodyPr vert="horz" wrap="square" lIns="0" tIns="12065" rIns="0" bIns="0" rtlCol="0">
            <a:spAutoFit/>
          </a:bodyPr>
          <a:lstStyle/>
          <a:p>
            <a:pPr marL="12700" algn="ctr">
              <a:lnSpc>
                <a:spcPct val="100000"/>
              </a:lnSpc>
              <a:spcBef>
                <a:spcPts val="95"/>
              </a:spcBef>
            </a:pPr>
            <a:r>
              <a:rPr sz="2800" b="1" dirty="0" err="1">
                <a:solidFill>
                  <a:srgbClr val="9900CC"/>
                </a:solidFill>
                <a:latin typeface="Calibri"/>
                <a:cs typeface="Calibri"/>
              </a:rPr>
              <a:t>sli.do</a:t>
            </a:r>
            <a:r>
              <a:rPr sz="2800" b="1" spc="-70" dirty="0">
                <a:solidFill>
                  <a:srgbClr val="9900CC"/>
                </a:solidFill>
                <a:latin typeface="Calibri"/>
                <a:cs typeface="Calibri"/>
              </a:rPr>
              <a:t> </a:t>
            </a:r>
            <a:r>
              <a:rPr sz="2800" b="1" spc="-10" dirty="0">
                <a:solidFill>
                  <a:srgbClr val="9900CC"/>
                </a:solidFill>
                <a:latin typeface="Calibri"/>
                <a:cs typeface="Calibri"/>
              </a:rPr>
              <a:t>#</a:t>
            </a:r>
            <a:r>
              <a:rPr lang="en-US" sz="2800" b="1" spc="-10" dirty="0">
                <a:solidFill>
                  <a:srgbClr val="9900CC"/>
                </a:solidFill>
                <a:latin typeface="Calibri"/>
                <a:cs typeface="Calibri"/>
              </a:rPr>
              <a:t>CSE</a:t>
            </a:r>
            <a:r>
              <a:rPr sz="2800" b="1" spc="-10" dirty="0">
                <a:solidFill>
                  <a:srgbClr val="9900CC"/>
                </a:solidFill>
                <a:latin typeface="Calibri"/>
                <a:cs typeface="Calibri"/>
              </a:rPr>
              <a:t>121</a:t>
            </a:r>
            <a:r>
              <a:rPr lang="en-US" sz="2800" b="1" spc="-10" dirty="0">
                <a:solidFill>
                  <a:srgbClr val="9900CC"/>
                </a:solidFill>
                <a:latin typeface="Calibri"/>
                <a:cs typeface="Calibri"/>
              </a:rPr>
              <a:t>-7</a:t>
            </a:r>
            <a:endParaRPr sz="2800" dirty="0">
              <a:latin typeface="Calibri"/>
              <a:cs typeface="Calibri"/>
            </a:endParaRPr>
          </a:p>
        </p:txBody>
      </p:sp>
      <p:sp>
        <p:nvSpPr>
          <p:cNvPr id="18" name="TextBox 17">
            <a:extLst>
              <a:ext uri="{FF2B5EF4-FFF2-40B4-BE49-F238E27FC236}">
                <a16:creationId xmlns:a16="http://schemas.microsoft.com/office/drawing/2014/main" id="{42FF36A2-33B9-9FFF-2724-52A31294FD5E}"/>
              </a:ext>
            </a:extLst>
          </p:cNvPr>
          <p:cNvSpPr txBox="1"/>
          <p:nvPr/>
        </p:nvSpPr>
        <p:spPr>
          <a:xfrm>
            <a:off x="9304708" y="5589931"/>
            <a:ext cx="2674130" cy="523220"/>
          </a:xfrm>
          <a:prstGeom prst="rect">
            <a:avLst/>
          </a:prstGeom>
          <a:noFill/>
        </p:spPr>
        <p:txBody>
          <a:bodyPr wrap="none" rtlCol="0">
            <a:spAutoFit/>
          </a:bodyPr>
          <a:lstStyle/>
          <a:p>
            <a:pPr algn="r"/>
            <a:r>
              <a:rPr lang="en-US" dirty="0"/>
              <a:t>Today’s playlist:</a:t>
            </a:r>
            <a:br>
              <a:rPr lang="en-US" dirty="0"/>
            </a:br>
            <a:r>
              <a:rPr lang="en-US" dirty="0">
                <a:hlinkClick r:id="rId3"/>
              </a:rPr>
              <a:t>CSE 121 24wi lecture beats :D </a:t>
            </a:r>
            <a:endParaRPr lang="en-US" dirty="0"/>
          </a:p>
        </p:txBody>
      </p:sp>
      <p:sp>
        <p:nvSpPr>
          <p:cNvPr id="19" name="Google Shape;51;p1">
            <a:extLst>
              <a:ext uri="{FF2B5EF4-FFF2-40B4-BE49-F238E27FC236}">
                <a16:creationId xmlns:a16="http://schemas.microsoft.com/office/drawing/2014/main" id="{BA3DD68B-B96A-181A-D02C-5E85CB0B8C52}"/>
              </a:ext>
            </a:extLst>
          </p:cNvPr>
          <p:cNvSpPr txBox="1"/>
          <p:nvPr/>
        </p:nvSpPr>
        <p:spPr>
          <a:xfrm>
            <a:off x="3245686" y="4038193"/>
            <a:ext cx="624646"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alibri"/>
                <a:ea typeface="Calibri"/>
                <a:cs typeface="Calibri"/>
                <a:sym typeface="Calibri"/>
              </a:rPr>
              <a:t>TAs: </a:t>
            </a:r>
            <a:endParaRPr sz="1400" b="0" i="0" u="none" strike="noStrike" cap="none" dirty="0">
              <a:solidFill>
                <a:srgbClr val="000000"/>
              </a:solidFill>
              <a:latin typeface="Arial"/>
              <a:ea typeface="Arial"/>
              <a:cs typeface="Arial"/>
              <a:sym typeface="Arial"/>
            </a:endParaRPr>
          </a:p>
        </p:txBody>
      </p:sp>
      <p:graphicFrame>
        <p:nvGraphicFramePr>
          <p:cNvPr id="20" name="Google Shape;54;p1">
            <a:extLst>
              <a:ext uri="{FF2B5EF4-FFF2-40B4-BE49-F238E27FC236}">
                <a16:creationId xmlns:a16="http://schemas.microsoft.com/office/drawing/2014/main" id="{B49C942F-18AB-D137-04C0-416008701F50}"/>
              </a:ext>
            </a:extLst>
          </p:cNvPr>
          <p:cNvGraphicFramePr/>
          <p:nvPr>
            <p:extLst>
              <p:ext uri="{D42A27DB-BD31-4B8C-83A1-F6EECF244321}">
                <p14:modId xmlns:p14="http://schemas.microsoft.com/office/powerpoint/2010/main" val="4266083939"/>
              </p:ext>
            </p:extLst>
          </p:nvPr>
        </p:nvGraphicFramePr>
        <p:xfrm>
          <a:off x="3797683" y="4038193"/>
          <a:ext cx="7271131" cy="1483400"/>
        </p:xfrm>
        <a:graphic>
          <a:graphicData uri="http://schemas.openxmlformats.org/drawingml/2006/table">
            <a:tbl>
              <a:tblPr firstRow="1" bandRow="1">
                <a:tableStyleId>{2D5ABB26-0587-4C30-8999-92F81FD0307C}</a:tableStyleId>
              </a:tblPr>
              <a:tblGrid>
                <a:gridCol w="1038733">
                  <a:extLst>
                    <a:ext uri="{9D8B030D-6E8A-4147-A177-3AD203B41FA5}">
                      <a16:colId xmlns:a16="http://schemas.microsoft.com/office/drawing/2014/main" val="20000"/>
                    </a:ext>
                  </a:extLst>
                </a:gridCol>
                <a:gridCol w="1038733">
                  <a:extLst>
                    <a:ext uri="{9D8B030D-6E8A-4147-A177-3AD203B41FA5}">
                      <a16:colId xmlns:a16="http://schemas.microsoft.com/office/drawing/2014/main" val="20001"/>
                    </a:ext>
                  </a:extLst>
                </a:gridCol>
                <a:gridCol w="1038733">
                  <a:extLst>
                    <a:ext uri="{9D8B030D-6E8A-4147-A177-3AD203B41FA5}">
                      <a16:colId xmlns:a16="http://schemas.microsoft.com/office/drawing/2014/main" val="20002"/>
                    </a:ext>
                  </a:extLst>
                </a:gridCol>
                <a:gridCol w="1038733">
                  <a:extLst>
                    <a:ext uri="{9D8B030D-6E8A-4147-A177-3AD203B41FA5}">
                      <a16:colId xmlns:a16="http://schemas.microsoft.com/office/drawing/2014/main" val="20003"/>
                    </a:ext>
                  </a:extLst>
                </a:gridCol>
                <a:gridCol w="1038733">
                  <a:extLst>
                    <a:ext uri="{9D8B030D-6E8A-4147-A177-3AD203B41FA5}">
                      <a16:colId xmlns:a16="http://schemas.microsoft.com/office/drawing/2014/main" val="20004"/>
                    </a:ext>
                  </a:extLst>
                </a:gridCol>
                <a:gridCol w="1038733">
                  <a:extLst>
                    <a:ext uri="{9D8B030D-6E8A-4147-A177-3AD203B41FA5}">
                      <a16:colId xmlns:a16="http://schemas.microsoft.com/office/drawing/2014/main" val="20005"/>
                    </a:ext>
                  </a:extLst>
                </a:gridCol>
                <a:gridCol w="1038733">
                  <a:extLst>
                    <a:ext uri="{9D8B030D-6E8A-4147-A177-3AD203B41FA5}">
                      <a16:colId xmlns:a16="http://schemas.microsoft.com/office/drawing/2014/main" val="20006"/>
                    </a:ext>
                  </a:extLst>
                </a:gridCol>
              </a:tblGrid>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Abby</a:t>
                      </a:r>
                      <a:endParaRPr sz="1400" u="none" strike="noStrike" cap="none" dirty="0">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Aishah</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Anju</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Annie</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Archit</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Ayesha</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Christian</a:t>
                      </a:r>
                      <a:endParaRPr sz="1400" u="none" strike="noStrike" cap="none" dirty="0">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Hannah</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Heather</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Hibbah</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Jacob</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James</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Janvi</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Jasmine</a:t>
                      </a:r>
                      <a:endParaRPr sz="1400" u="none" strike="noStrike" cap="none">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Jonus</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Julia</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Lucas</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Luke</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Maria</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Nicole</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Shananda</a:t>
                      </a:r>
                      <a:endParaRPr sz="1400" u="none" strike="noStrike" cap="none">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Calibri" panose="020F0502020204030204" pitchFamily="34" charset="0"/>
                          <a:cs typeface="Calibri" panose="020F0502020204030204" pitchFamily="34" charset="0"/>
                        </a:rPr>
                        <a:t>Shayna</a:t>
                      </a:r>
                      <a:endParaRPr sz="1400" u="none" strike="noStrike" cap="none" dirty="0">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Trey</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Vidhi</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latin typeface="Calibri" panose="020F0502020204030204" pitchFamily="34" charset="0"/>
                          <a:cs typeface="Calibri" panose="020F0502020204030204" pitchFamily="34" charset="0"/>
                        </a:rPr>
                        <a:t>Vivian</a:t>
                      </a: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latin typeface="Calibri" panose="020F0502020204030204" pitchFamily="34" charset="0"/>
                        <a:cs typeface="Calibri" panose="020F0502020204030204" pitchFamily="34" charset="0"/>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3"/>
                  </a:ext>
                </a:extLst>
              </a:tr>
            </a:tbl>
          </a:graphicData>
        </a:graphic>
      </p:graphicFrame>
      <p:pic>
        <p:nvPicPr>
          <p:cNvPr id="23" name="Picture 22" descr="QR code for sli.do event #CSE121-7">
            <a:extLst>
              <a:ext uri="{FF2B5EF4-FFF2-40B4-BE49-F238E27FC236}">
                <a16:creationId xmlns:a16="http://schemas.microsoft.com/office/drawing/2014/main" id="{3BA99F35-990B-6E50-7CE3-41F8F24B28AD}"/>
              </a:ext>
            </a:extLst>
          </p:cNvPr>
          <p:cNvPicPr>
            <a:picLocks noChangeAspect="1"/>
          </p:cNvPicPr>
          <p:nvPr/>
        </p:nvPicPr>
        <p:blipFill>
          <a:blip r:embed="rId4"/>
          <a:stretch>
            <a:fillRect/>
          </a:stretch>
        </p:blipFill>
        <p:spPr>
          <a:xfrm>
            <a:off x="371707" y="3382226"/>
            <a:ext cx="2207705" cy="22077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789071" y="501649"/>
            <a:ext cx="10767929" cy="1325563"/>
          </a:xfrm>
          <a:prstGeom prst="rect">
            <a:avLst/>
          </a:prstGeom>
          <a:noFill/>
          <a:ln>
            <a:noFill/>
          </a:ln>
        </p:spPr>
        <p:txBody>
          <a:bodyPr spcFirstLastPara="1" wrap="square" lIns="91425" tIns="45700" rIns="91425" bIns="45700" anchor="ctr" anchorCtr="0">
            <a:normAutofit/>
          </a:bodyPr>
          <a:lstStyle/>
          <a:p>
            <a:pPr>
              <a:buSzPts val="4400"/>
            </a:pPr>
            <a:r>
              <a:rPr lang="en-US" sz="4000" b="1" dirty="0">
                <a:solidFill>
                  <a:srgbClr val="993366"/>
                </a:solidFill>
              </a:rPr>
              <a:t>(Recall) </a:t>
            </a:r>
            <a:r>
              <a:rPr lang="en-US" sz="4000" dirty="0"/>
              <a:t>String Methods 	</a:t>
            </a:r>
            <a:r>
              <a:rPr lang="en-US" sz="2200" dirty="0"/>
              <a:t>Usage: </a:t>
            </a:r>
            <a:r>
              <a:rPr lang="en-US" sz="2000" dirty="0">
                <a:solidFill>
                  <a:srgbClr val="C00000"/>
                </a:solidFill>
                <a:latin typeface="Consolas"/>
                <a:ea typeface="Consolas"/>
                <a:cs typeface="Consolas"/>
                <a:sym typeface="Consolas"/>
              </a:rPr>
              <a:t>&lt;string variable&gt;</a:t>
            </a:r>
            <a:r>
              <a:rPr lang="en-US" sz="2000" dirty="0">
                <a:latin typeface="Consolas"/>
                <a:ea typeface="Consolas"/>
                <a:cs typeface="Consolas"/>
                <a:sym typeface="Consolas"/>
              </a:rPr>
              <a:t>.</a:t>
            </a:r>
            <a:r>
              <a:rPr lang="en-US" sz="2000" dirty="0">
                <a:solidFill>
                  <a:srgbClr val="942093"/>
                </a:solidFill>
                <a:latin typeface="Consolas"/>
                <a:ea typeface="Consolas"/>
                <a:cs typeface="Consolas"/>
                <a:sym typeface="Consolas"/>
              </a:rPr>
              <a:t>&lt;method&gt;</a:t>
            </a:r>
            <a:r>
              <a:rPr lang="en-US" sz="2000" dirty="0">
                <a:latin typeface="Consolas"/>
                <a:ea typeface="Consolas"/>
                <a:cs typeface="Consolas"/>
                <a:sym typeface="Consolas"/>
              </a:rPr>
              <a:t>(</a:t>
            </a:r>
            <a:r>
              <a:rPr lang="en-US" sz="2000" dirty="0">
                <a:solidFill>
                  <a:srgbClr val="009051"/>
                </a:solidFill>
                <a:latin typeface="Consolas"/>
                <a:ea typeface="Consolas"/>
                <a:cs typeface="Consolas"/>
                <a:sym typeface="Consolas"/>
              </a:rPr>
              <a:t>…</a:t>
            </a:r>
            <a:r>
              <a:rPr lang="en-US" sz="2000" dirty="0">
                <a:latin typeface="Consolas"/>
                <a:ea typeface="Consolas"/>
                <a:cs typeface="Consolas"/>
                <a:sym typeface="Consolas"/>
              </a:rPr>
              <a:t>)</a:t>
            </a:r>
            <a:br>
              <a:rPr lang="en-US" sz="2000" dirty="0"/>
            </a:br>
            <a:endParaRPr sz="4000" dirty="0"/>
          </a:p>
        </p:txBody>
      </p:sp>
      <p:sp>
        <p:nvSpPr>
          <p:cNvPr id="127" name="Google Shape;127;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Lesson 7 - Winter 2024</a:t>
            </a:r>
            <a:endParaRPr/>
          </a:p>
        </p:txBody>
      </p:sp>
      <p:graphicFrame>
        <p:nvGraphicFramePr>
          <p:cNvPr id="4" name="Table 3">
            <a:extLst>
              <a:ext uri="{FF2B5EF4-FFF2-40B4-BE49-F238E27FC236}">
                <a16:creationId xmlns:a16="http://schemas.microsoft.com/office/drawing/2014/main" id="{87B91AB3-7AF2-4F1C-8C84-32A4E53133EB}"/>
              </a:ext>
            </a:extLst>
          </p:cNvPr>
          <p:cNvGraphicFramePr>
            <a:graphicFrameLocks noGrp="1"/>
          </p:cNvGraphicFramePr>
          <p:nvPr/>
        </p:nvGraphicFramePr>
        <p:xfrm>
          <a:off x="789071" y="1263240"/>
          <a:ext cx="10468452" cy="4787813"/>
        </p:xfrm>
        <a:graphic>
          <a:graphicData uri="http://schemas.openxmlformats.org/drawingml/2006/table">
            <a:tbl>
              <a:tblPr firstRow="1" bandRow="1">
                <a:tableStyleId>{5C22544A-7EE6-4342-B048-85BDC9FD1C3A}</a:tableStyleId>
              </a:tblPr>
              <a:tblGrid>
                <a:gridCol w="4040275">
                  <a:extLst>
                    <a:ext uri="{9D8B030D-6E8A-4147-A177-3AD203B41FA5}">
                      <a16:colId xmlns:a16="http://schemas.microsoft.com/office/drawing/2014/main" val="3368264241"/>
                    </a:ext>
                  </a:extLst>
                </a:gridCol>
                <a:gridCol w="6428177">
                  <a:extLst>
                    <a:ext uri="{9D8B030D-6E8A-4147-A177-3AD203B41FA5}">
                      <a16:colId xmlns:a16="http://schemas.microsoft.com/office/drawing/2014/main" val="3821759083"/>
                    </a:ext>
                  </a:extLst>
                </a:gridCol>
              </a:tblGrid>
              <a:tr h="435779">
                <a:tc>
                  <a:txBody>
                    <a:bodyPr/>
                    <a:lstStyle/>
                    <a:p>
                      <a:pPr algn="ctr"/>
                      <a:r>
                        <a:rPr lang="en-US" sz="2400" b="1" dirty="0">
                          <a:latin typeface="Calibri" panose="020F0502020204030204" pitchFamily="34" charset="0"/>
                          <a:cs typeface="Calibri" panose="020F0502020204030204" pitchFamily="34" charset="0"/>
                        </a:rPr>
                        <a:t>Method</a:t>
                      </a:r>
                    </a:p>
                  </a:txBody>
                  <a:tcPr/>
                </a:tc>
                <a:tc>
                  <a:txBody>
                    <a:bodyPr/>
                    <a:lstStyle/>
                    <a:p>
                      <a:pPr algn="ctr"/>
                      <a:r>
                        <a:rPr lang="en-US" sz="2400" b="1" dirty="0">
                          <a:latin typeface="Calibri" panose="020F0502020204030204" pitchFamily="34" charset="0"/>
                          <a:cs typeface="Calibri" panose="020F0502020204030204" pitchFamily="34" charset="0"/>
                        </a:rPr>
                        <a:t>Description</a:t>
                      </a:r>
                    </a:p>
                  </a:txBody>
                  <a:tcPr/>
                </a:tc>
                <a:extLst>
                  <a:ext uri="{0D108BD9-81ED-4DB2-BD59-A6C34878D82A}">
                    <a16:rowId xmlns:a16="http://schemas.microsoft.com/office/drawing/2014/main" val="2388165557"/>
                  </a:ext>
                </a:extLst>
              </a:tr>
              <a:tr h="435779">
                <a:tc>
                  <a:txBody>
                    <a:bodyPr/>
                    <a:lstStyle/>
                    <a:p>
                      <a:r>
                        <a:rPr lang="en-US" sz="1800" dirty="0">
                          <a:latin typeface="Consolas" panose="020B0609020204030204" pitchFamily="49" charset="0"/>
                        </a:rPr>
                        <a:t>length()</a:t>
                      </a:r>
                    </a:p>
                  </a:txBody>
                  <a:tcPr anchor="ctr"/>
                </a:tc>
                <a:tc>
                  <a:txBody>
                    <a:bodyPr/>
                    <a:lstStyle/>
                    <a:p>
                      <a:r>
                        <a:rPr lang="en-US" sz="1800" b="1" dirty="0">
                          <a:solidFill>
                            <a:srgbClr val="339966"/>
                          </a:solidFill>
                          <a:latin typeface="Calibri" panose="020F0502020204030204" pitchFamily="34" charset="0"/>
                          <a:cs typeface="Calibri" panose="020F0502020204030204" pitchFamily="34" charset="0"/>
                        </a:rPr>
                        <a:t>Returns</a:t>
                      </a:r>
                      <a:r>
                        <a:rPr lang="en-US" sz="1800" dirty="0">
                          <a:latin typeface="Calibri" panose="020F0502020204030204" pitchFamily="34" charset="0"/>
                          <a:cs typeface="Calibri" panose="020F0502020204030204" pitchFamily="34" charset="0"/>
                        </a:rPr>
                        <a:t> the length of the string. </a:t>
                      </a:r>
                    </a:p>
                  </a:txBody>
                  <a:tcPr/>
                </a:tc>
                <a:extLst>
                  <a:ext uri="{0D108BD9-81ED-4DB2-BD59-A6C34878D82A}">
                    <a16:rowId xmlns:a16="http://schemas.microsoft.com/office/drawing/2014/main" val="2425982990"/>
                  </a:ext>
                </a:extLst>
              </a:tr>
              <a:tr h="435779">
                <a:tc>
                  <a:txBody>
                    <a:bodyPr/>
                    <a:lstStyle/>
                    <a:p>
                      <a:r>
                        <a:rPr lang="en-US" sz="1800" dirty="0" err="1">
                          <a:latin typeface="Consolas" panose="020B0609020204030204" pitchFamily="49" charset="0"/>
                        </a:rPr>
                        <a:t>charAt</a:t>
                      </a:r>
                      <a:r>
                        <a:rPr lang="en-US" sz="1800" dirty="0">
                          <a:latin typeface="Consolas" panose="020B0609020204030204" pitchFamily="49" charset="0"/>
                        </a:rPr>
                        <a:t>(</a:t>
                      </a:r>
                      <a:r>
                        <a:rPr lang="en-US" sz="1800" i="1" dirty="0" err="1">
                          <a:latin typeface="Consolas" panose="020B0609020204030204" pitchFamily="49" charset="0"/>
                        </a:rPr>
                        <a:t>i</a:t>
                      </a:r>
                      <a:r>
                        <a:rPr lang="en-US" sz="1800" i="0" dirty="0">
                          <a:latin typeface="Consolas" panose="020B0609020204030204" pitchFamily="49" charset="0"/>
                        </a:rPr>
                        <a:t>)</a:t>
                      </a:r>
                    </a:p>
                  </a:txBody>
                  <a:tcPr anchor="ctr"/>
                </a:tc>
                <a:tc>
                  <a:txBody>
                    <a:bodyPr/>
                    <a:lstStyle/>
                    <a:p>
                      <a:r>
                        <a:rPr lang="en-US" sz="1800" b="1" dirty="0">
                          <a:solidFill>
                            <a:srgbClr val="339966"/>
                          </a:solidFill>
                          <a:latin typeface="Calibri" panose="020F0502020204030204" pitchFamily="34" charset="0"/>
                          <a:cs typeface="Calibri" panose="020F0502020204030204" pitchFamily="34" charset="0"/>
                        </a:rPr>
                        <a:t>Returns</a:t>
                      </a:r>
                      <a:r>
                        <a:rPr lang="en-US" sz="1800" dirty="0">
                          <a:latin typeface="Calibri" panose="020F0502020204030204" pitchFamily="34" charset="0"/>
                          <a:cs typeface="Calibri" panose="020F0502020204030204" pitchFamily="34" charset="0"/>
                        </a:rPr>
                        <a:t> the character at index </a:t>
                      </a:r>
                      <a:r>
                        <a:rPr lang="en-US" sz="1800" i="1" dirty="0" err="1">
                          <a:latin typeface="Calibri" panose="020F0502020204030204" pitchFamily="34" charset="0"/>
                          <a:cs typeface="Calibri" panose="020F0502020204030204" pitchFamily="34" charset="0"/>
                        </a:rPr>
                        <a:t>i</a:t>
                      </a:r>
                      <a:r>
                        <a:rPr lang="en-US" sz="1800" i="0" dirty="0">
                          <a:latin typeface="Calibri" panose="020F0502020204030204" pitchFamily="34" charset="0"/>
                          <a:cs typeface="Calibri" panose="020F0502020204030204" pitchFamily="34" charset="0"/>
                        </a:rPr>
                        <a:t> of the string</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95054932"/>
                  </a:ext>
                </a:extLst>
              </a:tr>
              <a:tr h="435779">
                <a:tc>
                  <a:txBody>
                    <a:bodyPr/>
                    <a:lstStyle/>
                    <a:p>
                      <a:r>
                        <a:rPr lang="en-US" sz="1800" dirty="0" err="1">
                          <a:latin typeface="Consolas" panose="020B0609020204030204" pitchFamily="49" charset="0"/>
                        </a:rPr>
                        <a:t>indexOf</a:t>
                      </a:r>
                      <a:r>
                        <a:rPr lang="en-US" sz="1800" dirty="0">
                          <a:latin typeface="Consolas" panose="020B0609020204030204" pitchFamily="49" charset="0"/>
                        </a:rPr>
                        <a:t>(</a:t>
                      </a:r>
                      <a:r>
                        <a:rPr lang="en-US" sz="1800" i="1" dirty="0">
                          <a:latin typeface="Consolas" panose="020B0609020204030204" pitchFamily="49" charset="0"/>
                        </a:rPr>
                        <a:t>s</a:t>
                      </a:r>
                      <a:r>
                        <a:rPr lang="en-US" sz="1800" i="0" dirty="0">
                          <a:latin typeface="Consolas" panose="020B0609020204030204" pitchFamily="49" charset="0"/>
                        </a:rPr>
                        <a:t>)</a:t>
                      </a:r>
                    </a:p>
                  </a:txBody>
                  <a:tcPr anchor="ctr"/>
                </a:tc>
                <a:tc>
                  <a:txBody>
                    <a:bodyPr/>
                    <a:lstStyle/>
                    <a:p>
                      <a:r>
                        <a:rPr lang="en-US" sz="1800" b="1" dirty="0">
                          <a:solidFill>
                            <a:srgbClr val="339966"/>
                          </a:solidFill>
                          <a:latin typeface="Calibri" panose="020F0502020204030204" pitchFamily="34" charset="0"/>
                          <a:cs typeface="Calibri" panose="020F0502020204030204" pitchFamily="34" charset="0"/>
                        </a:rPr>
                        <a:t>Returns</a:t>
                      </a:r>
                      <a:r>
                        <a:rPr lang="en-US" sz="1800" dirty="0">
                          <a:latin typeface="Calibri" panose="020F0502020204030204" pitchFamily="34" charset="0"/>
                          <a:cs typeface="Calibri" panose="020F0502020204030204" pitchFamily="34" charset="0"/>
                        </a:rPr>
                        <a:t> the index of the first occurrence of </a:t>
                      </a:r>
                      <a:r>
                        <a:rPr lang="en-US" sz="1800" i="1" dirty="0">
                          <a:latin typeface="Calibri" panose="020F0502020204030204" pitchFamily="34" charset="0"/>
                          <a:cs typeface="Calibri" panose="020F0502020204030204" pitchFamily="34" charset="0"/>
                        </a:rPr>
                        <a:t>s</a:t>
                      </a:r>
                      <a:r>
                        <a:rPr lang="en-US" sz="1800" i="0" dirty="0">
                          <a:latin typeface="Calibri" panose="020F0502020204030204" pitchFamily="34" charset="0"/>
                          <a:cs typeface="Calibri" panose="020F0502020204030204" pitchFamily="34" charset="0"/>
                        </a:rPr>
                        <a:t> in the string; returns -1 if </a:t>
                      </a:r>
                      <a:r>
                        <a:rPr lang="en-US" sz="1800" i="1" dirty="0">
                          <a:latin typeface="Calibri" panose="020F0502020204030204" pitchFamily="34" charset="0"/>
                          <a:cs typeface="Calibri" panose="020F0502020204030204" pitchFamily="34" charset="0"/>
                        </a:rPr>
                        <a:t>s</a:t>
                      </a:r>
                      <a:r>
                        <a:rPr lang="en-US" sz="1800" i="0" dirty="0">
                          <a:latin typeface="Calibri" panose="020F0502020204030204" pitchFamily="34" charset="0"/>
                          <a:cs typeface="Calibri" panose="020F0502020204030204" pitchFamily="34" charset="0"/>
                        </a:rPr>
                        <a:t> doesn't appear in the string</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84619916"/>
                  </a:ext>
                </a:extLst>
              </a:tr>
              <a:tr h="435779">
                <a:tc>
                  <a:txBody>
                    <a:bodyPr/>
                    <a:lstStyle/>
                    <a:p>
                      <a:r>
                        <a:rPr lang="en-US" sz="1800" dirty="0">
                          <a:latin typeface="Consolas" panose="020B0609020204030204" pitchFamily="49" charset="0"/>
                        </a:rPr>
                        <a:t>substring(</a:t>
                      </a:r>
                      <a:r>
                        <a:rPr lang="en-US" sz="1800" i="1" dirty="0" err="1">
                          <a:latin typeface="Consolas" panose="020B0609020204030204" pitchFamily="49" charset="0"/>
                        </a:rPr>
                        <a:t>i</a:t>
                      </a:r>
                      <a:r>
                        <a:rPr lang="en-US" sz="1800" i="0" dirty="0">
                          <a:latin typeface="Consolas" panose="020B0609020204030204" pitchFamily="49" charset="0"/>
                        </a:rPr>
                        <a:t>, </a:t>
                      </a:r>
                      <a:r>
                        <a:rPr lang="en-US" sz="1800" i="1" dirty="0">
                          <a:latin typeface="Consolas" panose="020B0609020204030204" pitchFamily="49" charset="0"/>
                        </a:rPr>
                        <a:t>j</a:t>
                      </a:r>
                      <a:r>
                        <a:rPr lang="en-US" sz="1800" i="0" dirty="0">
                          <a:latin typeface="Consolas" panose="020B0609020204030204" pitchFamily="49" charset="0"/>
                        </a:rPr>
                        <a:t>) </a:t>
                      </a:r>
                      <a:r>
                        <a:rPr lang="en-US" sz="1800" i="0" dirty="0">
                          <a:latin typeface="Calibri" panose="020F0502020204030204" pitchFamily="34" charset="0"/>
                          <a:cs typeface="Calibri" panose="020F0502020204030204" pitchFamily="34" charset="0"/>
                        </a:rPr>
                        <a:t>or</a:t>
                      </a:r>
                      <a:r>
                        <a:rPr lang="en-US" sz="1800" i="0" dirty="0">
                          <a:latin typeface="Consolas" panose="020B0609020204030204" pitchFamily="49" charset="0"/>
                        </a:rPr>
                        <a:t> substring(</a:t>
                      </a:r>
                      <a:r>
                        <a:rPr lang="en-US" sz="1800" i="1" dirty="0" err="1">
                          <a:latin typeface="Consolas" panose="020B0609020204030204" pitchFamily="49" charset="0"/>
                        </a:rPr>
                        <a:t>i</a:t>
                      </a:r>
                      <a:r>
                        <a:rPr lang="en-US" sz="1800" i="0" dirty="0">
                          <a:latin typeface="Consolas" panose="020B0609020204030204" pitchFamily="49" charset="0"/>
                        </a:rPr>
                        <a:t>)</a:t>
                      </a:r>
                      <a:endParaRPr lang="en-US" sz="1800" dirty="0">
                        <a:latin typeface="Consolas" panose="020B0609020204030204" pitchFamily="49" charset="0"/>
                      </a:endParaRPr>
                    </a:p>
                  </a:txBody>
                  <a:tcPr anchor="ctr"/>
                </a:tc>
                <a:tc>
                  <a:txBody>
                    <a:bodyPr/>
                    <a:lstStyle/>
                    <a:p>
                      <a:r>
                        <a:rPr lang="en-US" sz="1800" b="1" dirty="0">
                          <a:solidFill>
                            <a:srgbClr val="339966"/>
                          </a:solidFill>
                          <a:latin typeface="Calibri" panose="020F0502020204030204" pitchFamily="34" charset="0"/>
                          <a:cs typeface="Calibri" panose="020F0502020204030204" pitchFamily="34" charset="0"/>
                        </a:rPr>
                        <a:t>Returns</a:t>
                      </a:r>
                      <a:r>
                        <a:rPr lang="en-US" sz="1800" dirty="0">
                          <a:latin typeface="Calibri" panose="020F0502020204030204" pitchFamily="34" charset="0"/>
                          <a:cs typeface="Calibri" panose="020F0502020204030204" pitchFamily="34" charset="0"/>
                        </a:rPr>
                        <a:t> the characters in this string from </a:t>
                      </a:r>
                      <a:r>
                        <a:rPr lang="en-US" sz="1800" i="1" dirty="0" err="1">
                          <a:latin typeface="Calibri" panose="020F0502020204030204" pitchFamily="34" charset="0"/>
                          <a:cs typeface="Calibri" panose="020F0502020204030204" pitchFamily="34" charset="0"/>
                        </a:rPr>
                        <a:t>i</a:t>
                      </a:r>
                      <a:r>
                        <a:rPr lang="en-US" sz="1800" i="0" dirty="0">
                          <a:latin typeface="Calibri" panose="020F0502020204030204" pitchFamily="34" charset="0"/>
                          <a:cs typeface="Calibri" panose="020F0502020204030204" pitchFamily="34" charset="0"/>
                        </a:rPr>
                        <a:t> (inclusive) to </a:t>
                      </a:r>
                      <a:r>
                        <a:rPr lang="en-US" sz="1800" i="1" dirty="0">
                          <a:latin typeface="Calibri" panose="020F0502020204030204" pitchFamily="34" charset="0"/>
                          <a:cs typeface="Calibri" panose="020F0502020204030204" pitchFamily="34" charset="0"/>
                        </a:rPr>
                        <a:t>j</a:t>
                      </a:r>
                      <a:r>
                        <a:rPr lang="en-US" sz="1800" i="0" dirty="0">
                          <a:latin typeface="Calibri" panose="020F0502020204030204" pitchFamily="34" charset="0"/>
                          <a:cs typeface="Calibri" panose="020F0502020204030204" pitchFamily="34" charset="0"/>
                        </a:rPr>
                        <a:t> (exclusive); if </a:t>
                      </a:r>
                      <a:r>
                        <a:rPr lang="en-US" sz="1800" i="1" dirty="0">
                          <a:latin typeface="Calibri" panose="020F0502020204030204" pitchFamily="34" charset="0"/>
                          <a:cs typeface="Calibri" panose="020F0502020204030204" pitchFamily="34" charset="0"/>
                        </a:rPr>
                        <a:t>j</a:t>
                      </a:r>
                      <a:r>
                        <a:rPr lang="en-US" sz="1800" i="0" dirty="0">
                          <a:latin typeface="Calibri" panose="020F0502020204030204" pitchFamily="34" charset="0"/>
                          <a:cs typeface="Calibri" panose="020F0502020204030204" pitchFamily="34" charset="0"/>
                        </a:rPr>
                        <a:t> is omitted, goes until the end of the string</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5250403"/>
                  </a:ext>
                </a:extLst>
              </a:tr>
              <a:tr h="435779">
                <a:tc>
                  <a:txBody>
                    <a:bodyPr/>
                    <a:lstStyle/>
                    <a:p>
                      <a:r>
                        <a:rPr lang="en-US" sz="1800" dirty="0">
                          <a:latin typeface="Consolas" panose="020B0609020204030204" pitchFamily="49" charset="0"/>
                        </a:rPr>
                        <a:t>contains(</a:t>
                      </a:r>
                      <a:r>
                        <a:rPr lang="en-US" sz="1800" i="1" dirty="0">
                          <a:latin typeface="Consolas" panose="020B0609020204030204" pitchFamily="49" charset="0"/>
                        </a:rPr>
                        <a:t>s</a:t>
                      </a:r>
                      <a:r>
                        <a:rPr lang="en-US" sz="1800" i="0" dirty="0">
                          <a:latin typeface="Consolas" panose="020B0609020204030204" pitchFamily="49" charset="0"/>
                        </a:rPr>
                        <a:t>)</a:t>
                      </a:r>
                      <a:endParaRPr lang="en-US" sz="1800" dirty="0">
                        <a:latin typeface="Consolas" panose="020B0609020204030204" pitchFamily="49" charset="0"/>
                      </a:endParaRPr>
                    </a:p>
                  </a:txBody>
                  <a:tcPr anchor="ctr"/>
                </a:tc>
                <a:tc>
                  <a:txBody>
                    <a:bodyPr/>
                    <a:lstStyle/>
                    <a:p>
                      <a:r>
                        <a:rPr lang="en-US" sz="1800" b="1" dirty="0">
                          <a:solidFill>
                            <a:srgbClr val="339966"/>
                          </a:solidFill>
                          <a:latin typeface="Calibri" panose="020F0502020204030204" pitchFamily="34" charset="0"/>
                          <a:cs typeface="Calibri" panose="020F0502020204030204" pitchFamily="34" charset="0"/>
                        </a:rPr>
                        <a:t>Returns</a:t>
                      </a:r>
                      <a:r>
                        <a:rPr lang="en-US" sz="1800" dirty="0">
                          <a:latin typeface="Calibri" panose="020F0502020204030204" pitchFamily="34" charset="0"/>
                          <a:cs typeface="Calibri" panose="020F0502020204030204" pitchFamily="34" charset="0"/>
                        </a:rPr>
                        <a:t> whether or not the string contains </a:t>
                      </a:r>
                      <a:r>
                        <a:rPr lang="en-US" sz="1800" i="1" dirty="0">
                          <a:latin typeface="Calibri" panose="020F0502020204030204" pitchFamily="34" charset="0"/>
                          <a:cs typeface="Calibri" panose="020F0502020204030204" pitchFamily="34" charset="0"/>
                        </a:rPr>
                        <a:t>s</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2671709"/>
                  </a:ext>
                </a:extLst>
              </a:tr>
              <a:tr h="435779">
                <a:tc>
                  <a:txBody>
                    <a:bodyPr/>
                    <a:lstStyle/>
                    <a:p>
                      <a:r>
                        <a:rPr lang="en-US" sz="1800" dirty="0">
                          <a:latin typeface="Consolas" panose="020B0609020204030204" pitchFamily="49" charset="0"/>
                        </a:rPr>
                        <a:t>equals(</a:t>
                      </a:r>
                      <a:r>
                        <a:rPr lang="en-US" sz="1800" i="1" dirty="0">
                          <a:latin typeface="Consolas" panose="020B0609020204030204" pitchFamily="49" charset="0"/>
                        </a:rPr>
                        <a:t>s</a:t>
                      </a:r>
                      <a:r>
                        <a:rPr lang="en-US" sz="1800" i="0" dirty="0">
                          <a:latin typeface="Consolas" panose="020B0609020204030204" pitchFamily="49" charset="0"/>
                        </a:rPr>
                        <a:t>)</a:t>
                      </a:r>
                      <a:endParaRPr lang="en-US" sz="1800" dirty="0">
                        <a:latin typeface="Consolas" panose="020B0609020204030204" pitchFamily="49" charset="0"/>
                      </a:endParaRPr>
                    </a:p>
                  </a:txBody>
                  <a:tcPr anchor="ctr"/>
                </a:tc>
                <a:tc>
                  <a:txBody>
                    <a:bodyPr/>
                    <a:lstStyle/>
                    <a:p>
                      <a:r>
                        <a:rPr lang="en-US" sz="1800" b="1" dirty="0">
                          <a:solidFill>
                            <a:srgbClr val="339966"/>
                          </a:solidFill>
                          <a:latin typeface="Calibri" panose="020F0502020204030204" pitchFamily="34" charset="0"/>
                          <a:cs typeface="Calibri" panose="020F0502020204030204" pitchFamily="34" charset="0"/>
                        </a:rPr>
                        <a:t>Returns</a:t>
                      </a:r>
                      <a:r>
                        <a:rPr lang="en-US" sz="1800" dirty="0">
                          <a:latin typeface="Calibri" panose="020F0502020204030204" pitchFamily="34" charset="0"/>
                          <a:cs typeface="Calibri" panose="020F0502020204030204" pitchFamily="34" charset="0"/>
                        </a:rPr>
                        <a:t> whether or not the string is equal to </a:t>
                      </a:r>
                      <a:r>
                        <a:rPr lang="en-US" sz="1800" i="1" dirty="0">
                          <a:latin typeface="Calibri" panose="020F0502020204030204" pitchFamily="34" charset="0"/>
                          <a:cs typeface="Calibri" panose="020F0502020204030204" pitchFamily="34" charset="0"/>
                        </a:rPr>
                        <a:t>s </a:t>
                      </a:r>
                      <a:r>
                        <a:rPr lang="en-US" sz="1800" i="0" dirty="0">
                          <a:latin typeface="Calibri" panose="020F0502020204030204" pitchFamily="34" charset="0"/>
                          <a:cs typeface="Calibri" panose="020F0502020204030204" pitchFamily="34" charset="0"/>
                        </a:rPr>
                        <a:t>(case-sensitive)</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13461892"/>
                  </a:ext>
                </a:extLst>
              </a:tr>
              <a:tr h="435779">
                <a:tc>
                  <a:txBody>
                    <a:bodyPr/>
                    <a:lstStyle/>
                    <a:p>
                      <a:r>
                        <a:rPr lang="en-US" sz="1800" dirty="0" err="1">
                          <a:latin typeface="Consolas" panose="020B0609020204030204" pitchFamily="49" charset="0"/>
                        </a:rPr>
                        <a:t>equalsIgnoreCase</a:t>
                      </a:r>
                      <a:r>
                        <a:rPr lang="en-US" sz="1800" dirty="0">
                          <a:latin typeface="Consolas" panose="020B0609020204030204" pitchFamily="49" charset="0"/>
                        </a:rPr>
                        <a:t>(</a:t>
                      </a:r>
                      <a:r>
                        <a:rPr lang="en-US" sz="1800" i="1" dirty="0">
                          <a:latin typeface="Consolas" panose="020B0609020204030204" pitchFamily="49" charset="0"/>
                        </a:rPr>
                        <a:t>s</a:t>
                      </a:r>
                      <a:r>
                        <a:rPr lang="en-US" sz="1800" i="0" dirty="0">
                          <a:latin typeface="Consolas" panose="020B0609020204030204" pitchFamily="49" charset="0"/>
                        </a:rPr>
                        <a:t>)</a:t>
                      </a:r>
                      <a:endParaRPr lang="en-US" sz="1800" dirty="0">
                        <a:latin typeface="Consolas" panose="020B0609020204030204" pitchFamily="49" charset="0"/>
                      </a:endParaRPr>
                    </a:p>
                  </a:txBody>
                  <a:tcPr anchor="ctr"/>
                </a:tc>
                <a:tc>
                  <a:txBody>
                    <a:bodyPr/>
                    <a:lstStyle/>
                    <a:p>
                      <a:r>
                        <a:rPr lang="en-US" sz="1800" b="1" dirty="0">
                          <a:solidFill>
                            <a:srgbClr val="339966"/>
                          </a:solidFill>
                          <a:latin typeface="Calibri" panose="020F0502020204030204" pitchFamily="34" charset="0"/>
                          <a:cs typeface="Calibri" panose="020F0502020204030204" pitchFamily="34" charset="0"/>
                        </a:rPr>
                        <a:t>Returns</a:t>
                      </a:r>
                      <a:r>
                        <a:rPr lang="en-US" sz="1800" dirty="0">
                          <a:latin typeface="Calibri" panose="020F0502020204030204" pitchFamily="34" charset="0"/>
                          <a:cs typeface="Calibri" panose="020F0502020204030204" pitchFamily="34" charset="0"/>
                        </a:rPr>
                        <a:t> whether or not the string is equal to </a:t>
                      </a:r>
                      <a:r>
                        <a:rPr lang="en-US" sz="1800" i="1" dirty="0">
                          <a:latin typeface="Calibri" panose="020F0502020204030204" pitchFamily="34" charset="0"/>
                          <a:cs typeface="Calibri" panose="020F0502020204030204" pitchFamily="34" charset="0"/>
                        </a:rPr>
                        <a:t>s </a:t>
                      </a:r>
                      <a:r>
                        <a:rPr lang="en-US" sz="1800" i="0" dirty="0">
                          <a:latin typeface="Calibri" panose="020F0502020204030204" pitchFamily="34" charset="0"/>
                          <a:cs typeface="Calibri" panose="020F0502020204030204" pitchFamily="34" charset="0"/>
                        </a:rPr>
                        <a:t>ignoring case</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31784282"/>
                  </a:ext>
                </a:extLst>
              </a:tr>
              <a:tr h="435779">
                <a:tc>
                  <a:txBody>
                    <a:bodyPr/>
                    <a:lstStyle/>
                    <a:p>
                      <a:r>
                        <a:rPr lang="en-US" sz="1800" dirty="0" err="1">
                          <a:latin typeface="Consolas" panose="020B0609020204030204" pitchFamily="49" charset="0"/>
                        </a:rPr>
                        <a:t>toUpperCase</a:t>
                      </a:r>
                      <a:r>
                        <a:rPr lang="en-US" sz="1800" dirty="0">
                          <a:latin typeface="Consolas" panose="020B0609020204030204" pitchFamily="49" charset="0"/>
                        </a:rPr>
                        <a:t>()</a:t>
                      </a:r>
                    </a:p>
                  </a:txBody>
                  <a:tcPr anchor="ctr"/>
                </a:tc>
                <a:tc>
                  <a:txBody>
                    <a:bodyPr/>
                    <a:lstStyle/>
                    <a:p>
                      <a:r>
                        <a:rPr lang="en-US" sz="1800" b="1" dirty="0">
                          <a:solidFill>
                            <a:srgbClr val="339966"/>
                          </a:solidFill>
                          <a:latin typeface="Calibri" panose="020F0502020204030204" pitchFamily="34" charset="0"/>
                          <a:cs typeface="Calibri" panose="020F0502020204030204" pitchFamily="34" charset="0"/>
                        </a:rPr>
                        <a:t>Returns</a:t>
                      </a:r>
                      <a:r>
                        <a:rPr lang="en-US" sz="1800" dirty="0">
                          <a:latin typeface="Calibri" panose="020F0502020204030204" pitchFamily="34" charset="0"/>
                          <a:cs typeface="Calibri" panose="020F0502020204030204" pitchFamily="34" charset="0"/>
                        </a:rPr>
                        <a:t> an uppercase version of the string</a:t>
                      </a:r>
                    </a:p>
                  </a:txBody>
                  <a:tcPr/>
                </a:tc>
                <a:extLst>
                  <a:ext uri="{0D108BD9-81ED-4DB2-BD59-A6C34878D82A}">
                    <a16:rowId xmlns:a16="http://schemas.microsoft.com/office/drawing/2014/main" val="3522425595"/>
                  </a:ext>
                </a:extLst>
              </a:tr>
              <a:tr h="435779">
                <a:tc>
                  <a:txBody>
                    <a:bodyPr/>
                    <a:lstStyle/>
                    <a:p>
                      <a:r>
                        <a:rPr lang="en-US" sz="1800" dirty="0" err="1">
                          <a:latin typeface="Consolas" panose="020B0609020204030204" pitchFamily="49" charset="0"/>
                        </a:rPr>
                        <a:t>toLowerCase</a:t>
                      </a:r>
                      <a:r>
                        <a:rPr lang="en-US" sz="1800" dirty="0">
                          <a:latin typeface="Consolas" panose="020B0609020204030204" pitchFamily="49" charset="0"/>
                        </a:rPr>
                        <a:t>()</a:t>
                      </a:r>
                    </a:p>
                  </a:txBody>
                  <a:tcPr anchor="ctr"/>
                </a:tc>
                <a:tc>
                  <a:txBody>
                    <a:bodyPr/>
                    <a:lstStyle/>
                    <a:p>
                      <a:r>
                        <a:rPr lang="en-US" sz="1800" b="1" dirty="0">
                          <a:solidFill>
                            <a:srgbClr val="339966"/>
                          </a:solidFill>
                          <a:latin typeface="Calibri" panose="020F0502020204030204" pitchFamily="34" charset="0"/>
                          <a:cs typeface="Calibri" panose="020F0502020204030204" pitchFamily="34" charset="0"/>
                        </a:rPr>
                        <a:t>Returns</a:t>
                      </a:r>
                      <a:r>
                        <a:rPr lang="en-US" sz="1800" dirty="0">
                          <a:latin typeface="Calibri" panose="020F0502020204030204" pitchFamily="34" charset="0"/>
                          <a:cs typeface="Calibri" panose="020F0502020204030204" pitchFamily="34" charset="0"/>
                        </a:rPr>
                        <a:t> a lowercase version of the string</a:t>
                      </a:r>
                    </a:p>
                  </a:txBody>
                  <a:tcPr/>
                </a:tc>
                <a:extLst>
                  <a:ext uri="{0D108BD9-81ED-4DB2-BD59-A6C34878D82A}">
                    <a16:rowId xmlns:a16="http://schemas.microsoft.com/office/drawing/2014/main" val="3272948306"/>
                  </a:ext>
                </a:extLst>
              </a:tr>
            </a:tbl>
          </a:graphicData>
        </a:graphic>
      </p:graphicFrame>
      <p:sp>
        <p:nvSpPr>
          <p:cNvPr id="2" name="Slide Number Placeholder 1">
            <a:extLst>
              <a:ext uri="{FF2B5EF4-FFF2-40B4-BE49-F238E27FC236}">
                <a16:creationId xmlns:a16="http://schemas.microsoft.com/office/drawing/2014/main" id="{825C5C13-3876-9F84-C01B-D94C9A2F7C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r>
              <a:rPr lang="en-US" b="1" dirty="0">
                <a:solidFill>
                  <a:schemeClr val="tx1"/>
                </a:solidFill>
              </a:rPr>
              <a:t>Example of returns: Math</a:t>
            </a:r>
            <a:r>
              <a:rPr lang="en-US" b="1" dirty="0">
                <a:solidFill>
                  <a:schemeClr val="bg2"/>
                </a:solidFill>
              </a:rPr>
              <a:t> class</a:t>
            </a:r>
            <a:endParaRPr dirty="0">
              <a:solidFill>
                <a:schemeClr val="bg2"/>
              </a:solidFill>
            </a:endParaRPr>
          </a:p>
        </p:txBody>
      </p:sp>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Lesson 7 - Winter 2024</a:t>
            </a:r>
            <a:endParaRPr/>
          </a:p>
        </p:txBody>
      </p:sp>
      <p:graphicFrame>
        <p:nvGraphicFramePr>
          <p:cNvPr id="5" name="Table 4">
            <a:extLst>
              <a:ext uri="{FF2B5EF4-FFF2-40B4-BE49-F238E27FC236}">
                <a16:creationId xmlns:a16="http://schemas.microsoft.com/office/drawing/2014/main" id="{78CAE0B5-A1BC-4961-8F35-8228C4F47A68}"/>
              </a:ext>
            </a:extLst>
          </p:cNvPr>
          <p:cNvGraphicFramePr>
            <a:graphicFrameLocks noGrp="1"/>
          </p:cNvGraphicFramePr>
          <p:nvPr/>
        </p:nvGraphicFramePr>
        <p:xfrm>
          <a:off x="897574" y="1459341"/>
          <a:ext cx="10396852" cy="4553352"/>
        </p:xfrm>
        <a:graphic>
          <a:graphicData uri="http://schemas.openxmlformats.org/drawingml/2006/table">
            <a:tbl>
              <a:tblPr firstRow="1" bandRow="1">
                <a:tableStyleId>{5C22544A-7EE6-4342-B048-85BDC9FD1C3A}</a:tableStyleId>
              </a:tblPr>
              <a:tblGrid>
                <a:gridCol w="5198426">
                  <a:extLst>
                    <a:ext uri="{9D8B030D-6E8A-4147-A177-3AD203B41FA5}">
                      <a16:colId xmlns:a16="http://schemas.microsoft.com/office/drawing/2014/main" val="1462090851"/>
                    </a:ext>
                  </a:extLst>
                </a:gridCol>
                <a:gridCol w="5198426">
                  <a:extLst>
                    <a:ext uri="{9D8B030D-6E8A-4147-A177-3AD203B41FA5}">
                      <a16:colId xmlns:a16="http://schemas.microsoft.com/office/drawing/2014/main" val="1567639727"/>
                    </a:ext>
                  </a:extLst>
                </a:gridCol>
              </a:tblGrid>
              <a:tr h="504399">
                <a:tc>
                  <a:txBody>
                    <a:bodyPr/>
                    <a:lstStyle/>
                    <a:p>
                      <a:pPr algn="ctr"/>
                      <a:r>
                        <a:rPr lang="en-US" sz="2800" b="0" dirty="0">
                          <a:latin typeface="Calibri" panose="020F0502020204030204" pitchFamily="34" charset="0"/>
                          <a:cs typeface="Calibri" panose="020F0502020204030204" pitchFamily="34" charset="0"/>
                        </a:rPr>
                        <a:t>Methods</a:t>
                      </a:r>
                    </a:p>
                  </a:txBody>
                  <a:tcPr/>
                </a:tc>
                <a:tc>
                  <a:txBody>
                    <a:bodyPr/>
                    <a:lstStyle/>
                    <a:p>
                      <a:pPr algn="ctr"/>
                      <a:r>
                        <a:rPr lang="en-US" sz="2800" b="1" dirty="0">
                          <a:solidFill>
                            <a:srgbClr val="339966"/>
                          </a:solidFill>
                          <a:latin typeface="Calibri" panose="020F0502020204030204" pitchFamily="34" charset="0"/>
                          <a:cs typeface="Calibri" panose="020F0502020204030204" pitchFamily="34" charset="0"/>
                        </a:rPr>
                        <a:t>Returns</a:t>
                      </a:r>
                    </a:p>
                  </a:txBody>
                  <a:tcPr/>
                </a:tc>
                <a:extLst>
                  <a:ext uri="{0D108BD9-81ED-4DB2-BD59-A6C34878D82A}">
                    <a16:rowId xmlns:a16="http://schemas.microsoft.com/office/drawing/2014/main" val="938278987"/>
                  </a:ext>
                </a:extLst>
              </a:tr>
              <a:tr h="504399">
                <a:tc>
                  <a:txBody>
                    <a:bodyPr/>
                    <a:lstStyle/>
                    <a:p>
                      <a:r>
                        <a:rPr lang="en-US" sz="2000" dirty="0" err="1">
                          <a:latin typeface="Consolas" panose="020B0609020204030204" pitchFamily="49" charset="0"/>
                          <a:cs typeface="Calibri" panose="020F0502020204030204" pitchFamily="34" charset="0"/>
                        </a:rPr>
                        <a:t>Math.abs</a:t>
                      </a:r>
                      <a:r>
                        <a:rPr lang="en-US" sz="2000" dirty="0">
                          <a:latin typeface="Consolas" panose="020B0609020204030204" pitchFamily="49" charset="0"/>
                          <a:cs typeface="Calibri" panose="020F0502020204030204" pitchFamily="34" charset="0"/>
                        </a:rPr>
                        <a:t>(</a:t>
                      </a:r>
                      <a:r>
                        <a:rPr lang="en-US" sz="2000" i="1" dirty="0">
                          <a:latin typeface="Consolas" panose="020B0609020204030204" pitchFamily="49" charset="0"/>
                          <a:cs typeface="Calibri" panose="020F0502020204030204" pitchFamily="34" charset="0"/>
                        </a:rPr>
                        <a:t>value</a:t>
                      </a:r>
                      <a:r>
                        <a:rPr lang="en-US" sz="2000" i="0" dirty="0">
                          <a:latin typeface="Consolas" panose="020B0609020204030204" pitchFamily="49" charset="0"/>
                          <a:cs typeface="Calibri" panose="020F0502020204030204" pitchFamily="34" charset="0"/>
                        </a:rPr>
                        <a:t>)</a:t>
                      </a:r>
                      <a:endParaRPr lang="en-US" sz="2000" dirty="0">
                        <a:latin typeface="Consolas" panose="020B0609020204030204" pitchFamily="49"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Absolute value of </a:t>
                      </a:r>
                      <a:r>
                        <a:rPr lang="en-US" sz="2000" i="1" dirty="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13352507"/>
                  </a:ext>
                </a:extLst>
              </a:tr>
              <a:tr h="504399">
                <a:tc>
                  <a:txBody>
                    <a:bodyPr/>
                    <a:lstStyle/>
                    <a:p>
                      <a:r>
                        <a:rPr lang="en-US" sz="2000" dirty="0" err="1">
                          <a:latin typeface="Consolas" panose="020B0609020204030204" pitchFamily="49" charset="0"/>
                          <a:cs typeface="Calibri" panose="020F0502020204030204" pitchFamily="34" charset="0"/>
                        </a:rPr>
                        <a:t>Math.ceil</a:t>
                      </a:r>
                      <a:r>
                        <a:rPr lang="en-US" sz="2000" dirty="0">
                          <a:latin typeface="Consolas" panose="020B0609020204030204" pitchFamily="49" charset="0"/>
                          <a:cs typeface="Calibri" panose="020F0502020204030204" pitchFamily="34" charset="0"/>
                        </a:rPr>
                        <a:t>(</a:t>
                      </a:r>
                      <a:r>
                        <a:rPr lang="en-US" sz="2000" i="1" dirty="0">
                          <a:latin typeface="Consolas" panose="020B0609020204030204" pitchFamily="49" charset="0"/>
                          <a:cs typeface="Calibri" panose="020F0502020204030204" pitchFamily="34" charset="0"/>
                        </a:rPr>
                        <a:t>value</a:t>
                      </a:r>
                      <a:r>
                        <a:rPr lang="en-US" sz="2000" i="0" dirty="0">
                          <a:latin typeface="Consolas" panose="020B0609020204030204" pitchFamily="49" charset="0"/>
                          <a:cs typeface="Calibri" panose="020F0502020204030204" pitchFamily="34" charset="0"/>
                        </a:rPr>
                        <a:t>)</a:t>
                      </a:r>
                      <a:endParaRPr lang="en-US" sz="2000" dirty="0">
                        <a:latin typeface="Consolas" panose="020B0609020204030204" pitchFamily="49" charset="0"/>
                        <a:cs typeface="Calibri" panose="020F0502020204030204" pitchFamily="34" charset="0"/>
                      </a:endParaRPr>
                    </a:p>
                  </a:txBody>
                  <a:tcPr/>
                </a:tc>
                <a:tc>
                  <a:txBody>
                    <a:bodyPr/>
                    <a:lstStyle/>
                    <a:p>
                      <a:r>
                        <a:rPr lang="en-US" sz="2000" i="1" u="none" dirty="0">
                          <a:latin typeface="Calibri" panose="020F0502020204030204" pitchFamily="34" charset="0"/>
                          <a:cs typeface="Calibri" panose="020F0502020204030204" pitchFamily="34" charset="0"/>
                        </a:rPr>
                        <a:t>value</a:t>
                      </a:r>
                      <a:r>
                        <a:rPr lang="en-US" sz="2000" dirty="0">
                          <a:latin typeface="Calibri" panose="020F0502020204030204" pitchFamily="34" charset="0"/>
                          <a:cs typeface="Calibri" panose="020F0502020204030204" pitchFamily="34" charset="0"/>
                        </a:rPr>
                        <a:t> rounded up</a:t>
                      </a:r>
                    </a:p>
                  </a:txBody>
                  <a:tcPr/>
                </a:tc>
                <a:extLst>
                  <a:ext uri="{0D108BD9-81ED-4DB2-BD59-A6C34878D82A}">
                    <a16:rowId xmlns:a16="http://schemas.microsoft.com/office/drawing/2014/main" val="2091772581"/>
                  </a:ext>
                </a:extLst>
              </a:tr>
              <a:tr h="504399">
                <a:tc>
                  <a:txBody>
                    <a:bodyPr/>
                    <a:lstStyle/>
                    <a:p>
                      <a:r>
                        <a:rPr lang="en-US" sz="2000" dirty="0" err="1">
                          <a:latin typeface="Consolas" panose="020B0609020204030204" pitchFamily="49" charset="0"/>
                          <a:cs typeface="Calibri" panose="020F0502020204030204" pitchFamily="34" charset="0"/>
                        </a:rPr>
                        <a:t>Math.floor</a:t>
                      </a:r>
                      <a:r>
                        <a:rPr lang="en-US" sz="2000" dirty="0">
                          <a:latin typeface="Consolas" panose="020B0609020204030204" pitchFamily="49" charset="0"/>
                          <a:cs typeface="Calibri" panose="020F0502020204030204" pitchFamily="34" charset="0"/>
                        </a:rPr>
                        <a:t>(</a:t>
                      </a:r>
                      <a:r>
                        <a:rPr lang="en-US" sz="2000" i="1" dirty="0">
                          <a:latin typeface="Consolas" panose="020B0609020204030204" pitchFamily="49" charset="0"/>
                          <a:cs typeface="Calibri" panose="020F0502020204030204" pitchFamily="34" charset="0"/>
                        </a:rPr>
                        <a:t>value</a:t>
                      </a:r>
                      <a:r>
                        <a:rPr lang="en-US" sz="2000" dirty="0">
                          <a:latin typeface="Consolas" panose="020B0609020204030204" pitchFamily="49" charset="0"/>
                          <a:cs typeface="Calibri" panose="020F0502020204030204" pitchFamily="34" charset="0"/>
                        </a:rPr>
                        <a:t>)</a:t>
                      </a:r>
                    </a:p>
                  </a:txBody>
                  <a:tcPr/>
                </a:tc>
                <a:tc>
                  <a:txBody>
                    <a:bodyPr/>
                    <a:lstStyle/>
                    <a:p>
                      <a:r>
                        <a:rPr lang="en-US" sz="2000" i="1" dirty="0">
                          <a:latin typeface="Calibri" panose="020F0502020204030204" pitchFamily="34" charset="0"/>
                          <a:cs typeface="Calibri" panose="020F0502020204030204" pitchFamily="34" charset="0"/>
                        </a:rPr>
                        <a:t>value</a:t>
                      </a:r>
                      <a:r>
                        <a:rPr lang="en-US" sz="2000" dirty="0">
                          <a:latin typeface="Calibri" panose="020F0502020204030204" pitchFamily="34" charset="0"/>
                          <a:cs typeface="Calibri" panose="020F0502020204030204" pitchFamily="34" charset="0"/>
                        </a:rPr>
                        <a:t> rounded down</a:t>
                      </a:r>
                    </a:p>
                  </a:txBody>
                  <a:tcPr/>
                </a:tc>
                <a:extLst>
                  <a:ext uri="{0D108BD9-81ED-4DB2-BD59-A6C34878D82A}">
                    <a16:rowId xmlns:a16="http://schemas.microsoft.com/office/drawing/2014/main" val="738050819"/>
                  </a:ext>
                </a:extLst>
              </a:tr>
              <a:tr h="504399">
                <a:tc>
                  <a:txBody>
                    <a:bodyPr/>
                    <a:lstStyle/>
                    <a:p>
                      <a:r>
                        <a:rPr lang="en-US" sz="2000" dirty="0" err="1">
                          <a:latin typeface="Consolas" panose="020B0609020204030204" pitchFamily="49" charset="0"/>
                          <a:cs typeface="Calibri" panose="020F0502020204030204" pitchFamily="34" charset="0"/>
                        </a:rPr>
                        <a:t>Math.max</a:t>
                      </a:r>
                      <a:r>
                        <a:rPr lang="en-US" sz="2000" dirty="0">
                          <a:latin typeface="Consolas" panose="020B0609020204030204" pitchFamily="49" charset="0"/>
                          <a:cs typeface="Calibri" panose="020F0502020204030204" pitchFamily="34" charset="0"/>
                        </a:rPr>
                        <a:t>(</a:t>
                      </a:r>
                      <a:r>
                        <a:rPr lang="en-US" sz="2000" i="1" dirty="0">
                          <a:latin typeface="Consolas" panose="020B0609020204030204" pitchFamily="49" charset="0"/>
                          <a:cs typeface="Calibri" panose="020F0502020204030204" pitchFamily="34" charset="0"/>
                        </a:rPr>
                        <a:t>value1</a:t>
                      </a:r>
                      <a:r>
                        <a:rPr lang="en-US" sz="2000" i="0" dirty="0">
                          <a:latin typeface="Consolas" panose="020B0609020204030204" pitchFamily="49" charset="0"/>
                          <a:cs typeface="Calibri" panose="020F0502020204030204" pitchFamily="34" charset="0"/>
                        </a:rPr>
                        <a:t>, </a:t>
                      </a:r>
                      <a:r>
                        <a:rPr lang="en-US" sz="2000" i="1" dirty="0">
                          <a:latin typeface="Consolas" panose="020B0609020204030204" pitchFamily="49" charset="0"/>
                          <a:cs typeface="Calibri" panose="020F0502020204030204" pitchFamily="34" charset="0"/>
                        </a:rPr>
                        <a:t>value2</a:t>
                      </a:r>
                      <a:r>
                        <a:rPr lang="en-US" sz="2000" i="0" dirty="0">
                          <a:latin typeface="Consolas" panose="020B0609020204030204" pitchFamily="49" charset="0"/>
                          <a:cs typeface="Calibri" panose="020F0502020204030204" pitchFamily="34" charset="0"/>
                        </a:rPr>
                        <a:t>)</a:t>
                      </a:r>
                      <a:endParaRPr lang="en-US" sz="2000" dirty="0">
                        <a:latin typeface="Consolas" panose="020B0609020204030204" pitchFamily="49"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Larger of the two given values</a:t>
                      </a:r>
                    </a:p>
                  </a:txBody>
                  <a:tcPr/>
                </a:tc>
                <a:extLst>
                  <a:ext uri="{0D108BD9-81ED-4DB2-BD59-A6C34878D82A}">
                    <a16:rowId xmlns:a16="http://schemas.microsoft.com/office/drawing/2014/main" val="2451795187"/>
                  </a:ext>
                </a:extLst>
              </a:tr>
              <a:tr h="504399">
                <a:tc>
                  <a:txBody>
                    <a:bodyPr/>
                    <a:lstStyle/>
                    <a:p>
                      <a:r>
                        <a:rPr lang="en-US" sz="2000" dirty="0" err="1">
                          <a:latin typeface="Consolas" panose="020B0609020204030204" pitchFamily="49" charset="0"/>
                          <a:cs typeface="Calibri" panose="020F0502020204030204" pitchFamily="34" charset="0"/>
                        </a:rPr>
                        <a:t>Math.min</a:t>
                      </a:r>
                      <a:r>
                        <a:rPr lang="en-US" sz="2000" dirty="0">
                          <a:latin typeface="Consolas" panose="020B0609020204030204" pitchFamily="49" charset="0"/>
                          <a:cs typeface="Calibri" panose="020F0502020204030204" pitchFamily="34" charset="0"/>
                        </a:rPr>
                        <a:t>(</a:t>
                      </a:r>
                      <a:r>
                        <a:rPr lang="en-US" sz="2000" i="1" dirty="0">
                          <a:latin typeface="Consolas" panose="020B0609020204030204" pitchFamily="49" charset="0"/>
                          <a:cs typeface="Calibri" panose="020F0502020204030204" pitchFamily="34" charset="0"/>
                        </a:rPr>
                        <a:t>value1</a:t>
                      </a:r>
                      <a:r>
                        <a:rPr lang="en-US" sz="2000" i="0" dirty="0">
                          <a:latin typeface="Consolas" panose="020B0609020204030204" pitchFamily="49" charset="0"/>
                          <a:cs typeface="Calibri" panose="020F0502020204030204" pitchFamily="34" charset="0"/>
                        </a:rPr>
                        <a:t>, </a:t>
                      </a:r>
                      <a:r>
                        <a:rPr lang="en-US" sz="2000" i="1" dirty="0">
                          <a:latin typeface="Consolas" panose="020B0609020204030204" pitchFamily="49" charset="0"/>
                          <a:cs typeface="Calibri" panose="020F0502020204030204" pitchFamily="34" charset="0"/>
                        </a:rPr>
                        <a:t>value2</a:t>
                      </a:r>
                      <a:r>
                        <a:rPr lang="en-US" sz="2000" i="0" dirty="0">
                          <a:latin typeface="Consolas" panose="020B0609020204030204" pitchFamily="49" charset="0"/>
                          <a:cs typeface="Calibri" panose="020F0502020204030204" pitchFamily="34" charset="0"/>
                        </a:rPr>
                        <a:t>)</a:t>
                      </a:r>
                      <a:endParaRPr lang="en-US" sz="2000" dirty="0">
                        <a:latin typeface="Consolas" panose="020B0609020204030204" pitchFamily="49"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Smaller of the two given values</a:t>
                      </a:r>
                    </a:p>
                  </a:txBody>
                  <a:tcPr/>
                </a:tc>
                <a:extLst>
                  <a:ext uri="{0D108BD9-81ED-4DB2-BD59-A6C34878D82A}">
                    <a16:rowId xmlns:a16="http://schemas.microsoft.com/office/drawing/2014/main" val="3013446841"/>
                  </a:ext>
                </a:extLst>
              </a:tr>
              <a:tr h="504399">
                <a:tc>
                  <a:txBody>
                    <a:bodyPr/>
                    <a:lstStyle/>
                    <a:p>
                      <a:r>
                        <a:rPr lang="en-US" sz="2000" dirty="0" err="1">
                          <a:latin typeface="Consolas" panose="020B0609020204030204" pitchFamily="49" charset="0"/>
                          <a:cs typeface="Calibri" panose="020F0502020204030204" pitchFamily="34" charset="0"/>
                        </a:rPr>
                        <a:t>Math.round</a:t>
                      </a:r>
                      <a:r>
                        <a:rPr lang="en-US" sz="2000" dirty="0">
                          <a:latin typeface="Consolas" panose="020B0609020204030204" pitchFamily="49" charset="0"/>
                          <a:cs typeface="Calibri" panose="020F0502020204030204" pitchFamily="34" charset="0"/>
                        </a:rPr>
                        <a:t>(</a:t>
                      </a:r>
                      <a:r>
                        <a:rPr lang="en-US" sz="2000" i="1" dirty="0">
                          <a:latin typeface="Consolas" panose="020B0609020204030204" pitchFamily="49" charset="0"/>
                          <a:cs typeface="Calibri" panose="020F0502020204030204" pitchFamily="34" charset="0"/>
                        </a:rPr>
                        <a:t>value</a:t>
                      </a:r>
                      <a:r>
                        <a:rPr lang="en-US" sz="2000" i="0" dirty="0">
                          <a:latin typeface="Consolas" panose="020B0609020204030204" pitchFamily="49" charset="0"/>
                          <a:cs typeface="Calibri" panose="020F0502020204030204" pitchFamily="34" charset="0"/>
                        </a:rPr>
                        <a:t>)</a:t>
                      </a:r>
                      <a:endParaRPr lang="en-US" sz="2000" dirty="0">
                        <a:latin typeface="Consolas" panose="020B0609020204030204" pitchFamily="49" charset="0"/>
                        <a:cs typeface="Calibri" panose="020F0502020204030204" pitchFamily="34" charset="0"/>
                      </a:endParaRPr>
                    </a:p>
                  </a:txBody>
                  <a:tcPr/>
                </a:tc>
                <a:tc>
                  <a:txBody>
                    <a:bodyPr/>
                    <a:lstStyle/>
                    <a:p>
                      <a:r>
                        <a:rPr lang="en-US" sz="2000" i="1" dirty="0">
                          <a:latin typeface="Calibri" panose="020F0502020204030204" pitchFamily="34" charset="0"/>
                          <a:cs typeface="Calibri" panose="020F0502020204030204" pitchFamily="34" charset="0"/>
                        </a:rPr>
                        <a:t>value</a:t>
                      </a:r>
                      <a:r>
                        <a:rPr lang="en-US" sz="2000" i="0" dirty="0">
                          <a:latin typeface="Calibri" panose="020F0502020204030204" pitchFamily="34" charset="0"/>
                          <a:cs typeface="Calibri" panose="020F0502020204030204" pitchFamily="34" charset="0"/>
                        </a:rPr>
                        <a:t> rounded to the nearest whole number</a:t>
                      </a:r>
                      <a:endParaRPr lang="en-US" sz="2000" i="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69250083"/>
                  </a:ext>
                </a:extLst>
              </a:tr>
              <a:tr h="504399">
                <a:tc>
                  <a:txBody>
                    <a:bodyPr/>
                    <a:lstStyle/>
                    <a:p>
                      <a:r>
                        <a:rPr lang="en-US" sz="2000" dirty="0" err="1">
                          <a:latin typeface="Consolas" panose="020B0609020204030204" pitchFamily="49" charset="0"/>
                          <a:cs typeface="Calibri" panose="020F0502020204030204" pitchFamily="34" charset="0"/>
                        </a:rPr>
                        <a:t>Math.sqrt</a:t>
                      </a:r>
                      <a:r>
                        <a:rPr lang="en-US" sz="2000" i="0" dirty="0">
                          <a:latin typeface="Consolas" panose="020B0609020204030204" pitchFamily="49" charset="0"/>
                          <a:cs typeface="Calibri" panose="020F0502020204030204" pitchFamily="34" charset="0"/>
                        </a:rPr>
                        <a:t>(</a:t>
                      </a:r>
                      <a:r>
                        <a:rPr lang="en-US" sz="2000" i="1" dirty="0">
                          <a:latin typeface="Consolas" panose="020B0609020204030204" pitchFamily="49" charset="0"/>
                          <a:cs typeface="Calibri" panose="020F0502020204030204" pitchFamily="34" charset="0"/>
                        </a:rPr>
                        <a:t>value</a:t>
                      </a:r>
                      <a:r>
                        <a:rPr lang="en-US" sz="2000" i="0" dirty="0">
                          <a:latin typeface="Consolas" panose="020B0609020204030204" pitchFamily="49" charset="0"/>
                          <a:cs typeface="Calibri" panose="020F0502020204030204" pitchFamily="34" charset="0"/>
                        </a:rPr>
                        <a:t>)</a:t>
                      </a:r>
                      <a:endParaRPr lang="en-US" sz="2000" dirty="0">
                        <a:latin typeface="Consolas" panose="020B0609020204030204" pitchFamily="49"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Square root of </a:t>
                      </a:r>
                      <a:r>
                        <a:rPr lang="en-US" sz="2000" i="1" dirty="0">
                          <a:latin typeface="Calibri" panose="020F0502020204030204" pitchFamily="34" charset="0"/>
                          <a:cs typeface="Calibri" panose="020F0502020204030204" pitchFamily="34" charset="0"/>
                        </a:rPr>
                        <a:t>value</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57367658"/>
                  </a:ext>
                </a:extLst>
              </a:tr>
              <a:tr h="504399">
                <a:tc>
                  <a:txBody>
                    <a:bodyPr/>
                    <a:lstStyle/>
                    <a:p>
                      <a:r>
                        <a:rPr lang="en-US" sz="2000" dirty="0" err="1">
                          <a:latin typeface="Consolas" panose="020B0609020204030204" pitchFamily="49" charset="0"/>
                          <a:cs typeface="Calibri" panose="020F0502020204030204" pitchFamily="34" charset="0"/>
                        </a:rPr>
                        <a:t>Math.pow</a:t>
                      </a:r>
                      <a:r>
                        <a:rPr lang="en-US" sz="2000" i="0" dirty="0">
                          <a:latin typeface="Consolas" panose="020B0609020204030204" pitchFamily="49" charset="0"/>
                          <a:cs typeface="Calibri" panose="020F0502020204030204" pitchFamily="34" charset="0"/>
                        </a:rPr>
                        <a:t>(</a:t>
                      </a:r>
                      <a:r>
                        <a:rPr lang="en-US" sz="2000" i="1" dirty="0">
                          <a:latin typeface="Consolas" panose="020B0609020204030204" pitchFamily="49" charset="0"/>
                          <a:cs typeface="Calibri" panose="020F0502020204030204" pitchFamily="34" charset="0"/>
                        </a:rPr>
                        <a:t>base</a:t>
                      </a:r>
                      <a:r>
                        <a:rPr lang="en-US" sz="2000" i="0" dirty="0">
                          <a:latin typeface="Consolas" panose="020B0609020204030204" pitchFamily="49" charset="0"/>
                          <a:cs typeface="Calibri" panose="020F0502020204030204" pitchFamily="34" charset="0"/>
                        </a:rPr>
                        <a:t>, </a:t>
                      </a:r>
                      <a:r>
                        <a:rPr lang="en-US" sz="2000" i="1" dirty="0">
                          <a:latin typeface="Consolas" panose="020B0609020204030204" pitchFamily="49" charset="0"/>
                          <a:cs typeface="Calibri" panose="020F0502020204030204" pitchFamily="34" charset="0"/>
                        </a:rPr>
                        <a:t>exp</a:t>
                      </a:r>
                      <a:r>
                        <a:rPr lang="en-US" sz="2000" i="0" dirty="0">
                          <a:latin typeface="Consolas" panose="020B0609020204030204" pitchFamily="49" charset="0"/>
                          <a:cs typeface="Calibri" panose="020F0502020204030204" pitchFamily="34" charset="0"/>
                        </a:rPr>
                        <a:t>)</a:t>
                      </a:r>
                      <a:endParaRPr lang="en-US" sz="2000" dirty="0">
                        <a:latin typeface="Consolas" panose="020B0609020204030204" pitchFamily="49" charset="0"/>
                        <a:cs typeface="Calibri" panose="020F0502020204030204" pitchFamily="34" charset="0"/>
                      </a:endParaRPr>
                    </a:p>
                  </a:txBody>
                  <a:tcPr/>
                </a:tc>
                <a:tc>
                  <a:txBody>
                    <a:bodyPr/>
                    <a:lstStyle/>
                    <a:p>
                      <a:r>
                        <a:rPr lang="en-US" sz="2000" i="1" dirty="0">
                          <a:latin typeface="Calibri" panose="020F0502020204030204" pitchFamily="34" charset="0"/>
                          <a:cs typeface="Calibri" panose="020F0502020204030204" pitchFamily="34" charset="0"/>
                        </a:rPr>
                        <a:t>base</a:t>
                      </a:r>
                      <a:r>
                        <a:rPr lang="en-US" sz="2000" i="0" dirty="0">
                          <a:latin typeface="Calibri" panose="020F0502020204030204" pitchFamily="34" charset="0"/>
                          <a:cs typeface="Calibri" panose="020F0502020204030204" pitchFamily="34" charset="0"/>
                        </a:rPr>
                        <a:t> to the </a:t>
                      </a:r>
                      <a:r>
                        <a:rPr lang="en-US" sz="2000" i="1" dirty="0">
                          <a:latin typeface="Calibri" panose="020F0502020204030204" pitchFamily="34" charset="0"/>
                          <a:cs typeface="Calibri" panose="020F0502020204030204" pitchFamily="34" charset="0"/>
                        </a:rPr>
                        <a:t>exp</a:t>
                      </a:r>
                      <a:r>
                        <a:rPr lang="en-US" sz="2000" i="0" dirty="0">
                          <a:latin typeface="Calibri" panose="020F0502020204030204" pitchFamily="34" charset="0"/>
                          <a:cs typeface="Calibri" panose="020F0502020204030204" pitchFamily="34" charset="0"/>
                        </a:rPr>
                        <a:t> power</a:t>
                      </a:r>
                      <a:endParaRPr lang="en-US" sz="2000" i="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136488"/>
                  </a:ext>
                </a:extLst>
              </a:tr>
            </a:tbl>
          </a:graphicData>
        </a:graphic>
      </p:graphicFrame>
      <p:sp>
        <p:nvSpPr>
          <p:cNvPr id="2" name="Slide Number Placeholder 1">
            <a:extLst>
              <a:ext uri="{FF2B5EF4-FFF2-40B4-BE49-F238E27FC236}">
                <a16:creationId xmlns:a16="http://schemas.microsoft.com/office/drawing/2014/main" id="{A5661AF8-219B-AB7A-773E-EC86E80BDDA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3578287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00043158-31A2-4743-8F4B-8007B94ECE49}"/>
              </a:ext>
            </a:extLst>
          </p:cNvPr>
          <p:cNvSpPr txBox="1"/>
          <p:nvPr/>
        </p:nvSpPr>
        <p:spPr>
          <a:xfrm>
            <a:off x="774668" y="4086414"/>
            <a:ext cx="6460958" cy="1200329"/>
          </a:xfrm>
          <a:prstGeom prst="rect">
            <a:avLst/>
          </a:prstGeom>
          <a:noFill/>
        </p:spPr>
        <p:txBody>
          <a:bodyPr wrap="square">
            <a:spAutoFit/>
          </a:bodyPr>
          <a:lstStyle/>
          <a:p>
            <a:r>
              <a:rPr lang="en-US" sz="1800" b="0" dirty="0">
                <a:solidFill>
                  <a:srgbClr val="D73A49"/>
                </a:solidFill>
                <a:effectLst/>
                <a:latin typeface="Consolas" panose="020B0609020204030204" pitchFamily="49" charset="0"/>
                <a:cs typeface="Consolas" panose="020B0609020204030204" pitchFamily="49" charset="0"/>
              </a:rPr>
              <a:t>public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static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double</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6F42C1"/>
                </a:solidFill>
                <a:effectLst/>
                <a:latin typeface="Consolas" panose="020B0609020204030204" pitchFamily="49" charset="0"/>
                <a:cs typeface="Consolas" panose="020B0609020204030204" pitchFamily="49" charset="0"/>
              </a:rPr>
              <a:t>celsiusToF</a:t>
            </a:r>
            <a:r>
              <a:rPr lang="en-US" sz="1800" b="0" dirty="0">
                <a:solidFill>
                  <a:srgbClr val="24292E"/>
                </a:solidFill>
                <a:effectLst/>
                <a:latin typeface="Consolas" panose="020B0609020204030204" pitchFamily="49" charset="0"/>
                <a:cs typeface="Consolas" panose="020B0609020204030204" pitchFamily="49" charset="0"/>
              </a:rPr>
              <a:t>(</a:t>
            </a:r>
            <a:r>
              <a:rPr lang="en-US" sz="1800" b="0" dirty="0">
                <a:solidFill>
                  <a:srgbClr val="D73A49"/>
                </a:solidFill>
                <a:effectLst/>
                <a:latin typeface="Consolas" panose="020B0609020204030204" pitchFamily="49" charset="0"/>
                <a:cs typeface="Consolas" panose="020B0609020204030204" pitchFamily="49" charset="0"/>
              </a:rPr>
              <a:t>double</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celsius</a:t>
            </a:r>
            <a:r>
              <a:rPr lang="en-US" sz="1800" b="0" dirty="0">
                <a:solidFill>
                  <a:srgbClr val="24292E"/>
                </a:solidFill>
                <a:effectLst/>
                <a:latin typeface="Consolas" panose="020B0609020204030204" pitchFamily="49" charset="0"/>
                <a:cs typeface="Consolas" panose="020B0609020204030204" pitchFamily="49" charset="0"/>
              </a:rPr>
              <a:t>) {</a:t>
            </a:r>
          </a:p>
          <a:p>
            <a:r>
              <a:rPr lang="en-US" sz="1800" b="0" dirty="0">
                <a:solidFill>
                  <a:srgbClr val="D73A49"/>
                </a:solidFill>
                <a:effectLst/>
                <a:latin typeface="Consolas" panose="020B0609020204030204" pitchFamily="49" charset="0"/>
                <a:cs typeface="Consolas" panose="020B0609020204030204" pitchFamily="49" charset="0"/>
              </a:rPr>
              <a:t>  int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fahrenheit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celsius</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1.8</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32</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D73A49"/>
                </a:solidFill>
                <a:effectLst/>
                <a:latin typeface="Consolas" panose="020B0609020204030204" pitchFamily="49" charset="0"/>
                <a:cs typeface="Consolas" panose="020B0609020204030204" pitchFamily="49" charset="0"/>
              </a:rPr>
              <a:t>  return</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fahrenheit</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24292E"/>
                </a:solidFill>
                <a:effectLst/>
                <a:latin typeface="Consolas" panose="020B0609020204030204" pitchFamily="49" charset="0"/>
                <a:cs typeface="Consolas" panose="020B0609020204030204" pitchFamily="49" charset="0"/>
              </a:rPr>
              <a:t>}</a:t>
            </a:r>
          </a:p>
        </p:txBody>
      </p:sp>
      <p:sp>
        <p:nvSpPr>
          <p:cNvPr id="12" name="TextBox 11">
            <a:extLst>
              <a:ext uri="{FF2B5EF4-FFF2-40B4-BE49-F238E27FC236}">
                <a16:creationId xmlns:a16="http://schemas.microsoft.com/office/drawing/2014/main" id="{65E9E88F-F2B6-D691-7DA8-01F5EB1E71EF}"/>
              </a:ext>
            </a:extLst>
          </p:cNvPr>
          <p:cNvSpPr txBox="1"/>
          <p:nvPr/>
        </p:nvSpPr>
        <p:spPr>
          <a:xfrm>
            <a:off x="719710" y="2281694"/>
            <a:ext cx="6130088" cy="1200329"/>
          </a:xfrm>
          <a:prstGeom prst="rect">
            <a:avLst/>
          </a:prstGeom>
          <a:noFill/>
        </p:spPr>
        <p:txBody>
          <a:bodyPr wrap="square">
            <a:spAutoFit/>
          </a:bodyPr>
          <a:lstStyle/>
          <a:p>
            <a:r>
              <a:rPr lang="en-US" sz="1800" b="0" dirty="0">
                <a:solidFill>
                  <a:srgbClr val="D73A49"/>
                </a:solidFill>
                <a:effectLst/>
                <a:latin typeface="Consolas" panose="020B0609020204030204" pitchFamily="49" charset="0"/>
                <a:cs typeface="Consolas" panose="020B0609020204030204" pitchFamily="49" charset="0"/>
              </a:rPr>
              <a:t>public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static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void</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6F42C1"/>
                </a:solidFill>
                <a:effectLst/>
                <a:latin typeface="Consolas" panose="020B0609020204030204" pitchFamily="49" charset="0"/>
                <a:cs typeface="Consolas" panose="020B0609020204030204" pitchFamily="49" charset="0"/>
              </a:rPr>
              <a:t>celsiusToF</a:t>
            </a:r>
            <a:r>
              <a:rPr lang="en-US" sz="1800" b="0" dirty="0">
                <a:solidFill>
                  <a:srgbClr val="24292E"/>
                </a:solidFill>
                <a:effectLst/>
                <a:latin typeface="Consolas" panose="020B0609020204030204" pitchFamily="49" charset="0"/>
                <a:cs typeface="Consolas" panose="020B0609020204030204" pitchFamily="49" charset="0"/>
              </a:rPr>
              <a:t>(</a:t>
            </a:r>
            <a:r>
              <a:rPr lang="en-US" sz="1800" b="0" dirty="0">
                <a:solidFill>
                  <a:srgbClr val="D73A49"/>
                </a:solidFill>
                <a:effectLst/>
                <a:latin typeface="Consolas" panose="020B0609020204030204" pitchFamily="49" charset="0"/>
                <a:cs typeface="Consolas" panose="020B0609020204030204" pitchFamily="49" charset="0"/>
              </a:rPr>
              <a:t>double</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celsius</a:t>
            </a:r>
            <a:r>
              <a:rPr lang="en-US" sz="1800" b="0" dirty="0">
                <a:solidFill>
                  <a:srgbClr val="24292E"/>
                </a:solidFill>
                <a:effectLst/>
                <a:latin typeface="Consolas" panose="020B0609020204030204" pitchFamily="49" charset="0"/>
                <a:cs typeface="Consolas" panose="020B0609020204030204" pitchFamily="49" charset="0"/>
              </a:rPr>
              <a:t>) {</a:t>
            </a:r>
          </a:p>
          <a:p>
            <a:r>
              <a:rPr lang="en-US" sz="1800" b="0" dirty="0">
                <a:solidFill>
                  <a:srgbClr val="D73A49"/>
                </a:solidFill>
                <a:effectLst/>
                <a:latin typeface="Consolas" panose="020B0609020204030204" pitchFamily="49" charset="0"/>
                <a:cs typeface="Consolas" panose="020B0609020204030204" pitchFamily="49" charset="0"/>
              </a:rPr>
              <a:t>  double</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fahrenheit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celsius</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1.8</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32</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D73A49"/>
                </a:solidFill>
                <a:effectLst/>
                <a:latin typeface="Consolas" panose="020B0609020204030204" pitchFamily="49" charset="0"/>
                <a:cs typeface="Consolas" panose="020B0609020204030204" pitchFamily="49" charset="0"/>
              </a:rPr>
              <a:t>  return</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fahrenheit</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24292E"/>
                </a:solidFill>
                <a:effectLst/>
                <a:latin typeface="Consolas" panose="020B0609020204030204" pitchFamily="49" charset="0"/>
                <a:cs typeface="Consolas" panose="020B0609020204030204" pitchFamily="49" charset="0"/>
              </a:rPr>
              <a:t>}</a:t>
            </a:r>
          </a:p>
        </p:txBody>
      </p:sp>
      <p:sp>
        <p:nvSpPr>
          <p:cNvPr id="2" name="Footer Placeholder 1">
            <a:extLst>
              <a:ext uri="{FF2B5EF4-FFF2-40B4-BE49-F238E27FC236}">
                <a16:creationId xmlns:a16="http://schemas.microsoft.com/office/drawing/2014/main" id="{7F90526F-F7F8-4AD6-A794-BB4CCC8B2B9B}"/>
              </a:ext>
            </a:extLst>
          </p:cNvPr>
          <p:cNvSpPr>
            <a:spLocks noGrp="1"/>
          </p:cNvSpPr>
          <p:nvPr>
            <p:ph type="ftr" idx="11"/>
          </p:nvPr>
        </p:nvSpPr>
        <p:spPr/>
        <p:txBody>
          <a:bodyPr/>
          <a:lstStyle/>
          <a:p>
            <a:r>
              <a:rPr lang="en-US"/>
              <a:t>Lesson 7 - Winter 2024</a:t>
            </a:r>
          </a:p>
        </p:txBody>
      </p:sp>
      <p:sp>
        <p:nvSpPr>
          <p:cNvPr id="4" name="TextBox 3">
            <a:extLst>
              <a:ext uri="{FF2B5EF4-FFF2-40B4-BE49-F238E27FC236}">
                <a16:creationId xmlns:a16="http://schemas.microsoft.com/office/drawing/2014/main" id="{32991528-6147-4BD0-8D74-58F4748E3C4E}"/>
              </a:ext>
            </a:extLst>
          </p:cNvPr>
          <p:cNvSpPr txBox="1"/>
          <p:nvPr/>
        </p:nvSpPr>
        <p:spPr>
          <a:xfrm>
            <a:off x="893530" y="1175087"/>
            <a:ext cx="9044554" cy="830997"/>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To go from Celsius to Fahrenheit, you multiply by 1.8 and then add 32. Which of these correctly implements this logic as a method?</a:t>
            </a:r>
          </a:p>
        </p:txBody>
      </p:sp>
      <p:sp>
        <p:nvSpPr>
          <p:cNvPr id="5" name="TextBox 4">
            <a:extLst>
              <a:ext uri="{FF2B5EF4-FFF2-40B4-BE49-F238E27FC236}">
                <a16:creationId xmlns:a16="http://schemas.microsoft.com/office/drawing/2014/main" id="{7F4F44D3-112B-4071-A27B-7BCA47797A41}"/>
              </a:ext>
            </a:extLst>
          </p:cNvPr>
          <p:cNvSpPr txBox="1"/>
          <p:nvPr/>
        </p:nvSpPr>
        <p:spPr>
          <a:xfrm>
            <a:off x="212099" y="2281694"/>
            <a:ext cx="698904" cy="707886"/>
          </a:xfrm>
          <a:prstGeom prst="rect">
            <a:avLst/>
          </a:prstGeom>
          <a:noFill/>
        </p:spPr>
        <p:txBody>
          <a:bodyPr wrap="square" rtlCol="0">
            <a:spAutoFit/>
          </a:bodyPr>
          <a:lstStyle/>
          <a:p>
            <a:r>
              <a:rPr lang="en-US" sz="4000" b="1" dirty="0">
                <a:solidFill>
                  <a:srgbClr val="008080"/>
                </a:solidFill>
                <a:latin typeface="Calibri" panose="020F0502020204030204" pitchFamily="34" charset="0"/>
                <a:cs typeface="Calibri" panose="020F0502020204030204" pitchFamily="34" charset="0"/>
              </a:rPr>
              <a:t>A. </a:t>
            </a:r>
          </a:p>
        </p:txBody>
      </p:sp>
      <p:sp>
        <p:nvSpPr>
          <p:cNvPr id="10" name="TextBox 9">
            <a:extLst>
              <a:ext uri="{FF2B5EF4-FFF2-40B4-BE49-F238E27FC236}">
                <a16:creationId xmlns:a16="http://schemas.microsoft.com/office/drawing/2014/main" id="{3234A2A8-09FA-404E-BCBF-8ABB802E808D}"/>
              </a:ext>
            </a:extLst>
          </p:cNvPr>
          <p:cNvSpPr txBox="1"/>
          <p:nvPr/>
        </p:nvSpPr>
        <p:spPr>
          <a:xfrm>
            <a:off x="5066355" y="3096979"/>
            <a:ext cx="698904" cy="707886"/>
          </a:xfrm>
          <a:prstGeom prst="rect">
            <a:avLst/>
          </a:prstGeom>
          <a:noFill/>
        </p:spPr>
        <p:txBody>
          <a:bodyPr wrap="square" rtlCol="0">
            <a:spAutoFit/>
          </a:bodyPr>
          <a:lstStyle/>
          <a:p>
            <a:r>
              <a:rPr lang="en-US" sz="4000" b="1" dirty="0">
                <a:solidFill>
                  <a:srgbClr val="008080"/>
                </a:solidFill>
                <a:latin typeface="Calibri" panose="020F0502020204030204" pitchFamily="34" charset="0"/>
                <a:cs typeface="Calibri" panose="020F0502020204030204" pitchFamily="34" charset="0"/>
              </a:rPr>
              <a:t>B.</a:t>
            </a:r>
          </a:p>
        </p:txBody>
      </p:sp>
      <p:sp>
        <p:nvSpPr>
          <p:cNvPr id="14" name="TextBox 13">
            <a:extLst>
              <a:ext uri="{FF2B5EF4-FFF2-40B4-BE49-F238E27FC236}">
                <a16:creationId xmlns:a16="http://schemas.microsoft.com/office/drawing/2014/main" id="{C7574784-7A20-4C9D-81AE-38458E0DC5F6}"/>
              </a:ext>
            </a:extLst>
          </p:cNvPr>
          <p:cNvSpPr txBox="1"/>
          <p:nvPr/>
        </p:nvSpPr>
        <p:spPr>
          <a:xfrm>
            <a:off x="212099" y="4287584"/>
            <a:ext cx="698904" cy="707886"/>
          </a:xfrm>
          <a:prstGeom prst="rect">
            <a:avLst/>
          </a:prstGeom>
          <a:noFill/>
        </p:spPr>
        <p:txBody>
          <a:bodyPr wrap="square" rtlCol="0">
            <a:spAutoFit/>
          </a:bodyPr>
          <a:lstStyle/>
          <a:p>
            <a:r>
              <a:rPr lang="en-US" sz="4000" b="1" dirty="0">
                <a:solidFill>
                  <a:srgbClr val="008080"/>
                </a:solidFill>
                <a:latin typeface="Calibri" panose="020F0502020204030204" pitchFamily="34" charset="0"/>
                <a:cs typeface="Calibri" panose="020F0502020204030204" pitchFamily="34" charset="0"/>
              </a:rPr>
              <a:t>C.</a:t>
            </a:r>
          </a:p>
        </p:txBody>
      </p:sp>
      <p:sp>
        <p:nvSpPr>
          <p:cNvPr id="17" name="TextBox 16">
            <a:extLst>
              <a:ext uri="{FF2B5EF4-FFF2-40B4-BE49-F238E27FC236}">
                <a16:creationId xmlns:a16="http://schemas.microsoft.com/office/drawing/2014/main" id="{5DD659C6-6DAB-4BA1-A8E0-2F5BC337547B}"/>
              </a:ext>
            </a:extLst>
          </p:cNvPr>
          <p:cNvSpPr txBox="1"/>
          <p:nvPr/>
        </p:nvSpPr>
        <p:spPr>
          <a:xfrm>
            <a:off x="5066355" y="5161044"/>
            <a:ext cx="698904" cy="707886"/>
          </a:xfrm>
          <a:prstGeom prst="rect">
            <a:avLst/>
          </a:prstGeom>
          <a:noFill/>
        </p:spPr>
        <p:txBody>
          <a:bodyPr wrap="square" rtlCol="0">
            <a:spAutoFit/>
          </a:bodyPr>
          <a:lstStyle/>
          <a:p>
            <a:r>
              <a:rPr lang="en-US" sz="4000" b="1" dirty="0">
                <a:solidFill>
                  <a:srgbClr val="008080"/>
                </a:solidFill>
                <a:latin typeface="Calibri" panose="020F0502020204030204" pitchFamily="34" charset="0"/>
                <a:cs typeface="Calibri" panose="020F0502020204030204" pitchFamily="34" charset="0"/>
              </a:rPr>
              <a:t>D.</a:t>
            </a:r>
          </a:p>
        </p:txBody>
      </p:sp>
      <p:sp>
        <p:nvSpPr>
          <p:cNvPr id="3" name="Slide Number Placeholder 2">
            <a:extLst>
              <a:ext uri="{FF2B5EF4-FFF2-40B4-BE49-F238E27FC236}">
                <a16:creationId xmlns:a16="http://schemas.microsoft.com/office/drawing/2014/main" id="{E25748B5-036E-EEC8-5D10-3D1D1749B66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15" name="TextBox 14">
            <a:extLst>
              <a:ext uri="{FF2B5EF4-FFF2-40B4-BE49-F238E27FC236}">
                <a16:creationId xmlns:a16="http://schemas.microsoft.com/office/drawing/2014/main" id="{C0FADC5D-58B8-28BE-053C-3DD1A701BF8B}"/>
              </a:ext>
            </a:extLst>
          </p:cNvPr>
          <p:cNvSpPr txBox="1"/>
          <p:nvPr/>
        </p:nvSpPr>
        <p:spPr>
          <a:xfrm>
            <a:off x="5765259" y="2965483"/>
            <a:ext cx="6130088" cy="923330"/>
          </a:xfrm>
          <a:prstGeom prst="rect">
            <a:avLst/>
          </a:prstGeom>
          <a:noFill/>
        </p:spPr>
        <p:txBody>
          <a:bodyPr wrap="square">
            <a:spAutoFit/>
          </a:bodyPr>
          <a:lstStyle/>
          <a:p>
            <a:r>
              <a:rPr lang="en-US" sz="1800" b="0" dirty="0">
                <a:solidFill>
                  <a:srgbClr val="D73A49"/>
                </a:solidFill>
                <a:effectLst/>
                <a:latin typeface="Consolas" panose="020B0609020204030204" pitchFamily="49" charset="0"/>
                <a:cs typeface="Consolas" panose="020B0609020204030204" pitchFamily="49" charset="0"/>
              </a:rPr>
              <a:t>public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static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void</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6F42C1"/>
                </a:solidFill>
                <a:effectLst/>
                <a:latin typeface="Consolas" panose="020B0609020204030204" pitchFamily="49" charset="0"/>
                <a:cs typeface="Consolas" panose="020B0609020204030204" pitchFamily="49" charset="0"/>
              </a:rPr>
              <a:t>celsiusToF</a:t>
            </a:r>
            <a:r>
              <a:rPr lang="en-US" sz="1800" b="0" dirty="0">
                <a:solidFill>
                  <a:srgbClr val="24292E"/>
                </a:solidFill>
                <a:effectLst/>
                <a:latin typeface="Consolas" panose="020B0609020204030204" pitchFamily="49" charset="0"/>
                <a:cs typeface="Consolas" panose="020B0609020204030204" pitchFamily="49" charset="0"/>
              </a:rPr>
              <a:t>(</a:t>
            </a:r>
            <a:r>
              <a:rPr lang="en-US" sz="1800" b="0" dirty="0">
                <a:solidFill>
                  <a:srgbClr val="D73A49"/>
                </a:solidFill>
                <a:effectLst/>
                <a:latin typeface="Consolas" panose="020B0609020204030204" pitchFamily="49" charset="0"/>
                <a:cs typeface="Consolas" panose="020B0609020204030204" pitchFamily="49" charset="0"/>
              </a:rPr>
              <a:t>double</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celsius</a:t>
            </a:r>
            <a:r>
              <a:rPr lang="en-US" sz="1800" b="0" dirty="0">
                <a:solidFill>
                  <a:srgbClr val="24292E"/>
                </a:solidFill>
                <a:effectLst/>
                <a:latin typeface="Consolas" panose="020B0609020204030204" pitchFamily="49" charset="0"/>
                <a:cs typeface="Consolas" panose="020B0609020204030204" pitchFamily="49" charset="0"/>
              </a:rPr>
              <a:t>) {</a:t>
            </a:r>
          </a:p>
          <a:p>
            <a:r>
              <a:rPr lang="en-US" sz="1800" b="0" dirty="0">
                <a:solidFill>
                  <a:srgbClr val="D73A49"/>
                </a:solidFill>
                <a:effectLst/>
                <a:latin typeface="Consolas" panose="020B0609020204030204" pitchFamily="49" charset="0"/>
                <a:cs typeface="Consolas" panose="020B0609020204030204" pitchFamily="49" charset="0"/>
              </a:rPr>
              <a:t>  </a:t>
            </a:r>
            <a:r>
              <a:rPr lang="en-US" sz="1800" dirty="0">
                <a:solidFill>
                  <a:srgbClr val="D73A49"/>
                </a:solidFill>
                <a:latin typeface="Consolas" panose="020B0609020204030204" pitchFamily="49" charset="0"/>
                <a:cs typeface="Consolas" panose="020B0609020204030204" pitchFamily="49" charset="0"/>
              </a:rPr>
              <a:t>double</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fahrenheit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celsius</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1.8</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32</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24292E"/>
                </a:solidFill>
                <a:effectLst/>
                <a:latin typeface="Consolas" panose="020B0609020204030204" pitchFamily="49" charset="0"/>
                <a:cs typeface="Consolas" panose="020B0609020204030204" pitchFamily="49" charset="0"/>
              </a:rPr>
              <a:t>}</a:t>
            </a:r>
          </a:p>
        </p:txBody>
      </p:sp>
      <p:sp>
        <p:nvSpPr>
          <p:cNvPr id="20" name="TextBox 19">
            <a:extLst>
              <a:ext uri="{FF2B5EF4-FFF2-40B4-BE49-F238E27FC236}">
                <a16:creationId xmlns:a16="http://schemas.microsoft.com/office/drawing/2014/main" id="{D0CAE4F0-28FF-F129-6D3A-E67B55C333EB}"/>
              </a:ext>
            </a:extLst>
          </p:cNvPr>
          <p:cNvSpPr txBox="1"/>
          <p:nvPr/>
        </p:nvSpPr>
        <p:spPr>
          <a:xfrm>
            <a:off x="5765259" y="5074145"/>
            <a:ext cx="6460958" cy="923330"/>
          </a:xfrm>
          <a:prstGeom prst="rect">
            <a:avLst/>
          </a:prstGeom>
          <a:noFill/>
        </p:spPr>
        <p:txBody>
          <a:bodyPr wrap="square">
            <a:spAutoFit/>
          </a:bodyPr>
          <a:lstStyle/>
          <a:p>
            <a:r>
              <a:rPr lang="en-US" sz="1800" b="0" dirty="0">
                <a:solidFill>
                  <a:srgbClr val="D73A49"/>
                </a:solidFill>
                <a:effectLst/>
                <a:latin typeface="Consolas" panose="020B0609020204030204" pitchFamily="49" charset="0"/>
                <a:cs typeface="Consolas" panose="020B0609020204030204" pitchFamily="49" charset="0"/>
              </a:rPr>
              <a:t>public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static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double</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6F42C1"/>
                </a:solidFill>
                <a:effectLst/>
                <a:latin typeface="Consolas" panose="020B0609020204030204" pitchFamily="49" charset="0"/>
                <a:cs typeface="Consolas" panose="020B0609020204030204" pitchFamily="49" charset="0"/>
              </a:rPr>
              <a:t>celsiusToF</a:t>
            </a:r>
            <a:r>
              <a:rPr lang="en-US" sz="1800" b="0" dirty="0">
                <a:solidFill>
                  <a:srgbClr val="24292E"/>
                </a:solidFill>
                <a:effectLst/>
                <a:latin typeface="Consolas" panose="020B0609020204030204" pitchFamily="49" charset="0"/>
                <a:cs typeface="Consolas" panose="020B0609020204030204" pitchFamily="49" charset="0"/>
              </a:rPr>
              <a:t>(</a:t>
            </a:r>
            <a:r>
              <a:rPr lang="en-US" sz="1800" b="0" dirty="0">
                <a:solidFill>
                  <a:srgbClr val="D73A49"/>
                </a:solidFill>
                <a:effectLst/>
                <a:latin typeface="Consolas" panose="020B0609020204030204" pitchFamily="49" charset="0"/>
                <a:cs typeface="Consolas" panose="020B0609020204030204" pitchFamily="49" charset="0"/>
              </a:rPr>
              <a:t>double</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celsius</a:t>
            </a:r>
            <a:r>
              <a:rPr lang="en-US" sz="1800" b="0" dirty="0">
                <a:solidFill>
                  <a:srgbClr val="24292E"/>
                </a:solidFill>
                <a:effectLst/>
                <a:latin typeface="Consolas" panose="020B0609020204030204" pitchFamily="49" charset="0"/>
                <a:cs typeface="Consolas" panose="020B0609020204030204" pitchFamily="49" charset="0"/>
              </a:rPr>
              <a:t>) {</a:t>
            </a:r>
          </a:p>
          <a:p>
            <a:r>
              <a:rPr lang="en-US" sz="1800" b="0" dirty="0">
                <a:solidFill>
                  <a:srgbClr val="D73A49"/>
                </a:solidFill>
                <a:effectLst/>
                <a:latin typeface="Consolas" panose="020B0609020204030204" pitchFamily="49" charset="0"/>
                <a:cs typeface="Consolas" panose="020B0609020204030204" pitchFamily="49" charset="0"/>
              </a:rPr>
              <a:t>  return</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celsius</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1.8</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32</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24292E"/>
                </a:solidFill>
                <a:effectLst/>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801124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F90526F-F7F8-4AD6-A794-BB4CCC8B2B9B}"/>
              </a:ext>
            </a:extLst>
          </p:cNvPr>
          <p:cNvSpPr>
            <a:spLocks noGrp="1"/>
          </p:cNvSpPr>
          <p:nvPr>
            <p:ph type="ftr" idx="11"/>
          </p:nvPr>
        </p:nvSpPr>
        <p:spPr/>
        <p:txBody>
          <a:bodyPr/>
          <a:lstStyle/>
          <a:p>
            <a:r>
              <a:rPr lang="en-US"/>
              <a:t>Lesson 7 - Winter 2024</a:t>
            </a:r>
          </a:p>
        </p:txBody>
      </p:sp>
      <p:sp>
        <p:nvSpPr>
          <p:cNvPr id="4" name="TextBox 3">
            <a:extLst>
              <a:ext uri="{FF2B5EF4-FFF2-40B4-BE49-F238E27FC236}">
                <a16:creationId xmlns:a16="http://schemas.microsoft.com/office/drawing/2014/main" id="{32991528-6147-4BD0-8D74-58F4748E3C4E}"/>
              </a:ext>
            </a:extLst>
          </p:cNvPr>
          <p:cNvSpPr txBox="1"/>
          <p:nvPr/>
        </p:nvSpPr>
        <p:spPr>
          <a:xfrm>
            <a:off x="937697" y="1409936"/>
            <a:ext cx="7717070"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What value is returned from this method?</a:t>
            </a:r>
          </a:p>
        </p:txBody>
      </p:sp>
      <p:sp>
        <p:nvSpPr>
          <p:cNvPr id="12" name="TextBox 11">
            <a:extLst>
              <a:ext uri="{FF2B5EF4-FFF2-40B4-BE49-F238E27FC236}">
                <a16:creationId xmlns:a16="http://schemas.microsoft.com/office/drawing/2014/main" id="{C64A75CC-3DE1-4C7B-99CB-700C99245020}"/>
              </a:ext>
            </a:extLst>
          </p:cNvPr>
          <p:cNvSpPr txBox="1"/>
          <p:nvPr/>
        </p:nvSpPr>
        <p:spPr>
          <a:xfrm>
            <a:off x="7676301" y="1715953"/>
            <a:ext cx="2160780" cy="3970318"/>
          </a:xfrm>
          <a:prstGeom prst="rect">
            <a:avLst/>
          </a:prstGeom>
          <a:noFill/>
        </p:spPr>
        <p:txBody>
          <a:bodyPr wrap="square" rtlCol="0">
            <a:spAutoFit/>
          </a:bodyPr>
          <a:lstStyle/>
          <a:p>
            <a:r>
              <a:rPr lang="en-US" sz="3600" b="1" dirty="0">
                <a:solidFill>
                  <a:srgbClr val="008080"/>
                </a:solidFill>
                <a:latin typeface="Calibri" panose="020F0502020204030204" pitchFamily="34" charset="0"/>
                <a:cs typeface="Calibri" panose="020F0502020204030204" pitchFamily="34" charset="0"/>
              </a:rPr>
              <a:t>A. </a:t>
            </a:r>
            <a:r>
              <a:rPr lang="en-US" sz="3600" b="1" dirty="0">
                <a:solidFill>
                  <a:schemeClr val="tx1"/>
                </a:solidFill>
                <a:latin typeface="Consolas" panose="020B0609020204030204" pitchFamily="49" charset="0"/>
                <a:cs typeface="Calibri" panose="020F0502020204030204" pitchFamily="34" charset="0"/>
              </a:rPr>
              <a:t>-1</a:t>
            </a:r>
            <a:endParaRPr lang="en-US" sz="3600" dirty="0">
              <a:solidFill>
                <a:schemeClr val="tx1"/>
              </a:solidFill>
              <a:latin typeface="Consolas" panose="020B0609020204030204" pitchFamily="49" charset="0"/>
              <a:cs typeface="Calibri" panose="020F0502020204030204" pitchFamily="34" charset="0"/>
            </a:endParaRPr>
          </a:p>
          <a:p>
            <a:endParaRPr lang="en-US" sz="3600" b="1" dirty="0">
              <a:solidFill>
                <a:srgbClr val="008080"/>
              </a:solidFill>
              <a:latin typeface="Calibri" panose="020F0502020204030204" pitchFamily="34" charset="0"/>
              <a:cs typeface="Calibri" panose="020F0502020204030204" pitchFamily="34" charset="0"/>
            </a:endParaRPr>
          </a:p>
          <a:p>
            <a:r>
              <a:rPr lang="en-US" sz="3600" b="1" dirty="0">
                <a:solidFill>
                  <a:srgbClr val="008080"/>
                </a:solidFill>
                <a:latin typeface="Calibri" panose="020F0502020204030204" pitchFamily="34" charset="0"/>
                <a:cs typeface="Calibri" panose="020F0502020204030204" pitchFamily="34" charset="0"/>
              </a:rPr>
              <a:t>B. </a:t>
            </a:r>
            <a:r>
              <a:rPr lang="en-US" sz="3600" b="1" dirty="0">
                <a:solidFill>
                  <a:schemeClr val="tx1"/>
                </a:solidFill>
                <a:latin typeface="Consolas" panose="020B0609020204030204" pitchFamily="49" charset="0"/>
                <a:cs typeface="Calibri" panose="020F0502020204030204" pitchFamily="34" charset="0"/>
              </a:rPr>
              <a:t>0</a:t>
            </a:r>
            <a:endParaRPr lang="en-US" sz="3600" dirty="0">
              <a:solidFill>
                <a:schemeClr val="tx1"/>
              </a:solidFill>
              <a:latin typeface="Consolas" panose="020B0609020204030204" pitchFamily="49" charset="0"/>
              <a:cs typeface="Calibri" panose="020F0502020204030204" pitchFamily="34" charset="0"/>
            </a:endParaRPr>
          </a:p>
          <a:p>
            <a:endParaRPr lang="en-US" sz="3600" b="1" dirty="0">
              <a:solidFill>
                <a:srgbClr val="008080"/>
              </a:solidFill>
              <a:latin typeface="Calibri" panose="020F0502020204030204" pitchFamily="34" charset="0"/>
              <a:cs typeface="Calibri" panose="020F0502020204030204" pitchFamily="34" charset="0"/>
            </a:endParaRPr>
          </a:p>
          <a:p>
            <a:r>
              <a:rPr lang="en-US" sz="3600" b="1" dirty="0">
                <a:solidFill>
                  <a:srgbClr val="008080"/>
                </a:solidFill>
                <a:latin typeface="Calibri" panose="020F0502020204030204" pitchFamily="34" charset="0"/>
                <a:cs typeface="Calibri" panose="020F0502020204030204" pitchFamily="34" charset="0"/>
              </a:rPr>
              <a:t>C. </a:t>
            </a:r>
            <a:r>
              <a:rPr lang="en-US" sz="3600" b="1" dirty="0">
                <a:solidFill>
                  <a:schemeClr val="tx1"/>
                </a:solidFill>
                <a:latin typeface="Consolas" panose="020B0609020204030204" pitchFamily="49" charset="0"/>
                <a:cs typeface="Calibri" panose="020F0502020204030204" pitchFamily="34" charset="0"/>
              </a:rPr>
              <a:t>4</a:t>
            </a:r>
            <a:endParaRPr lang="en-US" sz="3600" dirty="0">
              <a:solidFill>
                <a:schemeClr val="tx1"/>
              </a:solidFill>
              <a:latin typeface="Consolas" panose="020B0609020204030204" pitchFamily="49" charset="0"/>
              <a:cs typeface="Calibri" panose="020F0502020204030204" pitchFamily="34" charset="0"/>
            </a:endParaRPr>
          </a:p>
          <a:p>
            <a:endParaRPr lang="en-US" sz="3600" b="1" dirty="0">
              <a:solidFill>
                <a:srgbClr val="008080"/>
              </a:solidFill>
              <a:latin typeface="Calibri" panose="020F0502020204030204" pitchFamily="34" charset="0"/>
              <a:cs typeface="Calibri" panose="020F0502020204030204" pitchFamily="34" charset="0"/>
            </a:endParaRPr>
          </a:p>
          <a:p>
            <a:r>
              <a:rPr lang="en-US" sz="3600" b="1" dirty="0">
                <a:solidFill>
                  <a:srgbClr val="008080"/>
                </a:solidFill>
                <a:latin typeface="Calibri" panose="020F0502020204030204" pitchFamily="34" charset="0"/>
                <a:cs typeface="Calibri" panose="020F0502020204030204" pitchFamily="34" charset="0"/>
              </a:rPr>
              <a:t>D. </a:t>
            </a:r>
            <a:r>
              <a:rPr lang="en-US" sz="3600" b="1" dirty="0">
                <a:solidFill>
                  <a:schemeClr val="tx1"/>
                </a:solidFill>
                <a:latin typeface="Calibri" panose="020F0502020204030204" pitchFamily="34" charset="0"/>
                <a:cs typeface="Calibri" panose="020F0502020204030204" pitchFamily="34" charset="0"/>
              </a:rPr>
              <a:t>5</a:t>
            </a:r>
            <a:endParaRPr lang="en-US" sz="3600"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512A6305-E641-13E1-7F7A-140E56843B8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7" name="TextBox 6">
            <a:extLst>
              <a:ext uri="{FF2B5EF4-FFF2-40B4-BE49-F238E27FC236}">
                <a16:creationId xmlns:a16="http://schemas.microsoft.com/office/drawing/2014/main" id="{672864BE-D938-70F9-24DA-6E005373D680}"/>
              </a:ext>
            </a:extLst>
          </p:cNvPr>
          <p:cNvSpPr txBox="1"/>
          <p:nvPr/>
        </p:nvSpPr>
        <p:spPr>
          <a:xfrm>
            <a:off x="937697" y="2448781"/>
            <a:ext cx="6118058" cy="2308324"/>
          </a:xfrm>
          <a:prstGeom prst="rect">
            <a:avLst/>
          </a:prstGeom>
          <a:noFill/>
        </p:spPr>
        <p:txBody>
          <a:bodyPr wrap="square">
            <a:spAutoFit/>
          </a:bodyPr>
          <a:lstStyle/>
          <a:p>
            <a:r>
              <a:rPr lang="en-US" sz="2400" b="0" dirty="0">
                <a:solidFill>
                  <a:srgbClr val="D73A49"/>
                </a:solidFill>
                <a:effectLst/>
                <a:latin typeface="Consolas" panose="020B0609020204030204" pitchFamily="49" charset="0"/>
                <a:cs typeface="Consolas" panose="020B0609020204030204" pitchFamily="49" charset="0"/>
              </a:rPr>
              <a:t>public</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static</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int</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err="1">
                <a:solidFill>
                  <a:srgbClr val="6F42C1"/>
                </a:solidFill>
                <a:effectLst/>
                <a:latin typeface="Consolas" panose="020B0609020204030204" pitchFamily="49" charset="0"/>
                <a:cs typeface="Consolas" panose="020B0609020204030204" pitchFamily="49" charset="0"/>
              </a:rPr>
              <a:t>returnExample</a:t>
            </a:r>
            <a:r>
              <a:rPr lang="en-US" sz="2400" b="0" dirty="0">
                <a:solidFill>
                  <a:srgbClr val="24292E"/>
                </a:solidFill>
                <a:effectLst/>
                <a:latin typeface="Consolas" panose="020B0609020204030204" pitchFamily="49" charset="0"/>
                <a:cs typeface="Consolas" panose="020B0609020204030204" pitchFamily="49" charset="0"/>
              </a:rPr>
              <a:t>() {</a:t>
            </a:r>
          </a:p>
          <a:p>
            <a:r>
              <a:rPr lang="en-US" sz="2400" b="0" dirty="0">
                <a:solidFill>
                  <a:srgbClr val="D73A49"/>
                </a:solidFill>
                <a:effectLst/>
                <a:latin typeface="Consolas" panose="020B0609020204030204" pitchFamily="49" charset="0"/>
                <a:cs typeface="Consolas" panose="020B0609020204030204" pitchFamily="49" charset="0"/>
              </a:rPr>
              <a:t>  for</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int</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err="1">
                <a:solidFill>
                  <a:srgbClr val="24292E"/>
                </a:solidFill>
                <a:effectLst/>
                <a:latin typeface="Consolas" panose="020B0609020204030204" pitchFamily="49" charset="0"/>
                <a:cs typeface="Consolas" panose="020B0609020204030204" pitchFamily="49" charset="0"/>
              </a:rPr>
              <a:t>i</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005CC5"/>
                </a:solidFill>
                <a:effectLst/>
                <a:latin typeface="Consolas" panose="020B0609020204030204" pitchFamily="49" charset="0"/>
                <a:cs typeface="Consolas" panose="020B0609020204030204" pitchFamily="49" charset="0"/>
              </a:rPr>
              <a:t>0</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err="1">
                <a:solidFill>
                  <a:srgbClr val="24292E"/>
                </a:solidFill>
                <a:effectLst/>
                <a:latin typeface="Consolas" panose="020B0609020204030204" pitchFamily="49" charset="0"/>
                <a:cs typeface="Consolas" panose="020B0609020204030204" pitchFamily="49" charset="0"/>
              </a:rPr>
              <a:t>i</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&lt;</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005CC5"/>
                </a:solidFill>
                <a:effectLst/>
                <a:latin typeface="Consolas" panose="020B0609020204030204" pitchFamily="49" charset="0"/>
                <a:cs typeface="Consolas" panose="020B0609020204030204" pitchFamily="49" charset="0"/>
              </a:rPr>
              <a:t>5</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err="1">
                <a:solidFill>
                  <a:srgbClr val="24292E"/>
                </a:solidFill>
                <a:effectLst/>
                <a:latin typeface="Consolas" panose="020B0609020204030204" pitchFamily="49" charset="0"/>
                <a:cs typeface="Consolas" panose="020B0609020204030204" pitchFamily="49" charset="0"/>
              </a:rPr>
              <a:t>i</a:t>
            </a:r>
            <a:r>
              <a:rPr lang="en-US" sz="2400" b="0" dirty="0">
                <a:solidFill>
                  <a:srgbClr val="D73A49"/>
                </a:solidFill>
                <a:effectLst/>
                <a:latin typeface="Consolas" panose="020B0609020204030204" pitchFamily="49" charset="0"/>
                <a:cs typeface="Consolas" panose="020B0609020204030204" pitchFamily="49" charset="0"/>
              </a:rPr>
              <a:t>++</a:t>
            </a:r>
            <a:r>
              <a:rPr lang="en-US" sz="2400" b="0" dirty="0">
                <a:solidFill>
                  <a:srgbClr val="24292E"/>
                </a:solidFill>
                <a:effectLst/>
                <a:latin typeface="Consolas" panose="020B0609020204030204" pitchFamily="49" charset="0"/>
                <a:cs typeface="Consolas" panose="020B0609020204030204" pitchFamily="49" charset="0"/>
              </a:rPr>
              <a:t>) {</a:t>
            </a:r>
          </a:p>
          <a:p>
            <a:r>
              <a:rPr lang="en-US" sz="2400" b="0" dirty="0">
                <a:solidFill>
                  <a:srgbClr val="D73A49"/>
                </a:solidFill>
                <a:effectLst/>
                <a:latin typeface="Consolas" panose="020B0609020204030204" pitchFamily="49" charset="0"/>
                <a:cs typeface="Consolas" panose="020B0609020204030204" pitchFamily="49" charset="0"/>
              </a:rPr>
              <a:t>    return</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err="1">
                <a:solidFill>
                  <a:srgbClr val="24292E"/>
                </a:solidFill>
                <a:effectLst/>
                <a:latin typeface="Consolas" panose="020B0609020204030204" pitchFamily="49" charset="0"/>
                <a:cs typeface="Consolas" panose="020B0609020204030204" pitchFamily="49" charset="0"/>
              </a:rPr>
              <a:t>i</a:t>
            </a:r>
            <a:r>
              <a:rPr lang="en-US" sz="2400" b="0" dirty="0">
                <a:solidFill>
                  <a:srgbClr val="24292E"/>
                </a:solidFill>
                <a:effectLst/>
                <a:latin typeface="Consolas" panose="020B0609020204030204" pitchFamily="49" charset="0"/>
                <a:cs typeface="Consolas" panose="020B0609020204030204" pitchFamily="49" charset="0"/>
              </a:rPr>
              <a:t>;</a:t>
            </a:r>
          </a:p>
          <a:p>
            <a:r>
              <a:rPr lang="en-US" sz="2400" b="0" dirty="0">
                <a:solidFill>
                  <a:srgbClr val="24292E"/>
                </a:solidFill>
                <a:effectLst/>
                <a:latin typeface="Consolas" panose="020B0609020204030204" pitchFamily="49" charset="0"/>
                <a:cs typeface="Consolas" panose="020B0609020204030204" pitchFamily="49" charset="0"/>
              </a:rPr>
              <a:t>  }</a:t>
            </a:r>
          </a:p>
          <a:p>
            <a:r>
              <a:rPr lang="en-US" sz="2400" b="0" dirty="0">
                <a:solidFill>
                  <a:srgbClr val="D73A49"/>
                </a:solidFill>
                <a:effectLst/>
                <a:latin typeface="Consolas" panose="020B0609020204030204" pitchFamily="49" charset="0"/>
                <a:cs typeface="Consolas" panose="020B0609020204030204" pitchFamily="49" charset="0"/>
              </a:rPr>
              <a:t>  return</a:t>
            </a:r>
            <a:r>
              <a:rPr lang="en-US" sz="2400" b="0" dirty="0">
                <a:solidFill>
                  <a:srgbClr val="24292E"/>
                </a:solidFill>
                <a:effectLst/>
                <a:latin typeface="Consolas" panose="020B0609020204030204" pitchFamily="49" charset="0"/>
                <a:cs typeface="Consolas" panose="020B0609020204030204" pitchFamily="49" charset="0"/>
              </a:rPr>
              <a:t> </a:t>
            </a:r>
            <a:r>
              <a:rPr lang="en-US" sz="2400" b="0" dirty="0">
                <a:solidFill>
                  <a:srgbClr val="D73A49"/>
                </a:solidFill>
                <a:effectLst/>
                <a:latin typeface="Consolas" panose="020B0609020204030204" pitchFamily="49" charset="0"/>
                <a:cs typeface="Consolas" panose="020B0609020204030204" pitchFamily="49" charset="0"/>
              </a:rPr>
              <a:t>-</a:t>
            </a:r>
            <a:r>
              <a:rPr lang="en-US" sz="2400" b="0" dirty="0">
                <a:solidFill>
                  <a:srgbClr val="005CC5"/>
                </a:solidFill>
                <a:effectLst/>
                <a:latin typeface="Consolas" panose="020B0609020204030204" pitchFamily="49" charset="0"/>
                <a:cs typeface="Consolas" panose="020B0609020204030204" pitchFamily="49" charset="0"/>
              </a:rPr>
              <a:t>1</a:t>
            </a:r>
            <a:r>
              <a:rPr lang="en-US" sz="2400" b="0" dirty="0">
                <a:solidFill>
                  <a:srgbClr val="24292E"/>
                </a:solidFill>
                <a:effectLst/>
                <a:latin typeface="Consolas" panose="020B0609020204030204" pitchFamily="49" charset="0"/>
                <a:cs typeface="Consolas" panose="020B0609020204030204" pitchFamily="49" charset="0"/>
              </a:rPr>
              <a:t>;</a:t>
            </a:r>
          </a:p>
          <a:p>
            <a:r>
              <a:rPr lang="en-US" sz="2400" b="0" dirty="0">
                <a:solidFill>
                  <a:srgbClr val="24292E"/>
                </a:solidFill>
                <a:effectLst/>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82228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1800"/>
              <a:buNone/>
            </a:pPr>
            <a:r>
              <a:rPr lang="en-US" dirty="0"/>
              <a:t>🍓🌮☕  Food for Thought  🥑🍱🧋</a:t>
            </a:r>
          </a:p>
        </p:txBody>
      </p:sp>
      <p:sp>
        <p:nvSpPr>
          <p:cNvPr id="68" name="Google Shape;68;p19"/>
          <p:cNvSpPr txBox="1">
            <a:spLocks noGrp="1"/>
          </p:cNvSpPr>
          <p:nvPr>
            <p:ph type="body" idx="1"/>
          </p:nvPr>
        </p:nvSpPr>
        <p:spPr>
          <a:xfrm>
            <a:off x="838200" y="1542992"/>
            <a:ext cx="10415954" cy="4285089"/>
          </a:xfrm>
          <a:prstGeom prst="rect">
            <a:avLst/>
          </a:prstGeom>
          <a:noFill/>
          <a:ln>
            <a:noFill/>
          </a:ln>
        </p:spPr>
        <p:txBody>
          <a:bodyPr spcFirstLastPara="1" wrap="square" lIns="91425" tIns="45700" rIns="91425" bIns="45700" anchor="t" anchorCtr="0">
            <a:normAutofit fontScale="85000" lnSpcReduction="20000"/>
          </a:bodyPr>
          <a:lstStyle/>
          <a:p>
            <a:pPr marL="0" lvl="0" indent="0">
              <a:lnSpc>
                <a:spcPct val="120000"/>
              </a:lnSpc>
              <a:buSzPts val="3600"/>
              <a:buNone/>
            </a:pPr>
            <a:r>
              <a:rPr lang="en-US" sz="3200" dirty="0"/>
              <a:t>A weekly section where I introduce open problems related to our lecture topic(s) of the week.</a:t>
            </a:r>
          </a:p>
          <a:p>
            <a:pPr marL="0" lvl="0" indent="0">
              <a:buSzPts val="3600"/>
              <a:buNone/>
            </a:pPr>
            <a:endParaRPr lang="en-US" sz="3200" dirty="0"/>
          </a:p>
          <a:p>
            <a:pPr marL="0" lvl="0" indent="0">
              <a:buSzPts val="3600"/>
              <a:buNone/>
            </a:pPr>
            <a:r>
              <a:rPr lang="en-US" sz="3200" dirty="0"/>
              <a:t>Goals:</a:t>
            </a:r>
          </a:p>
          <a:p>
            <a:pPr marL="0" lvl="0" indent="0">
              <a:buSzPts val="3600"/>
              <a:buNone/>
            </a:pPr>
            <a:r>
              <a:rPr lang="en-US" sz="3200" dirty="0"/>
              <a:t>  1. give you “conversational familiarity” with CS terminology</a:t>
            </a:r>
          </a:p>
          <a:p>
            <a:pPr marL="0" lvl="0" indent="0">
              <a:buSzPts val="3600"/>
              <a:buNone/>
            </a:pPr>
            <a:r>
              <a:rPr lang="en-US" sz="3200" dirty="0"/>
              <a:t>  2. see how CS interacts with other fields and people!</a:t>
            </a:r>
          </a:p>
          <a:p>
            <a:pPr marL="0" lvl="0" indent="0">
              <a:buSzPts val="3600"/>
              <a:buNone/>
            </a:pPr>
            <a:r>
              <a:rPr lang="en-US" sz="3200" dirty="0"/>
              <a:t>  3. point you in the direction of more CSE (or adjacent) classes</a:t>
            </a:r>
          </a:p>
          <a:p>
            <a:pPr marL="0" lvl="0" indent="0">
              <a:buSzPts val="3600"/>
              <a:buNone/>
            </a:pPr>
            <a:endParaRPr lang="en-US" sz="3200" dirty="0"/>
          </a:p>
          <a:p>
            <a:pPr marL="0" lvl="0" indent="0">
              <a:buSzPts val="3600"/>
              <a:buNone/>
            </a:pPr>
            <a:r>
              <a:rPr lang="en-US" sz="3200" dirty="0"/>
              <a:t>Note: </a:t>
            </a:r>
            <a:r>
              <a:rPr lang="en-US" sz="3200" u="sng" dirty="0"/>
              <a:t>not tested content.</a:t>
            </a:r>
            <a:r>
              <a:rPr lang="en-US" sz="3200" dirty="0"/>
              <a:t> Just food for thought :)</a:t>
            </a:r>
          </a:p>
        </p:txBody>
      </p:sp>
      <p:sp>
        <p:nvSpPr>
          <p:cNvPr id="2" name="Footer Placeholder 1">
            <a:extLst>
              <a:ext uri="{FF2B5EF4-FFF2-40B4-BE49-F238E27FC236}">
                <a16:creationId xmlns:a16="http://schemas.microsoft.com/office/drawing/2014/main" id="{BF61AD48-02D6-B15D-C7E1-149D39C03CBD}"/>
              </a:ext>
            </a:extLst>
          </p:cNvPr>
          <p:cNvSpPr>
            <a:spLocks noGrp="1"/>
          </p:cNvSpPr>
          <p:nvPr>
            <p:ph type="ftr" idx="11"/>
          </p:nvPr>
        </p:nvSpPr>
        <p:spPr/>
        <p:txBody>
          <a:bodyPr/>
          <a:lstStyle/>
          <a:p>
            <a:r>
              <a:rPr lang="en-US"/>
              <a:t>Lesson 7 - Winter 2024</a:t>
            </a:r>
          </a:p>
        </p:txBody>
      </p:sp>
      <p:sp>
        <p:nvSpPr>
          <p:cNvPr id="3" name="Slide Number Placeholder 2">
            <a:extLst>
              <a:ext uri="{FF2B5EF4-FFF2-40B4-BE49-F238E27FC236}">
                <a16:creationId xmlns:a16="http://schemas.microsoft.com/office/drawing/2014/main" id="{014CB5BC-D919-4E73-7FAF-8957069FB9A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1474562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3C584CF2-96C7-57CF-9733-C56BDDCEE190}"/>
            </a:ext>
          </a:extLst>
        </p:cNvPr>
        <p:cNvGrpSpPr/>
        <p:nvPr/>
      </p:nvGrpSpPr>
      <p:grpSpPr>
        <a:xfrm>
          <a:off x="0" y="0"/>
          <a:ext cx="0" cy="0"/>
          <a:chOff x="0" y="0"/>
          <a:chExt cx="0" cy="0"/>
        </a:xfrm>
      </p:grpSpPr>
      <p:sp>
        <p:nvSpPr>
          <p:cNvPr id="67" name="Google Shape;67;p19">
            <a:extLst>
              <a:ext uri="{FF2B5EF4-FFF2-40B4-BE49-F238E27FC236}">
                <a16:creationId xmlns:a16="http://schemas.microsoft.com/office/drawing/2014/main" id="{E7700C99-8086-401A-A1E9-F5C56302673F}"/>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SzPts val="1800"/>
              <a:buNone/>
            </a:pPr>
            <a:r>
              <a:rPr lang="en-US" dirty="0"/>
              <a:t>We loved your C1 reflections! (1/2)</a:t>
            </a:r>
          </a:p>
        </p:txBody>
      </p:sp>
      <p:sp>
        <p:nvSpPr>
          <p:cNvPr id="68" name="Google Shape;68;p19">
            <a:extLst>
              <a:ext uri="{FF2B5EF4-FFF2-40B4-BE49-F238E27FC236}">
                <a16:creationId xmlns:a16="http://schemas.microsoft.com/office/drawing/2014/main" id="{8324CA90-FFB1-BD1E-0B46-D83F97BE9705}"/>
              </a:ext>
            </a:extLst>
          </p:cNvPr>
          <p:cNvSpPr txBox="1">
            <a:spLocks noGrp="1"/>
          </p:cNvSpPr>
          <p:nvPr>
            <p:ph type="body" idx="1"/>
          </p:nvPr>
        </p:nvSpPr>
        <p:spPr>
          <a:xfrm>
            <a:off x="838200" y="1542992"/>
            <a:ext cx="10415954" cy="4285089"/>
          </a:xfrm>
          <a:prstGeom prst="rect">
            <a:avLst/>
          </a:prstGeom>
          <a:noFill/>
          <a:ln>
            <a:noFill/>
          </a:ln>
        </p:spPr>
        <p:txBody>
          <a:bodyPr spcFirstLastPara="1" wrap="square" lIns="91425" tIns="45700" rIns="91425" bIns="45700" anchor="t" anchorCtr="0">
            <a:normAutofit/>
          </a:bodyPr>
          <a:lstStyle/>
          <a:p>
            <a:pPr marL="0" lvl="0" indent="0">
              <a:lnSpc>
                <a:spcPct val="120000"/>
              </a:lnSpc>
              <a:buSzPts val="3600"/>
              <a:buNone/>
            </a:pPr>
            <a:r>
              <a:rPr lang="en-US" sz="3200" dirty="0"/>
              <a:t>I read (skimmed?) all of your responses! Some themes:</a:t>
            </a:r>
          </a:p>
          <a:p>
            <a:pPr indent="-457200">
              <a:lnSpc>
                <a:spcPct val="120000"/>
              </a:lnSpc>
              <a:buSzPts val="3600"/>
            </a:pPr>
            <a:r>
              <a:rPr lang="en-US" dirty="0"/>
              <a:t>not previously knowing how blind people programmed</a:t>
            </a:r>
          </a:p>
          <a:p>
            <a:pPr lvl="1" indent="-457200">
              <a:lnSpc>
                <a:spcPct val="120000"/>
              </a:lnSpc>
              <a:buSzPts val="3600"/>
            </a:pPr>
            <a:r>
              <a:rPr lang="en-US" dirty="0"/>
              <a:t>surprised by speed of audio &amp; efficiency of programmer</a:t>
            </a:r>
          </a:p>
          <a:p>
            <a:pPr lvl="1" indent="-457200">
              <a:lnSpc>
                <a:spcPct val="120000"/>
              </a:lnSpc>
              <a:buSzPts val="3600"/>
            </a:pPr>
            <a:r>
              <a:rPr lang="en-US" dirty="0"/>
              <a:t>debugging seemed especially challenging</a:t>
            </a:r>
          </a:p>
          <a:p>
            <a:pPr indent="-457200">
              <a:lnSpc>
                <a:spcPct val="120000"/>
              </a:lnSpc>
              <a:buSzPts val="3600"/>
            </a:pPr>
            <a:r>
              <a:rPr lang="en-US" dirty="0"/>
              <a:t>impressed by how involved he was (e.g. meeting with the VS team)</a:t>
            </a:r>
          </a:p>
          <a:p>
            <a:pPr indent="-457200">
              <a:lnSpc>
                <a:spcPct val="120000"/>
              </a:lnSpc>
              <a:buSzPts val="3600"/>
            </a:pPr>
            <a:r>
              <a:rPr lang="en-US" dirty="0"/>
              <a:t>“small things make a big difference”</a:t>
            </a:r>
          </a:p>
          <a:p>
            <a:pPr indent="-457200">
              <a:lnSpc>
                <a:spcPct val="120000"/>
              </a:lnSpc>
              <a:buSzPts val="3600"/>
            </a:pPr>
            <a:endParaRPr lang="en-US" dirty="0"/>
          </a:p>
        </p:txBody>
      </p:sp>
      <p:sp>
        <p:nvSpPr>
          <p:cNvPr id="2" name="Footer Placeholder 1">
            <a:extLst>
              <a:ext uri="{FF2B5EF4-FFF2-40B4-BE49-F238E27FC236}">
                <a16:creationId xmlns:a16="http://schemas.microsoft.com/office/drawing/2014/main" id="{FA41CA96-65B4-3EB3-F126-1A613695D696}"/>
              </a:ext>
            </a:extLst>
          </p:cNvPr>
          <p:cNvSpPr>
            <a:spLocks noGrp="1"/>
          </p:cNvSpPr>
          <p:nvPr>
            <p:ph type="ftr" idx="11"/>
          </p:nvPr>
        </p:nvSpPr>
        <p:spPr/>
        <p:txBody>
          <a:bodyPr/>
          <a:lstStyle/>
          <a:p>
            <a:r>
              <a:rPr lang="en-US"/>
              <a:t>Lesson 7 - Winter 2024</a:t>
            </a:r>
          </a:p>
        </p:txBody>
      </p:sp>
      <p:sp>
        <p:nvSpPr>
          <p:cNvPr id="3" name="Slide Number Placeholder 2">
            <a:extLst>
              <a:ext uri="{FF2B5EF4-FFF2-40B4-BE49-F238E27FC236}">
                <a16:creationId xmlns:a16="http://schemas.microsoft.com/office/drawing/2014/main" id="{B55AEA5E-B691-3C87-7313-0977302A228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2372922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1870394E-1D7C-2B80-084A-5B982EFFD91C}"/>
            </a:ext>
          </a:extLst>
        </p:cNvPr>
        <p:cNvGrpSpPr/>
        <p:nvPr/>
      </p:nvGrpSpPr>
      <p:grpSpPr>
        <a:xfrm>
          <a:off x="0" y="0"/>
          <a:ext cx="0" cy="0"/>
          <a:chOff x="0" y="0"/>
          <a:chExt cx="0" cy="0"/>
        </a:xfrm>
      </p:grpSpPr>
      <p:sp>
        <p:nvSpPr>
          <p:cNvPr id="67" name="Google Shape;67;p19">
            <a:extLst>
              <a:ext uri="{FF2B5EF4-FFF2-40B4-BE49-F238E27FC236}">
                <a16:creationId xmlns:a16="http://schemas.microsoft.com/office/drawing/2014/main" id="{64E2BCE1-0B67-2FA7-3495-5320C08FE472}"/>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SzPts val="1800"/>
              <a:buNone/>
            </a:pPr>
            <a:r>
              <a:rPr lang="en-US" dirty="0"/>
              <a:t>Some choice quotes (1/3)</a:t>
            </a:r>
          </a:p>
        </p:txBody>
      </p:sp>
      <p:sp>
        <p:nvSpPr>
          <p:cNvPr id="68" name="Google Shape;68;p19">
            <a:extLst>
              <a:ext uri="{FF2B5EF4-FFF2-40B4-BE49-F238E27FC236}">
                <a16:creationId xmlns:a16="http://schemas.microsoft.com/office/drawing/2014/main" id="{DB8821F5-635B-E157-5DFB-55570CCC7EF3}"/>
              </a:ext>
            </a:extLst>
          </p:cNvPr>
          <p:cNvSpPr txBox="1">
            <a:spLocks noGrp="1"/>
          </p:cNvSpPr>
          <p:nvPr>
            <p:ph type="body" idx="1"/>
          </p:nvPr>
        </p:nvSpPr>
        <p:spPr>
          <a:xfrm>
            <a:off x="838200" y="1542992"/>
            <a:ext cx="10415954" cy="4285089"/>
          </a:xfrm>
          <a:prstGeom prst="rect">
            <a:avLst/>
          </a:prstGeom>
          <a:noFill/>
          <a:ln>
            <a:noFill/>
          </a:ln>
        </p:spPr>
        <p:txBody>
          <a:bodyPr spcFirstLastPara="1" wrap="square" lIns="91425" tIns="45700" rIns="91425" bIns="45700" anchor="t" anchorCtr="0">
            <a:normAutofit fontScale="85000" lnSpcReduction="20000"/>
          </a:bodyPr>
          <a:lstStyle/>
          <a:p>
            <a:pPr marL="0" lvl="0" indent="0">
              <a:lnSpc>
                <a:spcPct val="120000"/>
              </a:lnSpc>
              <a:buSzPts val="3600"/>
              <a:buNone/>
            </a:pPr>
            <a:r>
              <a:rPr lang="en-US" sz="3200" dirty="0"/>
              <a:t>“Listening to this screen reader is painful for me and I can only imagine how difficult it was for him to get used to this path of writing code and getting this good at it. […]</a:t>
            </a:r>
            <a:br>
              <a:rPr lang="en-US" sz="3200" dirty="0"/>
            </a:br>
            <a:br>
              <a:rPr lang="en-US" sz="3200" dirty="0"/>
            </a:br>
            <a:r>
              <a:rPr lang="en-US" sz="3200" dirty="0"/>
              <a:t>When I worked at [redacted] there was [an] initiative to improve our screen reader experience on our site.  It took a lot of time and resources to make these improvements but its so important to do so.  I also remember that there was a big lawsuit so a lot of websites we required to make these changes to improve accessibility […]”</a:t>
            </a:r>
            <a:endParaRPr lang="en-US" dirty="0"/>
          </a:p>
        </p:txBody>
      </p:sp>
      <p:sp>
        <p:nvSpPr>
          <p:cNvPr id="2" name="Footer Placeholder 1">
            <a:extLst>
              <a:ext uri="{FF2B5EF4-FFF2-40B4-BE49-F238E27FC236}">
                <a16:creationId xmlns:a16="http://schemas.microsoft.com/office/drawing/2014/main" id="{FF8C0233-E2F6-93C1-AD7C-7BDAE3AAD6CB}"/>
              </a:ext>
            </a:extLst>
          </p:cNvPr>
          <p:cNvSpPr>
            <a:spLocks noGrp="1"/>
          </p:cNvSpPr>
          <p:nvPr>
            <p:ph type="ftr" idx="11"/>
          </p:nvPr>
        </p:nvSpPr>
        <p:spPr/>
        <p:txBody>
          <a:bodyPr/>
          <a:lstStyle/>
          <a:p>
            <a:r>
              <a:rPr lang="en-US"/>
              <a:t>Lesson 7 - Winter 2024</a:t>
            </a:r>
          </a:p>
        </p:txBody>
      </p:sp>
      <p:sp>
        <p:nvSpPr>
          <p:cNvPr id="3" name="Slide Number Placeholder 2">
            <a:extLst>
              <a:ext uri="{FF2B5EF4-FFF2-40B4-BE49-F238E27FC236}">
                <a16:creationId xmlns:a16="http://schemas.microsoft.com/office/drawing/2014/main" id="{83D99EFB-2A69-01C2-92E6-ABB6AD33645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dirty="0"/>
          </a:p>
        </p:txBody>
      </p:sp>
    </p:spTree>
    <p:extLst>
      <p:ext uri="{BB962C8B-B14F-4D97-AF65-F5344CB8AC3E}">
        <p14:creationId xmlns:p14="http://schemas.microsoft.com/office/powerpoint/2010/main" val="3170852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A2C68062-434D-EEA8-78FF-9B6E28D6867E}"/>
            </a:ext>
          </a:extLst>
        </p:cNvPr>
        <p:cNvGrpSpPr/>
        <p:nvPr/>
      </p:nvGrpSpPr>
      <p:grpSpPr>
        <a:xfrm>
          <a:off x="0" y="0"/>
          <a:ext cx="0" cy="0"/>
          <a:chOff x="0" y="0"/>
          <a:chExt cx="0" cy="0"/>
        </a:xfrm>
      </p:grpSpPr>
      <p:sp>
        <p:nvSpPr>
          <p:cNvPr id="67" name="Google Shape;67;p19">
            <a:extLst>
              <a:ext uri="{FF2B5EF4-FFF2-40B4-BE49-F238E27FC236}">
                <a16:creationId xmlns:a16="http://schemas.microsoft.com/office/drawing/2014/main" id="{6D6CBA18-3970-6FF4-6569-B90167BC4B51}"/>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SzPts val="1800"/>
              <a:buNone/>
            </a:pPr>
            <a:r>
              <a:rPr lang="en-US" dirty="0"/>
              <a:t>We loved your C1 reflections! (2/2)</a:t>
            </a:r>
          </a:p>
        </p:txBody>
      </p:sp>
      <p:sp>
        <p:nvSpPr>
          <p:cNvPr id="68" name="Google Shape;68;p19">
            <a:extLst>
              <a:ext uri="{FF2B5EF4-FFF2-40B4-BE49-F238E27FC236}">
                <a16:creationId xmlns:a16="http://schemas.microsoft.com/office/drawing/2014/main" id="{A613A2CB-24BB-22FB-8DA8-39523C866A96}"/>
              </a:ext>
            </a:extLst>
          </p:cNvPr>
          <p:cNvSpPr txBox="1">
            <a:spLocks noGrp="1"/>
          </p:cNvSpPr>
          <p:nvPr>
            <p:ph type="body" idx="1"/>
          </p:nvPr>
        </p:nvSpPr>
        <p:spPr>
          <a:xfrm>
            <a:off x="838200" y="1542992"/>
            <a:ext cx="10415954" cy="4285089"/>
          </a:xfrm>
          <a:prstGeom prst="rect">
            <a:avLst/>
          </a:prstGeom>
          <a:noFill/>
          <a:ln>
            <a:noFill/>
          </a:ln>
        </p:spPr>
        <p:txBody>
          <a:bodyPr spcFirstLastPara="1" wrap="square" lIns="91425" tIns="45700" rIns="91425" bIns="45700" anchor="t" anchorCtr="0">
            <a:normAutofit/>
          </a:bodyPr>
          <a:lstStyle/>
          <a:p>
            <a:pPr marL="0" lvl="0" indent="0">
              <a:lnSpc>
                <a:spcPct val="120000"/>
              </a:lnSpc>
              <a:buSzPts val="3600"/>
              <a:buNone/>
            </a:pPr>
            <a:r>
              <a:rPr lang="en-US" sz="3200" dirty="0"/>
              <a:t>Many of you had ideas for more accessible CS!</a:t>
            </a:r>
          </a:p>
          <a:p>
            <a:pPr indent="-457200">
              <a:lnSpc>
                <a:spcPct val="120000"/>
              </a:lnSpc>
              <a:buSzPts val="3600"/>
            </a:pPr>
            <a:r>
              <a:rPr lang="en-US" dirty="0"/>
              <a:t>more accessible visual materials for blind &amp; non-sighted users</a:t>
            </a:r>
            <a:endParaRPr lang="en-US" sz="2800" dirty="0"/>
          </a:p>
          <a:p>
            <a:pPr indent="-457200">
              <a:lnSpc>
                <a:spcPct val="120000"/>
              </a:lnSpc>
              <a:buSzPts val="3600"/>
            </a:pPr>
            <a:r>
              <a:rPr lang="en-US" sz="2800" dirty="0"/>
              <a:t>different types of non-keyboard inputs, especially voice input</a:t>
            </a:r>
            <a:br>
              <a:rPr lang="en-US" sz="2800" dirty="0"/>
            </a:br>
            <a:r>
              <a:rPr lang="en-US" sz="2800" dirty="0"/>
              <a:t>(stay tuned for Week 6!)</a:t>
            </a:r>
          </a:p>
          <a:p>
            <a:pPr indent="-457200">
              <a:lnSpc>
                <a:spcPct val="120000"/>
              </a:lnSpc>
              <a:buSzPts val="3600"/>
            </a:pPr>
            <a:r>
              <a:rPr lang="en-US" sz="2800" dirty="0"/>
              <a:t>“AI for accessibility” – a recently popular research area, but also with many, many challenges. Many folks at UW do research here!</a:t>
            </a:r>
          </a:p>
        </p:txBody>
      </p:sp>
      <p:sp>
        <p:nvSpPr>
          <p:cNvPr id="2" name="Footer Placeholder 1">
            <a:extLst>
              <a:ext uri="{FF2B5EF4-FFF2-40B4-BE49-F238E27FC236}">
                <a16:creationId xmlns:a16="http://schemas.microsoft.com/office/drawing/2014/main" id="{A78FB0BB-B2A4-7EF6-C3EE-A931385F3150}"/>
              </a:ext>
            </a:extLst>
          </p:cNvPr>
          <p:cNvSpPr>
            <a:spLocks noGrp="1"/>
          </p:cNvSpPr>
          <p:nvPr>
            <p:ph type="ftr" idx="11"/>
          </p:nvPr>
        </p:nvSpPr>
        <p:spPr/>
        <p:txBody>
          <a:bodyPr/>
          <a:lstStyle/>
          <a:p>
            <a:r>
              <a:rPr lang="en-US"/>
              <a:t>Lesson 7 - Winter 2024</a:t>
            </a:r>
          </a:p>
        </p:txBody>
      </p:sp>
      <p:sp>
        <p:nvSpPr>
          <p:cNvPr id="3" name="Slide Number Placeholder 2">
            <a:extLst>
              <a:ext uri="{FF2B5EF4-FFF2-40B4-BE49-F238E27FC236}">
                <a16:creationId xmlns:a16="http://schemas.microsoft.com/office/drawing/2014/main" id="{2AA71322-73F5-3575-3CF6-210A2980FA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561609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6928D722-A8CE-036E-9D4B-C3FC5C764CD1}"/>
            </a:ext>
          </a:extLst>
        </p:cNvPr>
        <p:cNvGrpSpPr/>
        <p:nvPr/>
      </p:nvGrpSpPr>
      <p:grpSpPr>
        <a:xfrm>
          <a:off x="0" y="0"/>
          <a:ext cx="0" cy="0"/>
          <a:chOff x="0" y="0"/>
          <a:chExt cx="0" cy="0"/>
        </a:xfrm>
      </p:grpSpPr>
      <p:sp>
        <p:nvSpPr>
          <p:cNvPr id="67" name="Google Shape;67;p19">
            <a:extLst>
              <a:ext uri="{FF2B5EF4-FFF2-40B4-BE49-F238E27FC236}">
                <a16:creationId xmlns:a16="http://schemas.microsoft.com/office/drawing/2014/main" id="{32FBE07E-9DCD-994A-DBA8-C2BA41018BD8}"/>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SzPts val="1800"/>
              <a:buNone/>
            </a:pPr>
            <a:r>
              <a:rPr lang="en-US" dirty="0"/>
              <a:t>Some choice quotes (2/3)</a:t>
            </a:r>
          </a:p>
        </p:txBody>
      </p:sp>
      <p:sp>
        <p:nvSpPr>
          <p:cNvPr id="68" name="Google Shape;68;p19">
            <a:extLst>
              <a:ext uri="{FF2B5EF4-FFF2-40B4-BE49-F238E27FC236}">
                <a16:creationId xmlns:a16="http://schemas.microsoft.com/office/drawing/2014/main" id="{BCFACFE8-F2D6-412A-232F-95FFACB44A90}"/>
              </a:ext>
            </a:extLst>
          </p:cNvPr>
          <p:cNvSpPr txBox="1">
            <a:spLocks noGrp="1"/>
          </p:cNvSpPr>
          <p:nvPr>
            <p:ph type="body" idx="1"/>
          </p:nvPr>
        </p:nvSpPr>
        <p:spPr>
          <a:xfrm>
            <a:off x="838200" y="1542992"/>
            <a:ext cx="10415954" cy="4285089"/>
          </a:xfrm>
          <a:prstGeom prst="rect">
            <a:avLst/>
          </a:prstGeom>
          <a:noFill/>
          <a:ln>
            <a:noFill/>
          </a:ln>
        </p:spPr>
        <p:txBody>
          <a:bodyPr spcFirstLastPara="1" wrap="square" lIns="91425" tIns="45700" rIns="91425" bIns="45700" anchor="t" anchorCtr="0">
            <a:normAutofit/>
          </a:bodyPr>
          <a:lstStyle/>
          <a:p>
            <a:pPr marL="0" lvl="0" indent="0">
              <a:lnSpc>
                <a:spcPct val="120000"/>
              </a:lnSpc>
              <a:buSzPts val="3600"/>
              <a:buNone/>
            </a:pPr>
            <a:r>
              <a:rPr lang="en-US" sz="3200" dirty="0"/>
              <a:t>“I personally don't have a lot of knowledge when it comes to what areas of computer science are pretty accessible already, but making sure every single little thing is accessible (like the error dialogue box) seems important, but and not too difficult to implement?”</a:t>
            </a:r>
            <a:endParaRPr lang="en-US" dirty="0"/>
          </a:p>
        </p:txBody>
      </p:sp>
      <p:sp>
        <p:nvSpPr>
          <p:cNvPr id="2" name="Footer Placeholder 1">
            <a:extLst>
              <a:ext uri="{FF2B5EF4-FFF2-40B4-BE49-F238E27FC236}">
                <a16:creationId xmlns:a16="http://schemas.microsoft.com/office/drawing/2014/main" id="{088B6D98-3703-06A4-A443-B20A0782F12F}"/>
              </a:ext>
            </a:extLst>
          </p:cNvPr>
          <p:cNvSpPr>
            <a:spLocks noGrp="1"/>
          </p:cNvSpPr>
          <p:nvPr>
            <p:ph type="ftr" idx="11"/>
          </p:nvPr>
        </p:nvSpPr>
        <p:spPr/>
        <p:txBody>
          <a:bodyPr/>
          <a:lstStyle/>
          <a:p>
            <a:r>
              <a:rPr lang="en-US"/>
              <a:t>Lesson 7 - Winter 2024</a:t>
            </a:r>
          </a:p>
        </p:txBody>
      </p:sp>
      <p:sp>
        <p:nvSpPr>
          <p:cNvPr id="3" name="Slide Number Placeholder 2">
            <a:extLst>
              <a:ext uri="{FF2B5EF4-FFF2-40B4-BE49-F238E27FC236}">
                <a16:creationId xmlns:a16="http://schemas.microsoft.com/office/drawing/2014/main" id="{599F34CE-E0B9-A70D-4D7E-D803A6EBEB5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dirty="0"/>
          </a:p>
        </p:txBody>
      </p:sp>
    </p:spTree>
    <p:extLst>
      <p:ext uri="{BB962C8B-B14F-4D97-AF65-F5344CB8AC3E}">
        <p14:creationId xmlns:p14="http://schemas.microsoft.com/office/powerpoint/2010/main" val="2957418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75CDDFC9-2939-E3B7-F208-71C8FD1C5EFD}"/>
            </a:ext>
          </a:extLst>
        </p:cNvPr>
        <p:cNvGrpSpPr/>
        <p:nvPr/>
      </p:nvGrpSpPr>
      <p:grpSpPr>
        <a:xfrm>
          <a:off x="0" y="0"/>
          <a:ext cx="0" cy="0"/>
          <a:chOff x="0" y="0"/>
          <a:chExt cx="0" cy="0"/>
        </a:xfrm>
      </p:grpSpPr>
      <p:sp>
        <p:nvSpPr>
          <p:cNvPr id="67" name="Google Shape;67;p19">
            <a:extLst>
              <a:ext uri="{FF2B5EF4-FFF2-40B4-BE49-F238E27FC236}">
                <a16:creationId xmlns:a16="http://schemas.microsoft.com/office/drawing/2014/main" id="{9136CDB4-C24B-E711-7B6F-A8751F592FA1}"/>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SzPts val="1800"/>
              <a:buNone/>
            </a:pPr>
            <a:r>
              <a:rPr lang="en-US" dirty="0"/>
              <a:t>Processing code, with … code?</a:t>
            </a:r>
          </a:p>
        </p:txBody>
      </p:sp>
      <p:sp>
        <p:nvSpPr>
          <p:cNvPr id="68" name="Google Shape;68;p19">
            <a:extLst>
              <a:ext uri="{FF2B5EF4-FFF2-40B4-BE49-F238E27FC236}">
                <a16:creationId xmlns:a16="http://schemas.microsoft.com/office/drawing/2014/main" id="{13998D02-319E-3E6D-8825-93D3D6809619}"/>
              </a:ext>
            </a:extLst>
          </p:cNvPr>
          <p:cNvSpPr txBox="1">
            <a:spLocks noGrp="1"/>
          </p:cNvSpPr>
          <p:nvPr>
            <p:ph type="body" idx="1"/>
          </p:nvPr>
        </p:nvSpPr>
        <p:spPr>
          <a:xfrm>
            <a:off x="838200" y="1542992"/>
            <a:ext cx="11036968" cy="4285089"/>
          </a:xfrm>
          <a:prstGeom prst="rect">
            <a:avLst/>
          </a:prstGeom>
          <a:noFill/>
          <a:ln>
            <a:noFill/>
          </a:ln>
        </p:spPr>
        <p:txBody>
          <a:bodyPr spcFirstLastPara="1" wrap="square" lIns="91425" tIns="45700" rIns="91425" bIns="45700" anchor="t" anchorCtr="0">
            <a:normAutofit lnSpcReduction="10000"/>
          </a:bodyPr>
          <a:lstStyle/>
          <a:p>
            <a:pPr marL="0" lvl="0" indent="0">
              <a:lnSpc>
                <a:spcPct val="120000"/>
              </a:lnSpc>
              <a:buSzPts val="3600"/>
              <a:buNone/>
            </a:pPr>
            <a:r>
              <a:rPr lang="en-US" dirty="0"/>
              <a:t>Websites are programmed with a language called HTML.</a:t>
            </a:r>
          </a:p>
          <a:p>
            <a:pPr marL="0" lvl="0" indent="0">
              <a:lnSpc>
                <a:spcPct val="120000"/>
              </a:lnSpc>
              <a:buSzPts val="3600"/>
              <a:buNone/>
            </a:pPr>
            <a:r>
              <a:rPr lang="en-US" dirty="0"/>
              <a:t>Images are represented in HTML like this:</a:t>
            </a:r>
          </a:p>
          <a:p>
            <a:pPr marL="0" lvl="0" indent="0">
              <a:lnSpc>
                <a:spcPct val="120000"/>
              </a:lnSpc>
              <a:buSzPts val="3600"/>
              <a:buNone/>
            </a:pPr>
            <a:endParaRPr lang="en-US" dirty="0"/>
          </a:p>
          <a:p>
            <a:pPr marL="114300" indent="0">
              <a:buNone/>
            </a:pPr>
            <a:r>
              <a:rPr lang="en-US" b="0" dirty="0">
                <a:solidFill>
                  <a:srgbClr val="24292E"/>
                </a:solidFill>
                <a:effectLst/>
                <a:latin typeface="Consolas" panose="020B0609020204030204" pitchFamily="49" charset="0"/>
                <a:cs typeface="Consolas" panose="020B0609020204030204" pitchFamily="49" charset="0"/>
              </a:rPr>
              <a:t>&lt;</a:t>
            </a:r>
            <a:r>
              <a:rPr lang="en-US" b="0" dirty="0" err="1">
                <a:solidFill>
                  <a:srgbClr val="22863A"/>
                </a:solidFill>
                <a:effectLst/>
                <a:latin typeface="Consolas" panose="020B0609020204030204" pitchFamily="49" charset="0"/>
                <a:cs typeface="Consolas" panose="020B0609020204030204" pitchFamily="49" charset="0"/>
              </a:rPr>
              <a:t>img</a:t>
            </a:r>
            <a:r>
              <a:rPr lang="en-US" b="0" dirty="0">
                <a:solidFill>
                  <a:srgbClr val="24292E"/>
                </a:solidFill>
                <a:effectLst/>
                <a:latin typeface="Consolas" panose="020B0609020204030204" pitchFamily="49" charset="0"/>
                <a:cs typeface="Consolas" panose="020B0609020204030204" pitchFamily="49" charset="0"/>
              </a:rPr>
              <a:t> </a:t>
            </a:r>
            <a:r>
              <a:rPr lang="en-US" b="0" dirty="0" err="1">
                <a:solidFill>
                  <a:srgbClr val="6F42C1"/>
                </a:solidFill>
                <a:effectLst/>
                <a:latin typeface="Consolas" panose="020B0609020204030204" pitchFamily="49" charset="0"/>
                <a:cs typeface="Consolas" panose="020B0609020204030204" pitchFamily="49" charset="0"/>
              </a:rPr>
              <a:t>src</a:t>
            </a:r>
            <a:r>
              <a:rPr lang="en-US" b="0" dirty="0">
                <a:solidFill>
                  <a:srgbClr val="24292E"/>
                </a:solidFill>
                <a:effectLst/>
                <a:latin typeface="Consolas" panose="020B0609020204030204" pitchFamily="49" charset="0"/>
                <a:cs typeface="Consolas" panose="020B0609020204030204" pitchFamily="49" charset="0"/>
              </a:rPr>
              <a:t>=</a:t>
            </a:r>
            <a:r>
              <a:rPr lang="en-US" b="0" dirty="0">
                <a:solidFill>
                  <a:srgbClr val="032F62"/>
                </a:solidFill>
                <a:effectLst/>
                <a:latin typeface="Consolas" panose="020B0609020204030204" pitchFamily="49" charset="0"/>
                <a:cs typeface="Consolas" panose="020B0609020204030204" pitchFamily="49" charset="0"/>
              </a:rPr>
              <a:t>"</a:t>
            </a:r>
            <a:r>
              <a:rPr lang="en-US" b="0" dirty="0" err="1">
                <a:solidFill>
                  <a:srgbClr val="032F62"/>
                </a:solidFill>
                <a:effectLst/>
                <a:latin typeface="Consolas" panose="020B0609020204030204" pitchFamily="49" charset="0"/>
                <a:cs typeface="Consolas" panose="020B0609020204030204" pitchFamily="49" charset="0"/>
              </a:rPr>
              <a:t>matt.png</a:t>
            </a:r>
            <a:r>
              <a:rPr lang="en-US" b="0" dirty="0">
                <a:solidFill>
                  <a:srgbClr val="032F62"/>
                </a:solidFill>
                <a:effectLst/>
                <a:latin typeface="Consolas" panose="020B0609020204030204" pitchFamily="49" charset="0"/>
                <a:cs typeface="Consolas" panose="020B0609020204030204" pitchFamily="49" charset="0"/>
              </a:rPr>
              <a:t>"</a:t>
            </a:r>
            <a:r>
              <a:rPr lang="en-US" b="0" dirty="0">
                <a:solidFill>
                  <a:srgbClr val="24292E"/>
                </a:solidFill>
                <a:effectLst/>
                <a:latin typeface="Consolas" panose="020B0609020204030204" pitchFamily="49" charset="0"/>
                <a:cs typeface="Consolas" panose="020B0609020204030204" pitchFamily="49" charset="0"/>
              </a:rPr>
              <a:t> </a:t>
            </a:r>
            <a:r>
              <a:rPr lang="en-US" b="0" dirty="0">
                <a:solidFill>
                  <a:srgbClr val="6F42C1"/>
                </a:solidFill>
                <a:effectLst/>
                <a:latin typeface="Consolas" panose="020B0609020204030204" pitchFamily="49" charset="0"/>
                <a:cs typeface="Consolas" panose="020B0609020204030204" pitchFamily="49" charset="0"/>
              </a:rPr>
              <a:t>alt</a:t>
            </a:r>
            <a:r>
              <a:rPr lang="en-US" b="0" dirty="0">
                <a:solidFill>
                  <a:srgbClr val="24292E"/>
                </a:solidFill>
                <a:effectLst/>
                <a:latin typeface="Consolas" panose="020B0609020204030204" pitchFamily="49" charset="0"/>
                <a:cs typeface="Consolas" panose="020B0609020204030204" pitchFamily="49" charset="0"/>
              </a:rPr>
              <a:t>=</a:t>
            </a:r>
            <a:r>
              <a:rPr lang="en-US" b="0" dirty="0">
                <a:solidFill>
                  <a:srgbClr val="032F62"/>
                </a:solidFill>
                <a:effectLst/>
                <a:latin typeface="Consolas" panose="020B0609020204030204" pitchFamily="49" charset="0"/>
                <a:cs typeface="Consolas" panose="020B0609020204030204" pitchFamily="49" charset="0"/>
              </a:rPr>
              <a:t>"matt reading 'Dearborn' by Ghassan </a:t>
            </a:r>
            <a:r>
              <a:rPr lang="en-US" b="0" dirty="0" err="1">
                <a:solidFill>
                  <a:srgbClr val="032F62"/>
                </a:solidFill>
                <a:effectLst/>
                <a:latin typeface="Consolas" panose="020B0609020204030204" pitchFamily="49" charset="0"/>
                <a:cs typeface="Consolas" panose="020B0609020204030204" pitchFamily="49" charset="0"/>
              </a:rPr>
              <a:t>Zeineddine</a:t>
            </a:r>
            <a:r>
              <a:rPr lang="en-US" b="0" dirty="0">
                <a:solidFill>
                  <a:srgbClr val="032F62"/>
                </a:solidFill>
                <a:effectLst/>
                <a:latin typeface="Menlo" panose="020B0609030804020204" pitchFamily="49" charset="0"/>
              </a:rPr>
              <a:t>"</a:t>
            </a:r>
            <a:r>
              <a:rPr lang="en-US" b="0" dirty="0">
                <a:solidFill>
                  <a:srgbClr val="032F62"/>
                </a:solidFill>
                <a:effectLst/>
                <a:latin typeface="Consolas" panose="020B0609020204030204" pitchFamily="49" charset="0"/>
                <a:cs typeface="Consolas" panose="020B0609020204030204" pitchFamily="49" charset="0"/>
              </a:rPr>
              <a:t>&gt;</a:t>
            </a:r>
            <a:br>
              <a:rPr lang="en-US" b="0" dirty="0">
                <a:solidFill>
                  <a:srgbClr val="24292E"/>
                </a:solidFill>
                <a:effectLst/>
                <a:latin typeface="Menlo" panose="020B0609030804020204" pitchFamily="49" charset="0"/>
              </a:rPr>
            </a:br>
            <a:endParaRPr lang="en-US" b="0" dirty="0">
              <a:solidFill>
                <a:srgbClr val="24292E"/>
              </a:solidFill>
              <a:effectLst/>
              <a:latin typeface="Menlo" panose="020B0609030804020204" pitchFamily="49" charset="0"/>
            </a:endParaRPr>
          </a:p>
          <a:p>
            <a:pPr marL="0" lvl="0" indent="0">
              <a:lnSpc>
                <a:spcPct val="120000"/>
              </a:lnSpc>
              <a:buSzPts val="3600"/>
              <a:buNone/>
            </a:pPr>
            <a:r>
              <a:rPr lang="en-US" dirty="0"/>
              <a:t>Let’s write a method that extracts the alt text from strings like the above!</a:t>
            </a:r>
            <a:br>
              <a:rPr lang="en-US" dirty="0"/>
            </a:br>
            <a:r>
              <a:rPr lang="en-US" dirty="0"/>
              <a:t>(the first step for a primitive screen reader!)</a:t>
            </a:r>
          </a:p>
          <a:p>
            <a:pPr marL="0" lvl="0" indent="0">
              <a:lnSpc>
                <a:spcPct val="120000"/>
              </a:lnSpc>
              <a:buSzPts val="3600"/>
              <a:buNone/>
            </a:pPr>
            <a:endParaRPr lang="en-US" dirty="0"/>
          </a:p>
        </p:txBody>
      </p:sp>
      <p:sp>
        <p:nvSpPr>
          <p:cNvPr id="2" name="Footer Placeholder 1">
            <a:extLst>
              <a:ext uri="{FF2B5EF4-FFF2-40B4-BE49-F238E27FC236}">
                <a16:creationId xmlns:a16="http://schemas.microsoft.com/office/drawing/2014/main" id="{F1FEBD42-66DD-102A-52FB-7FF4DDDD6EEE}"/>
              </a:ext>
            </a:extLst>
          </p:cNvPr>
          <p:cNvSpPr>
            <a:spLocks noGrp="1"/>
          </p:cNvSpPr>
          <p:nvPr>
            <p:ph type="ftr" idx="11"/>
          </p:nvPr>
        </p:nvSpPr>
        <p:spPr/>
        <p:txBody>
          <a:bodyPr/>
          <a:lstStyle/>
          <a:p>
            <a:r>
              <a:rPr lang="en-US"/>
              <a:t>Lesson 7 - Winter 2024</a:t>
            </a:r>
          </a:p>
        </p:txBody>
      </p:sp>
      <p:sp>
        <p:nvSpPr>
          <p:cNvPr id="3" name="Slide Number Placeholder 2">
            <a:extLst>
              <a:ext uri="{FF2B5EF4-FFF2-40B4-BE49-F238E27FC236}">
                <a16:creationId xmlns:a16="http://schemas.microsoft.com/office/drawing/2014/main" id="{6EF5F84A-9860-3E32-BC6A-FC47F8E8203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dirty="0"/>
          </a:p>
        </p:txBody>
      </p:sp>
    </p:spTree>
    <p:extLst>
      <p:ext uri="{BB962C8B-B14F-4D97-AF65-F5344CB8AC3E}">
        <p14:creationId xmlns:p14="http://schemas.microsoft.com/office/powerpoint/2010/main" val="1001657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US" dirty="0"/>
              <a:t>Announcements, Reminders</a:t>
            </a:r>
            <a:endParaRPr dirty="0"/>
          </a:p>
        </p:txBody>
      </p:sp>
      <p:sp>
        <p:nvSpPr>
          <p:cNvPr id="68" name="Google Shape;68;p19"/>
          <p:cNvSpPr txBox="1">
            <a:spLocks noGrp="1"/>
          </p:cNvSpPr>
          <p:nvPr>
            <p:ph type="body" idx="1"/>
          </p:nvPr>
        </p:nvSpPr>
        <p:spPr>
          <a:xfrm>
            <a:off x="838200" y="1460850"/>
            <a:ext cx="10665300" cy="4650000"/>
          </a:xfrm>
          <a:prstGeom prst="rect">
            <a:avLst/>
          </a:prstGeom>
          <a:noFill/>
          <a:ln>
            <a:noFill/>
          </a:ln>
        </p:spPr>
        <p:txBody>
          <a:bodyPr spcFirstLastPara="1" wrap="square" lIns="91425" tIns="45700" rIns="91425" bIns="45700" anchor="t" anchorCtr="0">
            <a:noAutofit/>
          </a:bodyPr>
          <a:lstStyle/>
          <a:p>
            <a:pPr lvl="0" indent="-406400">
              <a:lnSpc>
                <a:spcPct val="100000"/>
              </a:lnSpc>
              <a:buSzPts val="2800"/>
            </a:pPr>
            <a:r>
              <a:rPr lang="en-US" sz="3200" dirty="0">
                <a:solidFill>
                  <a:schemeClr val="tx1"/>
                </a:solidFill>
              </a:rPr>
              <a:t>Programming Assignment 1 is out, due Tues Jan 30</a:t>
            </a:r>
          </a:p>
          <a:p>
            <a:pPr lvl="1" indent="-406400">
              <a:lnSpc>
                <a:spcPct val="100000"/>
              </a:lnSpc>
              <a:buSzPts val="2800"/>
            </a:pPr>
            <a:r>
              <a:rPr lang="en-US" sz="2800" dirty="0">
                <a:solidFill>
                  <a:schemeClr val="tx1"/>
                </a:solidFill>
              </a:rPr>
              <a:t>Start early! This one is tough!</a:t>
            </a:r>
            <a:endParaRPr lang="en-US" sz="2800" dirty="0"/>
          </a:p>
          <a:p>
            <a:pPr indent="-406400">
              <a:lnSpc>
                <a:spcPct val="100000"/>
              </a:lnSpc>
              <a:buSzPts val="2800"/>
            </a:pPr>
            <a:r>
              <a:rPr lang="en-US" sz="3200" dirty="0"/>
              <a:t>Resubmission Cycle 1 released yesterday, due Thurs Feb 1</a:t>
            </a:r>
          </a:p>
          <a:p>
            <a:pPr indent="-406400">
              <a:lnSpc>
                <a:spcPct val="100000"/>
              </a:lnSpc>
              <a:buSzPts val="2800"/>
            </a:pPr>
            <a:r>
              <a:rPr lang="en-US" sz="3200" dirty="0"/>
              <a:t>Quiz 0 is Thurs Feb 1!</a:t>
            </a:r>
          </a:p>
          <a:p>
            <a:pPr lvl="1" indent="-406400">
              <a:lnSpc>
                <a:spcPct val="100000"/>
              </a:lnSpc>
              <a:buSzPts val="2800"/>
            </a:pPr>
            <a:r>
              <a:rPr lang="en-US" dirty="0"/>
              <a:t>Next week’s section content is focused on prepping you for the quiz!</a:t>
            </a:r>
          </a:p>
          <a:p>
            <a:pPr indent="-406400">
              <a:lnSpc>
                <a:spcPct val="100000"/>
              </a:lnSpc>
              <a:buSzPts val="2800"/>
            </a:pPr>
            <a:r>
              <a:rPr lang="en-US" dirty="0"/>
              <a:t>New </a:t>
            </a:r>
            <a:r>
              <a:rPr lang="en-US" dirty="0">
                <a:hlinkClick r:id="rId3"/>
              </a:rPr>
              <a:t>Ed Shortcuts page</a:t>
            </a:r>
            <a:r>
              <a:rPr lang="en-US" dirty="0"/>
              <a:t> on class website!</a:t>
            </a:r>
          </a:p>
        </p:txBody>
      </p:sp>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Lesson 7 - Winter 2024</a:t>
            </a:r>
            <a:endParaRP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CCD005CC-EAA6-42F8-1F11-4A484D09983C}"/>
            </a:ext>
          </a:extLst>
        </p:cNvPr>
        <p:cNvGrpSpPr/>
        <p:nvPr/>
      </p:nvGrpSpPr>
      <p:grpSpPr>
        <a:xfrm>
          <a:off x="0" y="0"/>
          <a:ext cx="0" cy="0"/>
          <a:chOff x="0" y="0"/>
          <a:chExt cx="0" cy="0"/>
        </a:xfrm>
      </p:grpSpPr>
      <p:sp>
        <p:nvSpPr>
          <p:cNvPr id="67" name="Google Shape;67;p19">
            <a:extLst>
              <a:ext uri="{FF2B5EF4-FFF2-40B4-BE49-F238E27FC236}">
                <a16:creationId xmlns:a16="http://schemas.microsoft.com/office/drawing/2014/main" id="{76729825-6D7C-8DC0-C480-1E51EC834F39}"/>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SzPts val="1800"/>
              <a:buNone/>
            </a:pPr>
            <a:r>
              <a:rPr lang="en-US" dirty="0"/>
              <a:t>🍰 🍫 🍪 Desserts for Thought</a:t>
            </a:r>
          </a:p>
        </p:txBody>
      </p:sp>
      <p:sp>
        <p:nvSpPr>
          <p:cNvPr id="68" name="Google Shape;68;p19">
            <a:extLst>
              <a:ext uri="{FF2B5EF4-FFF2-40B4-BE49-F238E27FC236}">
                <a16:creationId xmlns:a16="http://schemas.microsoft.com/office/drawing/2014/main" id="{F771008A-9E41-F750-B487-5A8193C0E2EB}"/>
              </a:ext>
            </a:extLst>
          </p:cNvPr>
          <p:cNvSpPr txBox="1">
            <a:spLocks noGrp="1"/>
          </p:cNvSpPr>
          <p:nvPr>
            <p:ph type="body" idx="1"/>
          </p:nvPr>
        </p:nvSpPr>
        <p:spPr>
          <a:xfrm>
            <a:off x="838200" y="1542992"/>
            <a:ext cx="11036968" cy="4285089"/>
          </a:xfrm>
          <a:prstGeom prst="rect">
            <a:avLst/>
          </a:prstGeom>
          <a:noFill/>
          <a:ln>
            <a:noFill/>
          </a:ln>
        </p:spPr>
        <p:txBody>
          <a:bodyPr spcFirstLastPara="1" wrap="square" lIns="91425" tIns="45700" rIns="91425" bIns="45700" anchor="t" anchorCtr="0">
            <a:normAutofit lnSpcReduction="10000"/>
          </a:bodyPr>
          <a:lstStyle/>
          <a:p>
            <a:pPr marL="514350" lvl="0" indent="-514350">
              <a:lnSpc>
                <a:spcPct val="120000"/>
              </a:lnSpc>
              <a:buSzPts val="3600"/>
              <a:buFont typeface="+mj-lt"/>
              <a:buAutoNum type="arabicPeriod"/>
            </a:pPr>
            <a:r>
              <a:rPr lang="en-US" dirty="0"/>
              <a:t>Some programs take other programs as input!</a:t>
            </a:r>
          </a:p>
          <a:p>
            <a:pPr marL="971550" lvl="1" indent="-514350">
              <a:lnSpc>
                <a:spcPct val="120000"/>
              </a:lnSpc>
              <a:buSzPts val="3600"/>
            </a:pPr>
            <a:r>
              <a:rPr lang="en-US" dirty="0"/>
              <a:t>high tea for thought: how does assignment automated testing work?</a:t>
            </a:r>
          </a:p>
          <a:p>
            <a:pPr marL="971550" lvl="1" indent="-514350">
              <a:lnSpc>
                <a:spcPct val="120000"/>
              </a:lnSpc>
              <a:buSzPts val="3600"/>
            </a:pPr>
            <a:r>
              <a:rPr lang="en-US" dirty="0"/>
              <a:t>interested in more? Take CSE 341/401/413, or talk to Matt!</a:t>
            </a:r>
          </a:p>
          <a:p>
            <a:pPr marL="514350" indent="-514350">
              <a:lnSpc>
                <a:spcPct val="120000"/>
              </a:lnSpc>
              <a:buSzPts val="3600"/>
              <a:buFont typeface="+mj-lt"/>
              <a:buAutoNum type="arabicPeriod"/>
            </a:pPr>
            <a:r>
              <a:rPr lang="en-US" dirty="0"/>
              <a:t>You can write code that supports accessibility! </a:t>
            </a:r>
          </a:p>
          <a:p>
            <a:pPr marL="971550" lvl="1" indent="-514350">
              <a:lnSpc>
                <a:spcPct val="120000"/>
              </a:lnSpc>
              <a:buSzPts val="3600"/>
            </a:pPr>
            <a:r>
              <a:rPr lang="en-US" dirty="0"/>
              <a:t>this both involves adding context (like alt text), </a:t>
            </a:r>
            <a:br>
              <a:rPr lang="en-US" dirty="0"/>
            </a:br>
            <a:r>
              <a:rPr lang="en-US" dirty="0"/>
              <a:t>but also </a:t>
            </a:r>
            <a:r>
              <a:rPr lang="en-US" b="1" dirty="0"/>
              <a:t>building accessibility tools</a:t>
            </a:r>
            <a:r>
              <a:rPr lang="en-US" dirty="0"/>
              <a:t> (and UW is </a:t>
            </a:r>
            <a:r>
              <a:rPr lang="en-US" u="sng" dirty="0"/>
              <a:t>really</a:t>
            </a:r>
            <a:r>
              <a:rPr lang="en-US" dirty="0"/>
              <a:t> good at that)</a:t>
            </a:r>
          </a:p>
          <a:p>
            <a:pPr marL="971550" lvl="1" indent="-514350">
              <a:lnSpc>
                <a:spcPct val="120000"/>
              </a:lnSpc>
              <a:buSzPts val="3600"/>
            </a:pPr>
            <a:r>
              <a:rPr lang="en-US" dirty="0"/>
              <a:t>in section next Tuesday: building a color contrast evaluator!</a:t>
            </a:r>
          </a:p>
          <a:p>
            <a:pPr marL="514350" indent="-514350">
              <a:lnSpc>
                <a:spcPct val="120000"/>
              </a:lnSpc>
              <a:buSzPts val="3600"/>
              <a:buFont typeface="+mj-lt"/>
              <a:buAutoNum type="arabicPeriod"/>
            </a:pPr>
            <a:r>
              <a:rPr lang="en-US" dirty="0"/>
              <a:t>But, automated tools can only do so much (especially on context)</a:t>
            </a:r>
          </a:p>
        </p:txBody>
      </p:sp>
      <p:sp>
        <p:nvSpPr>
          <p:cNvPr id="2" name="Footer Placeholder 1">
            <a:extLst>
              <a:ext uri="{FF2B5EF4-FFF2-40B4-BE49-F238E27FC236}">
                <a16:creationId xmlns:a16="http://schemas.microsoft.com/office/drawing/2014/main" id="{D8614971-3C31-CE78-2A8E-E505859CE0E9}"/>
              </a:ext>
            </a:extLst>
          </p:cNvPr>
          <p:cNvSpPr>
            <a:spLocks noGrp="1"/>
          </p:cNvSpPr>
          <p:nvPr>
            <p:ph type="ftr" idx="11"/>
          </p:nvPr>
        </p:nvSpPr>
        <p:spPr/>
        <p:txBody>
          <a:bodyPr/>
          <a:lstStyle/>
          <a:p>
            <a:r>
              <a:rPr lang="en-US"/>
              <a:t>Lesson 7 - Winter 2024</a:t>
            </a:r>
          </a:p>
        </p:txBody>
      </p:sp>
      <p:sp>
        <p:nvSpPr>
          <p:cNvPr id="3" name="Slide Number Placeholder 2">
            <a:extLst>
              <a:ext uri="{FF2B5EF4-FFF2-40B4-BE49-F238E27FC236}">
                <a16:creationId xmlns:a16="http://schemas.microsoft.com/office/drawing/2014/main" id="{BDBED08E-7AD7-6E76-1262-825B3AAE9F0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dirty="0"/>
          </a:p>
        </p:txBody>
      </p:sp>
    </p:spTree>
    <p:extLst>
      <p:ext uri="{BB962C8B-B14F-4D97-AF65-F5344CB8AC3E}">
        <p14:creationId xmlns:p14="http://schemas.microsoft.com/office/powerpoint/2010/main" val="2430146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9186423B-87EA-1D38-628E-C4EBF6614A45}"/>
            </a:ext>
          </a:extLst>
        </p:cNvPr>
        <p:cNvGrpSpPr/>
        <p:nvPr/>
      </p:nvGrpSpPr>
      <p:grpSpPr>
        <a:xfrm>
          <a:off x="0" y="0"/>
          <a:ext cx="0" cy="0"/>
          <a:chOff x="0" y="0"/>
          <a:chExt cx="0" cy="0"/>
        </a:xfrm>
      </p:grpSpPr>
      <p:sp>
        <p:nvSpPr>
          <p:cNvPr id="67" name="Google Shape;67;p19">
            <a:extLst>
              <a:ext uri="{FF2B5EF4-FFF2-40B4-BE49-F238E27FC236}">
                <a16:creationId xmlns:a16="http://schemas.microsoft.com/office/drawing/2014/main" id="{FC1479D3-E29E-4466-ED53-5CDD93A3ED37}"/>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SzPts val="1800"/>
              <a:buNone/>
            </a:pPr>
            <a:r>
              <a:rPr lang="en-US" dirty="0"/>
              <a:t>Some choice quotes (3/3)</a:t>
            </a:r>
          </a:p>
        </p:txBody>
      </p:sp>
      <p:sp>
        <p:nvSpPr>
          <p:cNvPr id="68" name="Google Shape;68;p19">
            <a:extLst>
              <a:ext uri="{FF2B5EF4-FFF2-40B4-BE49-F238E27FC236}">
                <a16:creationId xmlns:a16="http://schemas.microsoft.com/office/drawing/2014/main" id="{4F3964DA-E7D8-1829-4139-D635427EC249}"/>
              </a:ext>
            </a:extLst>
          </p:cNvPr>
          <p:cNvSpPr txBox="1">
            <a:spLocks noGrp="1"/>
          </p:cNvSpPr>
          <p:nvPr>
            <p:ph type="body" idx="1"/>
          </p:nvPr>
        </p:nvSpPr>
        <p:spPr>
          <a:xfrm>
            <a:off x="838200" y="1542992"/>
            <a:ext cx="10415954" cy="4285089"/>
          </a:xfrm>
          <a:prstGeom prst="rect">
            <a:avLst/>
          </a:prstGeom>
          <a:noFill/>
          <a:ln>
            <a:noFill/>
          </a:ln>
        </p:spPr>
        <p:txBody>
          <a:bodyPr spcFirstLastPara="1" wrap="square" lIns="91425" tIns="45700" rIns="91425" bIns="45700" anchor="t" anchorCtr="0">
            <a:normAutofit/>
          </a:bodyPr>
          <a:lstStyle/>
          <a:p>
            <a:pPr marL="0" lvl="0" indent="0">
              <a:lnSpc>
                <a:spcPct val="120000"/>
              </a:lnSpc>
              <a:buSzPts val="3600"/>
              <a:buNone/>
            </a:pPr>
            <a:r>
              <a:rPr lang="en-US" sz="3200" dirty="0"/>
              <a:t>“I'll be honest, nothing resonated with me as I'm not the speaker and cannot relate to his experience regarding accessibility. In fact, I think it would be wrong of me to say I resonate with the speaker as I'm, an [abled] person, cannot speak of life and experience life as if I'm a person with disabilities.”</a:t>
            </a:r>
            <a:endParaRPr lang="en-US" dirty="0"/>
          </a:p>
        </p:txBody>
      </p:sp>
      <p:sp>
        <p:nvSpPr>
          <p:cNvPr id="2" name="Footer Placeholder 1">
            <a:extLst>
              <a:ext uri="{FF2B5EF4-FFF2-40B4-BE49-F238E27FC236}">
                <a16:creationId xmlns:a16="http://schemas.microsoft.com/office/drawing/2014/main" id="{2D33A061-4E5C-AB22-4D71-45E07B38F59F}"/>
              </a:ext>
            </a:extLst>
          </p:cNvPr>
          <p:cNvSpPr>
            <a:spLocks noGrp="1"/>
          </p:cNvSpPr>
          <p:nvPr>
            <p:ph type="ftr" idx="11"/>
          </p:nvPr>
        </p:nvSpPr>
        <p:spPr/>
        <p:txBody>
          <a:bodyPr/>
          <a:lstStyle/>
          <a:p>
            <a:r>
              <a:rPr lang="en-US"/>
              <a:t>Lesson 7 - Winter 2024</a:t>
            </a:r>
          </a:p>
        </p:txBody>
      </p:sp>
      <p:sp>
        <p:nvSpPr>
          <p:cNvPr id="3" name="Slide Number Placeholder 2">
            <a:extLst>
              <a:ext uri="{FF2B5EF4-FFF2-40B4-BE49-F238E27FC236}">
                <a16:creationId xmlns:a16="http://schemas.microsoft.com/office/drawing/2014/main" id="{FB67B5B8-8BE4-AEF5-48E0-055C40590AC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dirty="0"/>
          </a:p>
        </p:txBody>
      </p:sp>
    </p:spTree>
    <p:extLst>
      <p:ext uri="{BB962C8B-B14F-4D97-AF65-F5344CB8AC3E}">
        <p14:creationId xmlns:p14="http://schemas.microsoft.com/office/powerpoint/2010/main" val="4002077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Shape 66">
          <a:extLst>
            <a:ext uri="{FF2B5EF4-FFF2-40B4-BE49-F238E27FC236}">
              <a16:creationId xmlns:a16="http://schemas.microsoft.com/office/drawing/2014/main" id="{26EC5906-00ED-1435-4B22-1046E7E0CB9C}"/>
            </a:ext>
          </a:extLst>
        </p:cNvPr>
        <p:cNvGrpSpPr/>
        <p:nvPr/>
      </p:nvGrpSpPr>
      <p:grpSpPr>
        <a:xfrm>
          <a:off x="0" y="0"/>
          <a:ext cx="0" cy="0"/>
          <a:chOff x="0" y="0"/>
          <a:chExt cx="0" cy="0"/>
        </a:xfrm>
      </p:grpSpPr>
      <p:sp>
        <p:nvSpPr>
          <p:cNvPr id="67" name="Google Shape;67;p19">
            <a:extLst>
              <a:ext uri="{FF2B5EF4-FFF2-40B4-BE49-F238E27FC236}">
                <a16:creationId xmlns:a16="http://schemas.microsoft.com/office/drawing/2014/main" id="{663A4800-D735-432B-B591-FB7F1B164B78}"/>
              </a:ext>
            </a:extLst>
          </p:cNvPr>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SzPts val="1800"/>
              <a:buNone/>
            </a:pPr>
            <a:r>
              <a:rPr lang="en-US" dirty="0"/>
              <a:t>Fun fact:</a:t>
            </a:r>
          </a:p>
        </p:txBody>
      </p:sp>
      <p:sp>
        <p:nvSpPr>
          <p:cNvPr id="68" name="Google Shape;68;p19">
            <a:extLst>
              <a:ext uri="{FF2B5EF4-FFF2-40B4-BE49-F238E27FC236}">
                <a16:creationId xmlns:a16="http://schemas.microsoft.com/office/drawing/2014/main" id="{1D023EAE-DAA1-1E9A-075C-E0D4F96EC832}"/>
              </a:ext>
            </a:extLst>
          </p:cNvPr>
          <p:cNvSpPr txBox="1">
            <a:spLocks noGrp="1"/>
          </p:cNvSpPr>
          <p:nvPr>
            <p:ph type="body" idx="1"/>
          </p:nvPr>
        </p:nvSpPr>
        <p:spPr>
          <a:xfrm>
            <a:off x="838200" y="1542992"/>
            <a:ext cx="11036968" cy="4285089"/>
          </a:xfrm>
          <a:prstGeom prst="rect">
            <a:avLst/>
          </a:prstGeom>
          <a:noFill/>
          <a:ln>
            <a:noFill/>
          </a:ln>
        </p:spPr>
        <p:txBody>
          <a:bodyPr spcFirstLastPara="1" wrap="square" lIns="91425" tIns="45700" rIns="91425" bIns="45700" anchor="t" anchorCtr="0">
            <a:normAutofit/>
          </a:bodyPr>
          <a:lstStyle/>
          <a:p>
            <a:pPr marL="0" lvl="0" indent="0">
              <a:lnSpc>
                <a:spcPct val="120000"/>
              </a:lnSpc>
              <a:buSzPts val="3600"/>
              <a:buNone/>
            </a:pPr>
            <a:r>
              <a:rPr lang="en-US" dirty="0"/>
              <a:t>This assignment is (loosely) inspired by some open-source work that Matt did as an intern at CZI. See:</a:t>
            </a:r>
          </a:p>
          <a:p>
            <a:pPr marL="0" lvl="0" indent="0">
              <a:lnSpc>
                <a:spcPct val="120000"/>
              </a:lnSpc>
              <a:buSzPts val="3600"/>
              <a:buNone/>
            </a:pPr>
            <a:r>
              <a:rPr lang="en-US" dirty="0">
                <a:hlinkClick r:id="rId3"/>
              </a:rPr>
              <a:t>https://medium.com/czi-technology/catching-ambiguous-link-text-open-source-an-interns-perspective-91b2a5de28dc</a:t>
            </a:r>
            <a:r>
              <a:rPr lang="en-US" dirty="0"/>
              <a:t> </a:t>
            </a:r>
          </a:p>
        </p:txBody>
      </p:sp>
      <p:sp>
        <p:nvSpPr>
          <p:cNvPr id="2" name="Footer Placeholder 1">
            <a:extLst>
              <a:ext uri="{FF2B5EF4-FFF2-40B4-BE49-F238E27FC236}">
                <a16:creationId xmlns:a16="http://schemas.microsoft.com/office/drawing/2014/main" id="{E1033E54-4F22-6190-CE62-8A54BCB06972}"/>
              </a:ext>
            </a:extLst>
          </p:cNvPr>
          <p:cNvSpPr>
            <a:spLocks noGrp="1"/>
          </p:cNvSpPr>
          <p:nvPr>
            <p:ph type="ftr" idx="11"/>
          </p:nvPr>
        </p:nvSpPr>
        <p:spPr/>
        <p:txBody>
          <a:bodyPr/>
          <a:lstStyle/>
          <a:p>
            <a:r>
              <a:rPr lang="en-US"/>
              <a:t>Lesson 7 - Winter 2024</a:t>
            </a:r>
          </a:p>
        </p:txBody>
      </p:sp>
      <p:sp>
        <p:nvSpPr>
          <p:cNvPr id="3" name="Slide Number Placeholder 2">
            <a:extLst>
              <a:ext uri="{FF2B5EF4-FFF2-40B4-BE49-F238E27FC236}">
                <a16:creationId xmlns:a16="http://schemas.microsoft.com/office/drawing/2014/main" id="{ABD5923A-9A95-4419-AE3C-5CC49566AFE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dirty="0"/>
          </a:p>
        </p:txBody>
      </p:sp>
    </p:spTree>
    <p:extLst>
      <p:ext uri="{BB962C8B-B14F-4D97-AF65-F5344CB8AC3E}">
        <p14:creationId xmlns:p14="http://schemas.microsoft.com/office/powerpoint/2010/main" val="138709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r>
              <a:rPr lang="en-US" b="1" spc="-5" dirty="0">
                <a:solidFill>
                  <a:srgbClr val="993366"/>
                </a:solidFill>
                <a:latin typeface="Calibri" panose="020F0502020204030204" pitchFamily="34" charset="0"/>
                <a:cs typeface="Calibri" panose="020F0502020204030204" pitchFamily="34" charset="0"/>
              </a:rPr>
              <a:t>(Review)</a:t>
            </a:r>
            <a:r>
              <a:rPr lang="en-US" spc="-5" dirty="0">
                <a:latin typeface="Calibri" panose="020F0502020204030204" pitchFamily="34" charset="0"/>
                <a:cs typeface="Calibri" panose="020F0502020204030204" pitchFamily="34" charset="0"/>
              </a:rPr>
              <a:t> </a:t>
            </a:r>
            <a:r>
              <a:rPr lang="en-US" b="1" dirty="0">
                <a:solidFill>
                  <a:schemeClr val="tx1"/>
                </a:solidFill>
              </a:rPr>
              <a:t>Parameters</a:t>
            </a:r>
            <a:endParaRPr dirty="0"/>
          </a:p>
        </p:txBody>
      </p:sp>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Lesson 7 - Winter 2024</a:t>
            </a:r>
            <a:endParaRP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a:t>
            </a:fld>
            <a:endParaRPr/>
          </a:p>
        </p:txBody>
      </p:sp>
      <p:sp>
        <p:nvSpPr>
          <p:cNvPr id="3" name="Text Placeholder 2">
            <a:extLst>
              <a:ext uri="{FF2B5EF4-FFF2-40B4-BE49-F238E27FC236}">
                <a16:creationId xmlns:a16="http://schemas.microsoft.com/office/drawing/2014/main" id="{E86FD9D3-36ED-4D02-89A6-8A35783E0531}"/>
              </a:ext>
            </a:extLst>
          </p:cNvPr>
          <p:cNvSpPr>
            <a:spLocks noGrp="1" noChangeArrowheads="1"/>
          </p:cNvSpPr>
          <p:nvPr>
            <p:ph type="body" idx="1"/>
          </p:nvPr>
        </p:nvSpPr>
        <p:spPr bwMode="auto">
          <a:xfrm>
            <a:off x="838200" y="1301981"/>
            <a:ext cx="11090335" cy="4689489"/>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t" anchorCtr="0" compatLnSpc="1">
            <a:prstTxWarp prst="textNoShape">
              <a:avLst/>
            </a:prstTxWarp>
            <a:spAutoFit/>
          </a:bodyPr>
          <a:lstStyle/>
          <a:p>
            <a:pPr marL="114300" indent="0">
              <a:lnSpc>
                <a:spcPct val="100000"/>
              </a:lnSpc>
              <a:spcBef>
                <a:spcPts val="600"/>
              </a:spcBef>
              <a:buNone/>
            </a:pPr>
            <a:r>
              <a:rPr lang="en-US" sz="3600" dirty="0">
                <a:solidFill>
                  <a:schemeClr val="tx1"/>
                </a:solidFill>
                <a:latin typeface="Calibri" panose="020F0502020204030204" pitchFamily="34" charset="0"/>
                <a:cs typeface="Calibri" panose="020F0502020204030204" pitchFamily="34" charset="0"/>
              </a:rPr>
              <a:t>Definition: A value passed to a method by its caller</a:t>
            </a:r>
            <a:endParaRPr lang="en-US" b="1" dirty="0">
              <a:solidFill>
                <a:schemeClr val="tx1"/>
              </a:solidFill>
              <a:latin typeface="Calibri" panose="020F0502020204030204" pitchFamily="34" charset="0"/>
              <a:cs typeface="Calibri" panose="020F0502020204030204" pitchFamily="34" charset="0"/>
            </a:endParaRPr>
          </a:p>
          <a:p>
            <a:pPr marL="571500" lvl="1" indent="0">
              <a:lnSpc>
                <a:spcPct val="100000"/>
              </a:lnSpc>
              <a:spcBef>
                <a:spcPts val="600"/>
              </a:spcBef>
              <a:buNone/>
            </a:pPr>
            <a:r>
              <a:rPr lang="en-US" sz="2800" dirty="0">
                <a:solidFill>
                  <a:srgbClr val="0066FF"/>
                </a:solidFill>
                <a:latin typeface="Consolas" panose="020B0609020204030204" pitchFamily="49" charset="0"/>
                <a:cs typeface="Calibri" panose="020F0502020204030204" pitchFamily="34" charset="0"/>
              </a:rPr>
              <a:t>public static</a:t>
            </a:r>
            <a:r>
              <a:rPr lang="en-US" sz="2800" dirty="0">
                <a:solidFill>
                  <a:schemeClr val="tx1"/>
                </a:solidFill>
                <a:latin typeface="Consolas" panose="020B0609020204030204" pitchFamily="49" charset="0"/>
                <a:cs typeface="Calibri" panose="020F0502020204030204" pitchFamily="34" charset="0"/>
              </a:rPr>
              <a:t> </a:t>
            </a:r>
            <a:r>
              <a:rPr lang="en-US" sz="2800" dirty="0">
                <a:solidFill>
                  <a:srgbClr val="008080"/>
                </a:solidFill>
                <a:latin typeface="Consolas" panose="020B0609020204030204" pitchFamily="49" charset="0"/>
                <a:cs typeface="Calibri" panose="020F0502020204030204" pitchFamily="34" charset="0"/>
              </a:rPr>
              <a:t>void</a:t>
            </a:r>
            <a:r>
              <a:rPr lang="en-US" sz="2800" dirty="0">
                <a:solidFill>
                  <a:schemeClr val="tx1"/>
                </a:solidFill>
                <a:latin typeface="Consolas" panose="020B0609020204030204" pitchFamily="49" charset="0"/>
                <a:cs typeface="Calibri" panose="020F0502020204030204" pitchFamily="34" charset="0"/>
              </a:rPr>
              <a:t> </a:t>
            </a:r>
            <a:r>
              <a:rPr lang="en-US" sz="2800" dirty="0" err="1">
                <a:solidFill>
                  <a:schemeClr val="accent6">
                    <a:lumMod val="50000"/>
                  </a:schemeClr>
                </a:solidFill>
                <a:latin typeface="Consolas" panose="020B0609020204030204" pitchFamily="49" charset="0"/>
                <a:cs typeface="Calibri" panose="020F0502020204030204" pitchFamily="34" charset="0"/>
              </a:rPr>
              <a:t>myMethod</a:t>
            </a:r>
            <a:r>
              <a:rPr lang="en-US" sz="2800" dirty="0">
                <a:solidFill>
                  <a:schemeClr val="tx1"/>
                </a:solidFill>
                <a:latin typeface="Consolas" panose="020B0609020204030204" pitchFamily="49" charset="0"/>
                <a:cs typeface="Calibri" panose="020F0502020204030204" pitchFamily="34" charset="0"/>
              </a:rPr>
              <a:t>(</a:t>
            </a:r>
            <a:r>
              <a:rPr lang="en-US" sz="2800" dirty="0">
                <a:solidFill>
                  <a:srgbClr val="008080"/>
                </a:solidFill>
                <a:highlight>
                  <a:srgbClr val="CCECFF"/>
                </a:highlight>
                <a:latin typeface="Consolas" panose="020B0609020204030204" pitchFamily="49" charset="0"/>
                <a:cs typeface="Calibri" panose="020F0502020204030204" pitchFamily="34" charset="0"/>
              </a:rPr>
              <a:t>String</a:t>
            </a:r>
            <a:r>
              <a:rPr lang="en-US" sz="2800" dirty="0">
                <a:solidFill>
                  <a:schemeClr val="tx1"/>
                </a:solidFill>
                <a:highlight>
                  <a:srgbClr val="CCECFF"/>
                </a:highlight>
                <a:latin typeface="Consolas" panose="020B0609020204030204" pitchFamily="49" charset="0"/>
                <a:cs typeface="Calibri" panose="020F0502020204030204" pitchFamily="34" charset="0"/>
              </a:rPr>
              <a:t> </a:t>
            </a:r>
            <a:r>
              <a:rPr lang="en-US" sz="2800" dirty="0" err="1">
                <a:solidFill>
                  <a:schemeClr val="tx1"/>
                </a:solidFill>
                <a:highlight>
                  <a:srgbClr val="CCECFF"/>
                </a:highlight>
                <a:latin typeface="Consolas" panose="020B0609020204030204" pitchFamily="49" charset="0"/>
                <a:cs typeface="Calibri" panose="020F0502020204030204" pitchFamily="34" charset="0"/>
              </a:rPr>
              <a:t>musicalAct</a:t>
            </a:r>
            <a:r>
              <a:rPr lang="en-US" sz="2800" dirty="0">
                <a:solidFill>
                  <a:schemeClr val="tx1"/>
                </a:solidFill>
                <a:latin typeface="Consolas" panose="020B0609020204030204" pitchFamily="49" charset="0"/>
                <a:cs typeface="Calibri" panose="020F0502020204030204" pitchFamily="34" charset="0"/>
              </a:rPr>
              <a:t>) {</a:t>
            </a:r>
          </a:p>
          <a:p>
            <a:pPr marL="571500" lvl="1" indent="0">
              <a:lnSpc>
                <a:spcPct val="100000"/>
              </a:lnSpc>
              <a:spcBef>
                <a:spcPts val="600"/>
              </a:spcBef>
              <a:buNone/>
            </a:pPr>
            <a:r>
              <a:rPr lang="en-US" sz="2800" dirty="0">
                <a:solidFill>
                  <a:schemeClr val="tx1"/>
                </a:solidFill>
                <a:latin typeface="Consolas" panose="020B0609020204030204" pitchFamily="49" charset="0"/>
                <a:cs typeface="Calibri" panose="020F0502020204030204" pitchFamily="34" charset="0"/>
              </a:rPr>
              <a:t>   </a:t>
            </a:r>
            <a:r>
              <a:rPr lang="en-US" sz="2800" dirty="0" err="1">
                <a:solidFill>
                  <a:schemeClr val="tx1"/>
                </a:solidFill>
                <a:latin typeface="Consolas" panose="020B0609020204030204" pitchFamily="49" charset="0"/>
                <a:cs typeface="Calibri" panose="020F0502020204030204" pitchFamily="34" charset="0"/>
              </a:rPr>
              <a:t>System.out.print</a:t>
            </a:r>
            <a:r>
              <a:rPr lang="en-US" sz="2800" dirty="0">
                <a:solidFill>
                  <a:schemeClr val="tx1"/>
                </a:solidFill>
                <a:latin typeface="Consolas" panose="020B0609020204030204" pitchFamily="49" charset="0"/>
                <a:cs typeface="Calibri" panose="020F0502020204030204" pitchFamily="34" charset="0"/>
              </a:rPr>
              <a:t>(</a:t>
            </a:r>
            <a:r>
              <a:rPr lang="en-US" sz="2800" dirty="0" err="1">
                <a:solidFill>
                  <a:schemeClr val="tx1"/>
                </a:solidFill>
                <a:highlight>
                  <a:srgbClr val="CCECFF"/>
                </a:highlight>
                <a:latin typeface="Consolas" panose="020B0609020204030204" pitchFamily="49" charset="0"/>
                <a:cs typeface="Calibri" panose="020F0502020204030204" pitchFamily="34" charset="0"/>
              </a:rPr>
              <a:t>musicalAct</a:t>
            </a:r>
            <a:r>
              <a:rPr lang="en-US" sz="2800" dirty="0">
                <a:solidFill>
                  <a:schemeClr val="tx1"/>
                </a:solidFill>
                <a:latin typeface="Consolas" panose="020B0609020204030204" pitchFamily="49" charset="0"/>
                <a:cs typeface="Calibri" panose="020F0502020204030204" pitchFamily="34" charset="0"/>
              </a:rPr>
              <a:t> + </a:t>
            </a:r>
            <a:r>
              <a:rPr lang="en-US" sz="2800" dirty="0">
                <a:solidFill>
                  <a:srgbClr val="A41514"/>
                </a:solidFill>
                <a:latin typeface="Consolas" panose="020B0609020204030204" pitchFamily="49" charset="0"/>
                <a:cs typeface="Calibri" panose="020F0502020204030204" pitchFamily="34" charset="0"/>
              </a:rPr>
              <a:t>" is the best!"</a:t>
            </a:r>
            <a:r>
              <a:rPr lang="en-US" sz="2800" dirty="0">
                <a:solidFill>
                  <a:schemeClr val="tx1"/>
                </a:solidFill>
                <a:latin typeface="Consolas" panose="020B0609020204030204" pitchFamily="49" charset="0"/>
                <a:cs typeface="Calibri" panose="020F0502020204030204" pitchFamily="34" charset="0"/>
              </a:rPr>
              <a:t>);</a:t>
            </a:r>
          </a:p>
          <a:p>
            <a:pPr marL="571500" lvl="1" indent="0">
              <a:lnSpc>
                <a:spcPct val="100000"/>
              </a:lnSpc>
              <a:spcBef>
                <a:spcPts val="600"/>
              </a:spcBef>
              <a:buNone/>
            </a:pPr>
            <a:r>
              <a:rPr lang="en-US" sz="2800" dirty="0">
                <a:solidFill>
                  <a:schemeClr val="tx1"/>
                </a:solidFill>
                <a:latin typeface="Consolas" panose="020B0609020204030204" pitchFamily="49" charset="0"/>
                <a:cs typeface="Calibri" panose="020F0502020204030204" pitchFamily="34" charset="0"/>
              </a:rPr>
              <a:t>   ...</a:t>
            </a:r>
          </a:p>
          <a:p>
            <a:pPr marL="571500" lvl="1" indent="0">
              <a:lnSpc>
                <a:spcPct val="100000"/>
              </a:lnSpc>
              <a:spcBef>
                <a:spcPts val="600"/>
              </a:spcBef>
              <a:buNone/>
            </a:pPr>
            <a:r>
              <a:rPr lang="en-US" sz="2800" dirty="0">
                <a:solidFill>
                  <a:schemeClr val="tx1"/>
                </a:solidFill>
                <a:latin typeface="Consolas" panose="020B0609020204030204" pitchFamily="49" charset="0"/>
                <a:cs typeface="Calibri" panose="020F0502020204030204" pitchFamily="34" charset="0"/>
              </a:rPr>
              <a:t>}</a:t>
            </a:r>
          </a:p>
          <a:p>
            <a:pPr marL="571500" lvl="1" indent="0">
              <a:lnSpc>
                <a:spcPct val="100000"/>
              </a:lnSpc>
              <a:spcBef>
                <a:spcPts val="600"/>
              </a:spcBef>
              <a:buNone/>
            </a:pPr>
            <a:endParaRPr lang="en-US" sz="2800" dirty="0">
              <a:solidFill>
                <a:schemeClr val="tx1"/>
              </a:solidFill>
              <a:latin typeface="Consolas" panose="020B0609020204030204" pitchFamily="49" charset="0"/>
              <a:cs typeface="Calibri" panose="020F0502020204030204" pitchFamily="34" charset="0"/>
            </a:endParaRPr>
          </a:p>
          <a:p>
            <a:pPr marL="114300" indent="0">
              <a:lnSpc>
                <a:spcPct val="100000"/>
              </a:lnSpc>
              <a:spcBef>
                <a:spcPts val="600"/>
              </a:spcBef>
              <a:buNone/>
            </a:pPr>
            <a:r>
              <a:rPr lang="en-US" sz="3200" dirty="0">
                <a:solidFill>
                  <a:schemeClr val="tx1"/>
                </a:solidFill>
                <a:latin typeface="Calibri" panose="020F0502020204030204" pitchFamily="34" charset="0"/>
                <a:cs typeface="Calibri" panose="020F0502020204030204" pitchFamily="34" charset="0"/>
              </a:rPr>
              <a:t>Calling a method with a parameter…</a:t>
            </a:r>
          </a:p>
          <a:p>
            <a:pPr marL="571500" lvl="1" indent="0">
              <a:buNone/>
            </a:pPr>
            <a:r>
              <a:rPr lang="en-US" sz="2800" dirty="0" err="1">
                <a:solidFill>
                  <a:schemeClr val="accent3">
                    <a:lumMod val="50000"/>
                  </a:schemeClr>
                </a:solidFill>
                <a:latin typeface="Consolas" panose="020B0609020204030204" pitchFamily="49" charset="0"/>
                <a:cs typeface="Calibri" panose="020F0502020204030204" pitchFamily="34" charset="0"/>
              </a:rPr>
              <a:t>myMethod</a:t>
            </a:r>
            <a:r>
              <a:rPr lang="en-US" sz="2800" dirty="0">
                <a:solidFill>
                  <a:schemeClr val="tx1"/>
                </a:solidFill>
                <a:latin typeface="Consolas" panose="020B0609020204030204" pitchFamily="49" charset="0"/>
                <a:cs typeface="Calibri" panose="020F0502020204030204" pitchFamily="34" charset="0"/>
              </a:rPr>
              <a:t>(</a:t>
            </a:r>
            <a:r>
              <a:rPr lang="en-US" sz="2800" dirty="0">
                <a:solidFill>
                  <a:srgbClr val="A41514"/>
                </a:solidFill>
                <a:latin typeface="Consolas" panose="020B0609020204030204" pitchFamily="49" charset="0"/>
                <a:cs typeface="Calibri" panose="020F0502020204030204" pitchFamily="34" charset="0"/>
              </a:rPr>
              <a:t>"Olivia Rodrigo"</a:t>
            </a:r>
            <a:r>
              <a:rPr lang="en-US" sz="2800" dirty="0">
                <a:solidFill>
                  <a:schemeClr val="tx1"/>
                </a:solidFill>
                <a:latin typeface="Consolas" panose="020B0609020204030204" pitchFamily="49" charset="0"/>
                <a:cs typeface="Calibri" panose="020F0502020204030204" pitchFamily="34" charset="0"/>
              </a:rPr>
              <a:t>); </a:t>
            </a:r>
            <a:r>
              <a:rPr lang="en-US" sz="2800" dirty="0">
                <a:solidFill>
                  <a:schemeClr val="bg1">
                    <a:lumMod val="50000"/>
                  </a:schemeClr>
                </a:solidFill>
                <a:latin typeface="Consolas" panose="020B0609020204030204" pitchFamily="49" charset="0"/>
                <a:cs typeface="Calibri" panose="020F0502020204030204" pitchFamily="34" charset="0"/>
              </a:rPr>
              <a:t>// Olivia Rodrigo is</a:t>
            </a:r>
          </a:p>
          <a:p>
            <a:pPr marL="571500" lvl="1" indent="0">
              <a:buNone/>
            </a:pPr>
            <a:r>
              <a:rPr lang="en-US" sz="2800" dirty="0">
                <a:solidFill>
                  <a:schemeClr val="tx1"/>
                </a:solidFill>
                <a:latin typeface="Consolas" panose="020B0609020204030204" pitchFamily="49" charset="0"/>
                <a:cs typeface="Calibri" panose="020F0502020204030204" pitchFamily="34" charset="0"/>
              </a:rPr>
              <a:t>						   </a:t>
            </a:r>
            <a:r>
              <a:rPr lang="en-US" sz="2800" dirty="0">
                <a:solidFill>
                  <a:schemeClr val="bg1">
                    <a:lumMod val="50000"/>
                  </a:schemeClr>
                </a:solidFill>
                <a:latin typeface="Consolas" panose="020B0609020204030204" pitchFamily="49" charset="0"/>
                <a:cs typeface="Calibri" panose="020F0502020204030204" pitchFamily="34" charset="0"/>
              </a:rPr>
              <a:t>// the best! </a:t>
            </a:r>
          </a:p>
        </p:txBody>
      </p:sp>
    </p:spTree>
    <p:extLst>
      <p:ext uri="{BB962C8B-B14F-4D97-AF65-F5344CB8AC3E}">
        <p14:creationId xmlns:p14="http://schemas.microsoft.com/office/powerpoint/2010/main" val="1975496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a:extLst>
            <a:ext uri="{FF2B5EF4-FFF2-40B4-BE49-F238E27FC236}">
              <a16:creationId xmlns:a16="http://schemas.microsoft.com/office/drawing/2014/main" id="{87DBFC1C-AAD3-DB8B-1069-BCED3E53D881}"/>
            </a:ext>
          </a:extLst>
        </p:cNvPr>
        <p:cNvGrpSpPr/>
        <p:nvPr/>
      </p:nvGrpSpPr>
      <p:grpSpPr>
        <a:xfrm>
          <a:off x="0" y="0"/>
          <a:ext cx="0" cy="0"/>
          <a:chOff x="0" y="0"/>
          <a:chExt cx="0" cy="0"/>
        </a:xfrm>
      </p:grpSpPr>
      <p:sp>
        <p:nvSpPr>
          <p:cNvPr id="69" name="Google Shape;69;p19">
            <a:extLst>
              <a:ext uri="{FF2B5EF4-FFF2-40B4-BE49-F238E27FC236}">
                <a16:creationId xmlns:a16="http://schemas.microsoft.com/office/drawing/2014/main" id="{6A29AE2A-390F-4924-959E-51A4FFE79737}"/>
              </a:ext>
            </a:extLst>
          </p:cNvPr>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Lesson 7 - Winter 2024</a:t>
            </a:r>
            <a:endParaRPr/>
          </a:p>
        </p:txBody>
      </p:sp>
      <p:sp>
        <p:nvSpPr>
          <p:cNvPr id="70" name="Google Shape;70;p19">
            <a:extLst>
              <a:ext uri="{FF2B5EF4-FFF2-40B4-BE49-F238E27FC236}">
                <a16:creationId xmlns:a16="http://schemas.microsoft.com/office/drawing/2014/main" id="{78A66A9A-8FC6-3562-E8A8-10F4C8E8C909}"/>
              </a:ext>
            </a:extLst>
          </p:cNvPr>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4</a:t>
            </a:fld>
            <a:endParaRPr/>
          </a:p>
        </p:txBody>
      </p:sp>
      <p:sp>
        <p:nvSpPr>
          <p:cNvPr id="7" name="object 2">
            <a:extLst>
              <a:ext uri="{FF2B5EF4-FFF2-40B4-BE49-F238E27FC236}">
                <a16:creationId xmlns:a16="http://schemas.microsoft.com/office/drawing/2014/main" id="{878B177A-3225-3746-F127-B27613F9B8A6}"/>
              </a:ext>
            </a:extLst>
          </p:cNvPr>
          <p:cNvSpPr txBox="1">
            <a:spLocks noGrp="1"/>
          </p:cNvSpPr>
          <p:nvPr>
            <p:ph type="title"/>
          </p:nvPr>
        </p:nvSpPr>
        <p:spPr>
          <a:xfrm>
            <a:off x="838200" y="676207"/>
            <a:ext cx="10515600" cy="703398"/>
          </a:xfrm>
          <a:prstGeom prst="rect">
            <a:avLst/>
          </a:prstGeom>
        </p:spPr>
        <p:txBody>
          <a:bodyPr vert="horz" wrap="square" lIns="0" tIns="13335" rIns="0" bIns="0" rtlCol="0">
            <a:spAutoFit/>
          </a:bodyPr>
          <a:lstStyle/>
          <a:p>
            <a:pPr marL="12700">
              <a:lnSpc>
                <a:spcPct val="100000"/>
              </a:lnSpc>
              <a:spcBef>
                <a:spcPts val="105"/>
              </a:spcBef>
            </a:pPr>
            <a:r>
              <a:rPr lang="en-US" b="1" spc="-5" dirty="0">
                <a:solidFill>
                  <a:srgbClr val="993366"/>
                </a:solidFill>
                <a:latin typeface="Calibri" panose="020F0502020204030204" pitchFamily="34" charset="0"/>
                <a:cs typeface="Calibri" panose="020F0502020204030204" pitchFamily="34" charset="0"/>
              </a:rPr>
              <a:t>(Review)</a:t>
            </a:r>
            <a:r>
              <a:rPr lang="en-US" spc="-5" dirty="0">
                <a:latin typeface="Calibri" panose="020F0502020204030204" pitchFamily="34" charset="0"/>
                <a:cs typeface="Calibri" panose="020F0502020204030204" pitchFamily="34" charset="0"/>
              </a:rPr>
              <a:t> </a:t>
            </a:r>
            <a:r>
              <a:rPr lang="en-US" b="1" spc="-5" dirty="0">
                <a:latin typeface="Calibri" panose="020F0502020204030204" pitchFamily="34" charset="0"/>
                <a:cs typeface="Calibri" panose="020F0502020204030204" pitchFamily="34" charset="0"/>
              </a:rPr>
              <a:t>Sc</a:t>
            </a:r>
            <a:r>
              <a:rPr lang="en-US" b="1" spc="5" dirty="0">
                <a:latin typeface="Calibri" panose="020F0502020204030204" pitchFamily="34" charset="0"/>
                <a:cs typeface="Calibri" panose="020F0502020204030204" pitchFamily="34" charset="0"/>
              </a:rPr>
              <a:t>o</a:t>
            </a:r>
            <a:r>
              <a:rPr lang="en-US" b="1" spc="-5" dirty="0">
                <a:latin typeface="Calibri" panose="020F0502020204030204" pitchFamily="34" charset="0"/>
                <a:cs typeface="Calibri" panose="020F0502020204030204" pitchFamily="34" charset="0"/>
              </a:rPr>
              <a:t>pe</a:t>
            </a:r>
            <a:endParaRPr b="1" spc="-5" dirty="0">
              <a:latin typeface="Calibri" panose="020F0502020204030204" pitchFamily="34" charset="0"/>
              <a:cs typeface="Calibri" panose="020F0502020204030204" pitchFamily="34" charset="0"/>
            </a:endParaRPr>
          </a:p>
        </p:txBody>
      </p:sp>
      <p:sp>
        <p:nvSpPr>
          <p:cNvPr id="8" name="object 6">
            <a:extLst>
              <a:ext uri="{FF2B5EF4-FFF2-40B4-BE49-F238E27FC236}">
                <a16:creationId xmlns:a16="http://schemas.microsoft.com/office/drawing/2014/main" id="{884AA2A3-E6AF-C10D-19AC-23343506EA95}"/>
              </a:ext>
            </a:extLst>
          </p:cNvPr>
          <p:cNvSpPr txBox="1">
            <a:spLocks noGrp="1"/>
          </p:cNvSpPr>
          <p:nvPr>
            <p:ph type="body" idx="1"/>
          </p:nvPr>
        </p:nvSpPr>
        <p:spPr>
          <a:xfrm>
            <a:off x="838200" y="1485956"/>
            <a:ext cx="10515600" cy="1715854"/>
          </a:xfrm>
          <a:prstGeom prst="rect">
            <a:avLst/>
          </a:prstGeom>
        </p:spPr>
        <p:txBody>
          <a:bodyPr vert="horz" wrap="square" lIns="0" tIns="48260" rIns="0" bIns="0" rtlCol="0">
            <a:spAutoFit/>
          </a:bodyPr>
          <a:lstStyle/>
          <a:p>
            <a:pPr marL="0" indent="0">
              <a:lnSpc>
                <a:spcPct val="100000"/>
              </a:lnSpc>
              <a:spcBef>
                <a:spcPts val="380"/>
              </a:spcBef>
              <a:buNone/>
            </a:pPr>
            <a:r>
              <a:rPr spc="-5" dirty="0">
                <a:latin typeface="Calibri" panose="020F0502020204030204" pitchFamily="34" charset="0"/>
                <a:cs typeface="Calibri" panose="020F0502020204030204" pitchFamily="34" charset="0"/>
              </a:rPr>
              <a:t>The part of a program where a variable</a:t>
            </a:r>
            <a:r>
              <a:rPr spc="60" dirty="0">
                <a:latin typeface="Calibri" panose="020F0502020204030204" pitchFamily="34" charset="0"/>
                <a:cs typeface="Calibri" panose="020F0502020204030204" pitchFamily="34" charset="0"/>
              </a:rPr>
              <a:t> </a:t>
            </a:r>
            <a:r>
              <a:rPr spc="-5" dirty="0">
                <a:latin typeface="Calibri" panose="020F0502020204030204" pitchFamily="34" charset="0"/>
                <a:cs typeface="Calibri" panose="020F0502020204030204" pitchFamily="34" charset="0"/>
              </a:rPr>
              <a:t>exists.</a:t>
            </a:r>
          </a:p>
          <a:p>
            <a:pPr marL="812800" indent="-343535">
              <a:lnSpc>
                <a:spcPct val="100000"/>
              </a:lnSpc>
              <a:spcBef>
                <a:spcPts val="245"/>
              </a:spcBef>
              <a:buFont typeface="Arial"/>
              <a:buChar char="•"/>
              <a:tabLst>
                <a:tab pos="812800" algn="l"/>
                <a:tab pos="813435" algn="l"/>
                <a:tab pos="5854700" algn="l"/>
              </a:tabLst>
            </a:pPr>
            <a:r>
              <a:rPr sz="2400" spc="-5" dirty="0">
                <a:latin typeface="Calibri" panose="020F0502020204030204" pitchFamily="34" charset="0"/>
                <a:cs typeface="Calibri" panose="020F0502020204030204" pitchFamily="34" charset="0"/>
              </a:rPr>
              <a:t>From </a:t>
            </a:r>
            <a:r>
              <a:rPr sz="2400" dirty="0">
                <a:latin typeface="Calibri" panose="020F0502020204030204" pitchFamily="34" charset="0"/>
                <a:cs typeface="Calibri" panose="020F0502020204030204" pitchFamily="34" charset="0"/>
              </a:rPr>
              <a:t>its declaration to the end </a:t>
            </a:r>
            <a:r>
              <a:rPr sz="2400" spc="-5" dirty="0">
                <a:latin typeface="Calibri" panose="020F0502020204030204" pitchFamily="34" charset="0"/>
                <a:cs typeface="Calibri" panose="020F0502020204030204" pitchFamily="34" charset="0"/>
              </a:rPr>
              <a:t>of</a:t>
            </a:r>
            <a:r>
              <a:rPr sz="2400" spc="-5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the </a:t>
            </a:r>
            <a:r>
              <a:rPr sz="2400" spc="515" dirty="0">
                <a:latin typeface="Calibri" panose="020F0502020204030204" pitchFamily="34" charset="0"/>
                <a:cs typeface="Calibri" panose="020F0502020204030204" pitchFamily="34" charset="0"/>
              </a:rPr>
              <a:t>{	}</a:t>
            </a:r>
            <a:r>
              <a:rPr sz="2400" spc="-120" dirty="0">
                <a:latin typeface="Calibri" panose="020F0502020204030204" pitchFamily="34" charset="0"/>
                <a:cs typeface="Calibri" panose="020F0502020204030204" pitchFamily="34" charset="0"/>
              </a:rPr>
              <a:t> </a:t>
            </a:r>
            <a:r>
              <a:rPr sz="2400" spc="-5" dirty="0">
                <a:latin typeface="Calibri" panose="020F0502020204030204" pitchFamily="34" charset="0"/>
                <a:cs typeface="Calibri" panose="020F0502020204030204" pitchFamily="34" charset="0"/>
              </a:rPr>
              <a:t>braces</a:t>
            </a:r>
            <a:endParaRPr sz="2400" dirty="0">
              <a:latin typeface="Calibri" panose="020F0502020204030204" pitchFamily="34" charset="0"/>
              <a:cs typeface="Calibri" panose="020F0502020204030204" pitchFamily="34" charset="0"/>
            </a:endParaRPr>
          </a:p>
          <a:p>
            <a:pPr marL="812800" indent="-343535">
              <a:lnSpc>
                <a:spcPct val="100000"/>
              </a:lnSpc>
              <a:spcBef>
                <a:spcPts val="204"/>
              </a:spcBef>
              <a:buFont typeface="Arial"/>
              <a:buChar char="•"/>
              <a:tabLst>
                <a:tab pos="812800" algn="l"/>
                <a:tab pos="813435" algn="l"/>
              </a:tabLst>
            </a:pPr>
            <a:r>
              <a:rPr sz="2400" dirty="0">
                <a:latin typeface="Calibri" panose="020F0502020204030204" pitchFamily="34" charset="0"/>
                <a:cs typeface="Calibri" panose="020F0502020204030204" pitchFamily="34" charset="0"/>
              </a:rPr>
              <a:t>Ex: a variable </a:t>
            </a:r>
            <a:r>
              <a:rPr sz="2400" spc="-5" dirty="0">
                <a:latin typeface="Calibri" panose="020F0502020204030204" pitchFamily="34" charset="0"/>
                <a:cs typeface="Calibri" panose="020F0502020204030204" pitchFamily="34" charset="0"/>
              </a:rPr>
              <a:t>declared </a:t>
            </a:r>
            <a:r>
              <a:rPr sz="2400" dirty="0">
                <a:latin typeface="Calibri" panose="020F0502020204030204" pitchFamily="34" charset="0"/>
                <a:cs typeface="Calibri" panose="020F0502020204030204" pitchFamily="34" charset="0"/>
              </a:rPr>
              <a:t>in a </a:t>
            </a:r>
            <a:r>
              <a:rPr sz="2400" spc="-5" dirty="0">
                <a:latin typeface="Calibri" panose="020F0502020204030204" pitchFamily="34" charset="0"/>
                <a:cs typeface="Calibri" panose="020F0502020204030204" pitchFamily="34" charset="0"/>
              </a:rPr>
              <a:t>for loop only </a:t>
            </a:r>
            <a:r>
              <a:rPr sz="2400" dirty="0">
                <a:latin typeface="Calibri" panose="020F0502020204030204" pitchFamily="34" charset="0"/>
                <a:cs typeface="Calibri" panose="020F0502020204030204" pitchFamily="34" charset="0"/>
              </a:rPr>
              <a:t>exists in that</a:t>
            </a:r>
            <a:r>
              <a:rPr sz="2400" spc="-125" dirty="0">
                <a:latin typeface="Calibri" panose="020F0502020204030204" pitchFamily="34" charset="0"/>
                <a:cs typeface="Calibri" panose="020F0502020204030204" pitchFamily="34" charset="0"/>
              </a:rPr>
              <a:t> </a:t>
            </a:r>
            <a:r>
              <a:rPr sz="2400" spc="-5" dirty="0">
                <a:latin typeface="Calibri" panose="020F0502020204030204" pitchFamily="34" charset="0"/>
                <a:cs typeface="Calibri" panose="020F0502020204030204" pitchFamily="34" charset="0"/>
              </a:rPr>
              <a:t>loop</a:t>
            </a:r>
            <a:endParaRPr sz="2400" dirty="0">
              <a:latin typeface="Calibri" panose="020F0502020204030204" pitchFamily="34" charset="0"/>
              <a:cs typeface="Calibri" panose="020F0502020204030204" pitchFamily="34" charset="0"/>
            </a:endParaRPr>
          </a:p>
          <a:p>
            <a:pPr marL="812800" indent="-343535">
              <a:lnSpc>
                <a:spcPct val="100000"/>
              </a:lnSpc>
              <a:spcBef>
                <a:spcPts val="215"/>
              </a:spcBef>
              <a:buFont typeface="Arial"/>
              <a:buChar char="•"/>
              <a:tabLst>
                <a:tab pos="812800" algn="l"/>
                <a:tab pos="813435" algn="l"/>
              </a:tabLst>
            </a:pPr>
            <a:r>
              <a:rPr sz="2400" dirty="0">
                <a:latin typeface="Calibri" panose="020F0502020204030204" pitchFamily="34" charset="0"/>
                <a:cs typeface="Calibri" panose="020F0502020204030204" pitchFamily="34" charset="0"/>
              </a:rPr>
              <a:t>Ex: a variable </a:t>
            </a:r>
            <a:r>
              <a:rPr sz="2400" spc="-5" dirty="0">
                <a:latin typeface="Calibri" panose="020F0502020204030204" pitchFamily="34" charset="0"/>
                <a:cs typeface="Calibri" panose="020F0502020204030204" pitchFamily="34" charset="0"/>
              </a:rPr>
              <a:t>declared </a:t>
            </a:r>
            <a:r>
              <a:rPr sz="2400" dirty="0">
                <a:latin typeface="Calibri" panose="020F0502020204030204" pitchFamily="34" charset="0"/>
                <a:cs typeface="Calibri" panose="020F0502020204030204" pitchFamily="34" charset="0"/>
              </a:rPr>
              <a:t>in a method exists </a:t>
            </a:r>
            <a:r>
              <a:rPr sz="2400" spc="-5" dirty="0">
                <a:latin typeface="Calibri" panose="020F0502020204030204" pitchFamily="34" charset="0"/>
                <a:cs typeface="Calibri" panose="020F0502020204030204" pitchFamily="34" charset="0"/>
              </a:rPr>
              <a:t>only </a:t>
            </a:r>
            <a:r>
              <a:rPr sz="2400" dirty="0">
                <a:latin typeface="Calibri" panose="020F0502020204030204" pitchFamily="34" charset="0"/>
                <a:cs typeface="Calibri" panose="020F0502020204030204" pitchFamily="34" charset="0"/>
              </a:rPr>
              <a:t>in that</a:t>
            </a:r>
            <a:r>
              <a:rPr sz="2400" spc="-15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method</a:t>
            </a:r>
          </a:p>
        </p:txBody>
      </p:sp>
      <p:sp>
        <p:nvSpPr>
          <p:cNvPr id="9" name="object 7">
            <a:extLst>
              <a:ext uri="{FF2B5EF4-FFF2-40B4-BE49-F238E27FC236}">
                <a16:creationId xmlns:a16="http://schemas.microsoft.com/office/drawing/2014/main" id="{6FB5FEBB-C521-ED82-6AF1-114BC5267002}"/>
              </a:ext>
            </a:extLst>
          </p:cNvPr>
          <p:cNvSpPr txBox="1"/>
          <p:nvPr/>
        </p:nvSpPr>
        <p:spPr>
          <a:xfrm>
            <a:off x="3124200" y="3308161"/>
            <a:ext cx="5486400" cy="2674450"/>
          </a:xfrm>
          <a:prstGeom prst="rect">
            <a:avLst/>
          </a:prstGeom>
        </p:spPr>
        <p:txBody>
          <a:bodyPr vert="horz" wrap="square" lIns="0" tIns="111125" rIns="0" bIns="0" rtlCol="0">
            <a:spAutoFit/>
          </a:bodyPr>
          <a:lstStyle/>
          <a:p>
            <a:r>
              <a:rPr lang="en-US" sz="2000" b="0" dirty="0">
                <a:solidFill>
                  <a:srgbClr val="0000FF"/>
                </a:solidFill>
                <a:effectLst/>
                <a:latin typeface="Consolas" panose="020B0609020204030204" pitchFamily="49" charset="0"/>
              </a:rPr>
              <a:t>public</a:t>
            </a:r>
            <a:r>
              <a:rPr lang="en-US" sz="2000" b="0" dirty="0">
                <a:solidFill>
                  <a:srgbClr val="3B3B3B"/>
                </a:solidFill>
                <a:effectLst/>
                <a:latin typeface="Consolas" panose="020B0609020204030204" pitchFamily="49" charset="0"/>
              </a:rPr>
              <a:t> </a:t>
            </a:r>
            <a:r>
              <a:rPr lang="en-US" sz="2000" b="0" dirty="0">
                <a:solidFill>
                  <a:srgbClr val="0000FF"/>
                </a:solidFill>
                <a:effectLst/>
                <a:latin typeface="Consolas" panose="020B0609020204030204" pitchFamily="49" charset="0"/>
              </a:rPr>
              <a:t>static</a:t>
            </a:r>
            <a:r>
              <a:rPr lang="en-US" sz="2000" b="0" dirty="0">
                <a:solidFill>
                  <a:srgbClr val="3B3B3B"/>
                </a:solidFill>
                <a:effectLst/>
                <a:latin typeface="Consolas" panose="020B0609020204030204" pitchFamily="49" charset="0"/>
              </a:rPr>
              <a:t> </a:t>
            </a:r>
            <a:r>
              <a:rPr lang="en-US" sz="2000" b="0" dirty="0">
                <a:solidFill>
                  <a:srgbClr val="267F99"/>
                </a:solidFill>
                <a:effectLst/>
                <a:latin typeface="Consolas" panose="020B0609020204030204" pitchFamily="49" charset="0"/>
              </a:rPr>
              <a:t>void</a:t>
            </a:r>
            <a:r>
              <a:rPr lang="en-US" sz="2000" b="0" dirty="0">
                <a:solidFill>
                  <a:srgbClr val="3B3B3B"/>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example</a:t>
            </a:r>
            <a:r>
              <a:rPr lang="en-US" sz="2000" b="0" dirty="0">
                <a:solidFill>
                  <a:srgbClr val="3B3B3B"/>
                </a:solidFill>
                <a:effectLst/>
                <a:latin typeface="Consolas" panose="020B0609020204030204" pitchFamily="49" charset="0"/>
              </a:rPr>
              <a:t>() {</a:t>
            </a:r>
          </a:p>
          <a:p>
            <a:r>
              <a:rPr lang="en-US" sz="2000" b="0" dirty="0">
                <a:solidFill>
                  <a:srgbClr val="3B3B3B"/>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System</a:t>
            </a:r>
            <a:r>
              <a:rPr lang="en-US" sz="2000" b="0" dirty="0" err="1">
                <a:solidFill>
                  <a:srgbClr val="3B3B3B"/>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out</a:t>
            </a:r>
            <a:r>
              <a:rPr lang="en-US" sz="2000" b="0" dirty="0" err="1">
                <a:solidFill>
                  <a:srgbClr val="3B3B3B"/>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println</a:t>
            </a:r>
            <a:r>
              <a:rPr lang="en-US" sz="2000" b="0" dirty="0">
                <a:solidFill>
                  <a:srgbClr val="3B3B3B"/>
                </a:solidFill>
                <a:effectLst/>
                <a:latin typeface="Consolas" panose="020B0609020204030204" pitchFamily="49" charset="0"/>
              </a:rPr>
              <a:t>(</a:t>
            </a:r>
            <a:r>
              <a:rPr lang="en-US" sz="2000" b="0" dirty="0">
                <a:solidFill>
                  <a:srgbClr val="A31515"/>
                </a:solidFill>
                <a:effectLst/>
                <a:latin typeface="Consolas" panose="020B0609020204030204" pitchFamily="49" charset="0"/>
              </a:rPr>
              <a:t>"</a:t>
            </a:r>
            <a:r>
              <a:rPr lang="en-US" sz="2000" b="0" dirty="0">
                <a:solidFill>
                  <a:srgbClr val="A41514"/>
                </a:solidFill>
                <a:effectLst/>
                <a:latin typeface="Consolas" panose="020B0609020204030204" pitchFamily="49" charset="0"/>
              </a:rPr>
              <a:t>hello</a:t>
            </a:r>
            <a:r>
              <a:rPr lang="en-US" sz="2000" b="0" dirty="0">
                <a:solidFill>
                  <a:srgbClr val="A31515"/>
                </a:solidFill>
                <a:effectLst/>
                <a:latin typeface="Consolas" panose="020B0609020204030204" pitchFamily="49" charset="0"/>
              </a:rPr>
              <a:t>"</a:t>
            </a:r>
            <a:r>
              <a:rPr lang="en-US" sz="2000" b="0" dirty="0">
                <a:solidFill>
                  <a:srgbClr val="3B3B3B"/>
                </a:solidFill>
                <a:effectLst/>
                <a:latin typeface="Consolas" panose="020B0609020204030204" pitchFamily="49" charset="0"/>
              </a:rPr>
              <a:t>);</a:t>
            </a:r>
          </a:p>
          <a:p>
            <a:r>
              <a:rPr lang="en-US" sz="2000" b="0" dirty="0">
                <a:solidFill>
                  <a:srgbClr val="3B3B3B"/>
                </a:solidFill>
                <a:effectLst/>
                <a:latin typeface="Consolas" panose="020B0609020204030204" pitchFamily="49" charset="0"/>
              </a:rPr>
              <a:t>    </a:t>
            </a:r>
            <a:r>
              <a:rPr lang="en-US" sz="2000" b="0" dirty="0">
                <a:solidFill>
                  <a:srgbClr val="267F99"/>
                </a:solidFill>
                <a:effectLst/>
                <a:latin typeface="Consolas" panose="020B0609020204030204" pitchFamily="49" charset="0"/>
              </a:rPr>
              <a:t>int</a:t>
            </a:r>
            <a:r>
              <a:rPr lang="en-US" sz="2000" b="0" dirty="0">
                <a:solidFill>
                  <a:srgbClr val="3B3B3B"/>
                </a:solidFill>
                <a:effectLst/>
                <a:latin typeface="Consolas" panose="020B0609020204030204" pitchFamily="49" charset="0"/>
              </a:rPr>
              <a:t> </a:t>
            </a:r>
            <a:r>
              <a:rPr lang="en-US" sz="2000" b="0" dirty="0">
                <a:solidFill>
                  <a:srgbClr val="001080"/>
                </a:solidFill>
                <a:effectLst/>
                <a:latin typeface="Consolas" panose="020B0609020204030204" pitchFamily="49" charset="0"/>
              </a:rPr>
              <a:t>x</a:t>
            </a:r>
            <a:r>
              <a:rPr lang="en-US" sz="2000" b="0" dirty="0">
                <a:solidFill>
                  <a:srgbClr val="3B3B3B"/>
                </a:solidFill>
                <a:effectLst/>
                <a:latin typeface="Consolas" panose="020B0609020204030204" pitchFamily="49" charset="0"/>
              </a:rPr>
              <a:t> </a:t>
            </a:r>
            <a:r>
              <a:rPr lang="en-US" sz="2000" b="0" dirty="0">
                <a:solidFill>
                  <a:srgbClr val="000000"/>
                </a:solidFill>
                <a:effectLst/>
                <a:latin typeface="Consolas" panose="020B0609020204030204" pitchFamily="49" charset="0"/>
              </a:rPr>
              <a:t>=</a:t>
            </a:r>
            <a:r>
              <a:rPr lang="en-US" sz="2000" b="0" dirty="0">
                <a:solidFill>
                  <a:srgbClr val="3B3B3B"/>
                </a:solidFill>
                <a:effectLst/>
                <a:latin typeface="Consolas" panose="020B0609020204030204" pitchFamily="49" charset="0"/>
              </a:rPr>
              <a:t> </a:t>
            </a:r>
            <a:r>
              <a:rPr lang="en-US" sz="2000" b="0" dirty="0">
                <a:solidFill>
                  <a:srgbClr val="098658"/>
                </a:solidFill>
                <a:effectLst/>
                <a:latin typeface="Consolas" panose="020B0609020204030204" pitchFamily="49" charset="0"/>
              </a:rPr>
              <a:t>3</a:t>
            </a:r>
            <a:r>
              <a:rPr lang="en-US" sz="2000" b="0" dirty="0">
                <a:solidFill>
                  <a:srgbClr val="3B3B3B"/>
                </a:solidFill>
                <a:effectLst/>
                <a:latin typeface="Consolas" panose="020B0609020204030204" pitchFamily="49" charset="0"/>
              </a:rPr>
              <a:t>;</a:t>
            </a:r>
          </a:p>
          <a:p>
            <a:r>
              <a:rPr lang="en-US" sz="2000" b="0" dirty="0">
                <a:solidFill>
                  <a:srgbClr val="3B3B3B"/>
                </a:solidFill>
                <a:effectLst/>
                <a:latin typeface="Consolas" panose="020B0609020204030204" pitchFamily="49" charset="0"/>
              </a:rPr>
              <a:t>    </a:t>
            </a:r>
            <a:r>
              <a:rPr lang="en-US" sz="2000" b="0" dirty="0">
                <a:solidFill>
                  <a:srgbClr val="AF00DB"/>
                </a:solidFill>
                <a:effectLst/>
                <a:latin typeface="Consolas" panose="020B0609020204030204" pitchFamily="49" charset="0"/>
              </a:rPr>
              <a:t>for</a:t>
            </a:r>
            <a:r>
              <a:rPr lang="en-US" sz="2000" b="0" dirty="0">
                <a:solidFill>
                  <a:srgbClr val="3B3B3B"/>
                </a:solidFill>
                <a:effectLst/>
                <a:latin typeface="Consolas" panose="020B0609020204030204" pitchFamily="49" charset="0"/>
              </a:rPr>
              <a:t> (</a:t>
            </a:r>
            <a:r>
              <a:rPr lang="en-US" sz="2000" b="0" dirty="0">
                <a:solidFill>
                  <a:srgbClr val="267F99"/>
                </a:solidFill>
                <a:effectLst/>
                <a:latin typeface="Consolas" panose="020B0609020204030204" pitchFamily="49" charset="0"/>
              </a:rPr>
              <a:t>int</a:t>
            </a:r>
            <a:r>
              <a:rPr lang="en-US" sz="2000" b="0" dirty="0">
                <a:solidFill>
                  <a:srgbClr val="3B3B3B"/>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i</a:t>
            </a:r>
            <a:r>
              <a:rPr lang="en-US" sz="2000" b="0" dirty="0">
                <a:solidFill>
                  <a:srgbClr val="3B3B3B"/>
                </a:solidFill>
                <a:effectLst/>
                <a:latin typeface="Consolas" panose="020B0609020204030204" pitchFamily="49" charset="0"/>
              </a:rPr>
              <a:t> </a:t>
            </a:r>
            <a:r>
              <a:rPr lang="en-US" sz="2000" b="0" dirty="0">
                <a:solidFill>
                  <a:srgbClr val="000000"/>
                </a:solidFill>
                <a:effectLst/>
                <a:latin typeface="Consolas" panose="020B0609020204030204" pitchFamily="49" charset="0"/>
              </a:rPr>
              <a:t>=</a:t>
            </a:r>
            <a:r>
              <a:rPr lang="en-US" sz="2000" b="0" dirty="0">
                <a:solidFill>
                  <a:srgbClr val="3B3B3B"/>
                </a:solidFill>
                <a:effectLst/>
                <a:latin typeface="Consolas" panose="020B0609020204030204" pitchFamily="49" charset="0"/>
              </a:rPr>
              <a:t> </a:t>
            </a:r>
            <a:r>
              <a:rPr lang="en-US" sz="2000" b="0" dirty="0">
                <a:solidFill>
                  <a:srgbClr val="098658"/>
                </a:solidFill>
                <a:effectLst/>
                <a:latin typeface="Consolas" panose="020B0609020204030204" pitchFamily="49" charset="0"/>
              </a:rPr>
              <a:t>1</a:t>
            </a:r>
            <a:r>
              <a:rPr lang="en-US" sz="2000" b="0" dirty="0">
                <a:solidFill>
                  <a:srgbClr val="3B3B3B"/>
                </a:solidFill>
                <a:effectLst/>
                <a:latin typeface="Consolas" panose="020B0609020204030204" pitchFamily="49" charset="0"/>
              </a:rPr>
              <a:t>; </a:t>
            </a:r>
            <a:r>
              <a:rPr lang="en-US" sz="2000" b="0" dirty="0" err="1">
                <a:solidFill>
                  <a:srgbClr val="3B3B3B"/>
                </a:solidFill>
                <a:effectLst/>
                <a:latin typeface="Consolas" panose="020B0609020204030204" pitchFamily="49" charset="0"/>
              </a:rPr>
              <a:t>i</a:t>
            </a:r>
            <a:r>
              <a:rPr lang="en-US" sz="2000" b="0" dirty="0">
                <a:solidFill>
                  <a:srgbClr val="3B3B3B"/>
                </a:solidFill>
                <a:effectLst/>
                <a:latin typeface="Consolas" panose="020B0609020204030204" pitchFamily="49" charset="0"/>
              </a:rPr>
              <a:t> </a:t>
            </a:r>
            <a:r>
              <a:rPr lang="en-US" sz="2000" b="0" dirty="0">
                <a:solidFill>
                  <a:srgbClr val="000000"/>
                </a:solidFill>
                <a:effectLst/>
                <a:latin typeface="Consolas" panose="020B0609020204030204" pitchFamily="49" charset="0"/>
              </a:rPr>
              <a:t>&lt;=</a:t>
            </a:r>
            <a:r>
              <a:rPr lang="en-US" sz="2000" b="0" dirty="0">
                <a:solidFill>
                  <a:srgbClr val="3B3B3B"/>
                </a:solidFill>
                <a:effectLst/>
                <a:latin typeface="Consolas" panose="020B0609020204030204" pitchFamily="49" charset="0"/>
              </a:rPr>
              <a:t> </a:t>
            </a:r>
            <a:r>
              <a:rPr lang="en-US" sz="2000" b="0" dirty="0">
                <a:solidFill>
                  <a:srgbClr val="098658"/>
                </a:solidFill>
                <a:effectLst/>
                <a:latin typeface="Consolas" panose="020B0609020204030204" pitchFamily="49" charset="0"/>
              </a:rPr>
              <a:t>10</a:t>
            </a:r>
            <a:r>
              <a:rPr lang="en-US" sz="2000" b="0" dirty="0">
                <a:solidFill>
                  <a:srgbClr val="3B3B3B"/>
                </a:solidFill>
                <a:effectLst/>
                <a:latin typeface="Consolas" panose="020B0609020204030204" pitchFamily="49" charset="0"/>
              </a:rPr>
              <a:t>; </a:t>
            </a:r>
            <a:r>
              <a:rPr lang="en-US" sz="2000" b="0" dirty="0" err="1">
                <a:solidFill>
                  <a:srgbClr val="3B3B3B"/>
                </a:solidFill>
                <a:effectLst/>
                <a:latin typeface="Consolas" panose="020B0609020204030204" pitchFamily="49" charset="0"/>
              </a:rPr>
              <a:t>i</a:t>
            </a:r>
            <a:r>
              <a:rPr lang="en-US" sz="2000" b="0" dirty="0">
                <a:solidFill>
                  <a:srgbClr val="000000"/>
                </a:solidFill>
                <a:effectLst/>
                <a:latin typeface="Consolas" panose="020B0609020204030204" pitchFamily="49" charset="0"/>
              </a:rPr>
              <a:t>++</a:t>
            </a:r>
            <a:r>
              <a:rPr lang="en-US" sz="2000" b="0" dirty="0">
                <a:solidFill>
                  <a:srgbClr val="3B3B3B"/>
                </a:solidFill>
                <a:effectLst/>
                <a:latin typeface="Consolas" panose="020B0609020204030204" pitchFamily="49" charset="0"/>
              </a:rPr>
              <a:t>) {</a:t>
            </a:r>
          </a:p>
          <a:p>
            <a:r>
              <a:rPr lang="en-US" sz="2000" b="0" dirty="0">
                <a:solidFill>
                  <a:srgbClr val="3B3B3B"/>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System</a:t>
            </a:r>
            <a:r>
              <a:rPr lang="en-US" sz="2000" b="0" dirty="0" err="1">
                <a:solidFill>
                  <a:srgbClr val="3B3B3B"/>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out</a:t>
            </a:r>
            <a:r>
              <a:rPr lang="en-US" sz="2000" b="0" dirty="0" err="1">
                <a:solidFill>
                  <a:srgbClr val="3B3B3B"/>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print</a:t>
            </a:r>
            <a:r>
              <a:rPr lang="en-US" sz="2000" b="0" dirty="0">
                <a:solidFill>
                  <a:srgbClr val="3B3B3B"/>
                </a:solidFill>
                <a:effectLst/>
                <a:latin typeface="Consolas" panose="020B0609020204030204" pitchFamily="49" charset="0"/>
              </a:rPr>
              <a:t>(x);</a:t>
            </a:r>
          </a:p>
          <a:p>
            <a:r>
              <a:rPr lang="en-US" sz="2000" b="0" dirty="0">
                <a:solidFill>
                  <a:srgbClr val="3B3B3B"/>
                </a:solidFill>
                <a:effectLst/>
                <a:latin typeface="Consolas" panose="020B0609020204030204" pitchFamily="49" charset="0"/>
              </a:rPr>
              <a:t>    }</a:t>
            </a:r>
          </a:p>
          <a:p>
            <a:r>
              <a:rPr lang="en-US" sz="2000" b="0" dirty="0">
                <a:solidFill>
                  <a:srgbClr val="3B3B3B"/>
                </a:solidFill>
                <a:effectLst/>
                <a:latin typeface="Consolas" panose="020B0609020204030204" pitchFamily="49" charset="0"/>
              </a:rPr>
              <a:t>}</a:t>
            </a:r>
          </a:p>
          <a:p>
            <a:pPr algn="ctr">
              <a:lnSpc>
                <a:spcPct val="100000"/>
              </a:lnSpc>
              <a:spcBef>
                <a:spcPts val="875"/>
              </a:spcBef>
              <a:tabLst>
                <a:tab pos="533400" algn="l"/>
                <a:tab pos="1199515" algn="l"/>
                <a:tab pos="1466215" algn="l"/>
                <a:tab pos="1732914" algn="l"/>
                <a:tab pos="2133600" algn="l"/>
                <a:tab pos="2400300" algn="l"/>
                <a:tab pos="2799715" algn="l"/>
                <a:tab pos="3333115" algn="l"/>
                <a:tab pos="3998595" algn="l"/>
              </a:tabLst>
            </a:pPr>
            <a:endParaRPr sz="1900" dirty="0">
              <a:latin typeface="Arial"/>
              <a:cs typeface="Arial"/>
            </a:endParaRPr>
          </a:p>
        </p:txBody>
      </p:sp>
      <p:sp>
        <p:nvSpPr>
          <p:cNvPr id="10" name="object 12">
            <a:extLst>
              <a:ext uri="{FF2B5EF4-FFF2-40B4-BE49-F238E27FC236}">
                <a16:creationId xmlns:a16="http://schemas.microsoft.com/office/drawing/2014/main" id="{94E2C082-4A33-B4B4-7E15-CB489728B760}"/>
              </a:ext>
            </a:extLst>
          </p:cNvPr>
          <p:cNvSpPr txBox="1"/>
          <p:nvPr/>
        </p:nvSpPr>
        <p:spPr>
          <a:xfrm>
            <a:off x="8793711" y="4421054"/>
            <a:ext cx="1360170" cy="443070"/>
          </a:xfrm>
          <a:prstGeom prst="rect">
            <a:avLst/>
          </a:prstGeom>
        </p:spPr>
        <p:txBody>
          <a:bodyPr vert="horz" wrap="square" lIns="0" tIns="12065" rIns="0" bIns="0" rtlCol="0">
            <a:spAutoFit/>
          </a:bodyPr>
          <a:lstStyle/>
          <a:p>
            <a:pPr marL="12700">
              <a:lnSpc>
                <a:spcPct val="100000"/>
              </a:lnSpc>
              <a:spcBef>
                <a:spcPts val="95"/>
              </a:spcBef>
            </a:pPr>
            <a:r>
              <a:rPr sz="2800" spc="40" dirty="0">
                <a:solidFill>
                  <a:srgbClr val="993366"/>
                </a:solidFill>
                <a:latin typeface="Consolas" panose="020B0609020204030204" pitchFamily="49" charset="0"/>
                <a:cs typeface="Consolas" panose="020B0609020204030204" pitchFamily="49" charset="0"/>
              </a:rPr>
              <a:t>x</a:t>
            </a:r>
            <a:r>
              <a:rPr sz="2800" spc="40" dirty="0">
                <a:solidFill>
                  <a:srgbClr val="993366"/>
                </a:solidFill>
                <a:latin typeface="Calibri" panose="020F0502020204030204" pitchFamily="34" charset="0"/>
                <a:cs typeface="Calibri" panose="020F0502020204030204" pitchFamily="34" charset="0"/>
              </a:rPr>
              <a:t>'s</a:t>
            </a:r>
            <a:r>
              <a:rPr sz="2800" spc="-65" dirty="0">
                <a:solidFill>
                  <a:srgbClr val="993366"/>
                </a:solidFill>
                <a:latin typeface="Calibri" panose="020F0502020204030204" pitchFamily="34" charset="0"/>
                <a:cs typeface="Calibri" panose="020F0502020204030204" pitchFamily="34" charset="0"/>
              </a:rPr>
              <a:t> </a:t>
            </a:r>
            <a:r>
              <a:rPr sz="2800" spc="-5" dirty="0">
                <a:solidFill>
                  <a:srgbClr val="993366"/>
                </a:solidFill>
                <a:latin typeface="Calibri" panose="020F0502020204030204" pitchFamily="34" charset="0"/>
                <a:cs typeface="Calibri" panose="020F0502020204030204" pitchFamily="34" charset="0"/>
              </a:rPr>
              <a:t>scope</a:t>
            </a:r>
            <a:endParaRPr sz="2800" dirty="0">
              <a:latin typeface="Calibri" panose="020F0502020204030204" pitchFamily="34" charset="0"/>
              <a:cs typeface="Calibri" panose="020F0502020204030204" pitchFamily="34" charset="0"/>
            </a:endParaRPr>
          </a:p>
        </p:txBody>
      </p:sp>
      <p:sp>
        <p:nvSpPr>
          <p:cNvPr id="11" name="object 13">
            <a:extLst>
              <a:ext uri="{FF2B5EF4-FFF2-40B4-BE49-F238E27FC236}">
                <a16:creationId xmlns:a16="http://schemas.microsoft.com/office/drawing/2014/main" id="{4D730F18-09F0-D276-71C7-C45EF52D2C3A}"/>
              </a:ext>
            </a:extLst>
          </p:cNvPr>
          <p:cNvSpPr txBox="1"/>
          <p:nvPr/>
        </p:nvSpPr>
        <p:spPr>
          <a:xfrm>
            <a:off x="1559169" y="4611126"/>
            <a:ext cx="1598971" cy="443070"/>
          </a:xfrm>
          <a:prstGeom prst="rect">
            <a:avLst/>
          </a:prstGeom>
        </p:spPr>
        <p:txBody>
          <a:bodyPr vert="horz" wrap="square" lIns="0" tIns="12065" rIns="0" bIns="0" rtlCol="0">
            <a:spAutoFit/>
          </a:bodyPr>
          <a:lstStyle/>
          <a:p>
            <a:pPr marL="12700">
              <a:lnSpc>
                <a:spcPct val="100000"/>
              </a:lnSpc>
              <a:spcBef>
                <a:spcPts val="95"/>
              </a:spcBef>
            </a:pPr>
            <a:r>
              <a:rPr sz="2800" spc="300" dirty="0">
                <a:solidFill>
                  <a:srgbClr val="339966"/>
                </a:solidFill>
                <a:latin typeface="Consolas" panose="020B0609020204030204" pitchFamily="49" charset="0"/>
                <a:cs typeface="Consolas" panose="020B0609020204030204" pitchFamily="49" charset="0"/>
              </a:rPr>
              <a:t>i</a:t>
            </a:r>
            <a:r>
              <a:rPr sz="2800" spc="300" dirty="0">
                <a:solidFill>
                  <a:srgbClr val="339966"/>
                </a:solidFill>
                <a:latin typeface="Calibri" panose="020F0502020204030204" pitchFamily="34" charset="0"/>
                <a:cs typeface="Calibri" panose="020F0502020204030204" pitchFamily="34" charset="0"/>
              </a:rPr>
              <a:t>'s</a:t>
            </a:r>
            <a:r>
              <a:rPr sz="2800" spc="-60" dirty="0">
                <a:solidFill>
                  <a:srgbClr val="339966"/>
                </a:solidFill>
                <a:latin typeface="Calibri" panose="020F0502020204030204" pitchFamily="34" charset="0"/>
                <a:cs typeface="Calibri" panose="020F0502020204030204" pitchFamily="34" charset="0"/>
              </a:rPr>
              <a:t> </a:t>
            </a:r>
            <a:r>
              <a:rPr sz="2800" spc="-10" dirty="0">
                <a:solidFill>
                  <a:srgbClr val="339966"/>
                </a:solidFill>
                <a:latin typeface="Calibri" panose="020F0502020204030204" pitchFamily="34" charset="0"/>
                <a:cs typeface="Calibri" panose="020F0502020204030204" pitchFamily="34" charset="0"/>
              </a:rPr>
              <a:t>scope</a:t>
            </a:r>
            <a:endParaRPr sz="2800" dirty="0">
              <a:latin typeface="Calibri" panose="020F0502020204030204" pitchFamily="34" charset="0"/>
              <a:cs typeface="Calibri" panose="020F0502020204030204" pitchFamily="34" charset="0"/>
            </a:endParaRPr>
          </a:p>
        </p:txBody>
      </p:sp>
      <p:sp>
        <p:nvSpPr>
          <p:cNvPr id="12" name="Left Brace 11">
            <a:extLst>
              <a:ext uri="{FF2B5EF4-FFF2-40B4-BE49-F238E27FC236}">
                <a16:creationId xmlns:a16="http://schemas.microsoft.com/office/drawing/2014/main" id="{6FFF4063-2088-791F-ABD3-B1DDAD3F5417}"/>
              </a:ext>
            </a:extLst>
          </p:cNvPr>
          <p:cNvSpPr/>
          <p:nvPr/>
        </p:nvSpPr>
        <p:spPr>
          <a:xfrm>
            <a:off x="3287899" y="4421054"/>
            <a:ext cx="251927" cy="832264"/>
          </a:xfrm>
          <a:prstGeom prst="leftBrace">
            <a:avLst/>
          </a:prstGeom>
          <a:noFill/>
          <a:ln w="38100">
            <a:solidFill>
              <a:srgbClr val="3399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66FF"/>
              </a:solidFill>
            </a:endParaRPr>
          </a:p>
        </p:txBody>
      </p:sp>
      <p:sp>
        <p:nvSpPr>
          <p:cNvPr id="13" name="Left Brace 12">
            <a:extLst>
              <a:ext uri="{FF2B5EF4-FFF2-40B4-BE49-F238E27FC236}">
                <a16:creationId xmlns:a16="http://schemas.microsoft.com/office/drawing/2014/main" id="{87040B81-F7DE-8AC6-1A63-4D6C1DA094B9}"/>
              </a:ext>
            </a:extLst>
          </p:cNvPr>
          <p:cNvSpPr/>
          <p:nvPr/>
        </p:nvSpPr>
        <p:spPr>
          <a:xfrm rot="10800000">
            <a:off x="8272947" y="4086590"/>
            <a:ext cx="391005" cy="1166728"/>
          </a:xfrm>
          <a:prstGeom prst="leftBrace">
            <a:avLst/>
          </a:prstGeom>
          <a:noFill/>
          <a:ln w="38100">
            <a:solidFill>
              <a:srgbClr val="9932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66FF"/>
              </a:solidFill>
            </a:endParaRPr>
          </a:p>
        </p:txBody>
      </p:sp>
    </p:spTree>
    <p:extLst>
      <p:ext uri="{BB962C8B-B14F-4D97-AF65-F5344CB8AC3E}">
        <p14:creationId xmlns:p14="http://schemas.microsoft.com/office/powerpoint/2010/main" val="13827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8802A5C-FD47-A7AA-0F40-723C270D0B81}"/>
              </a:ext>
            </a:extLst>
          </p:cNvPr>
          <p:cNvSpPr>
            <a:spLocks noGrp="1"/>
          </p:cNvSpPr>
          <p:nvPr>
            <p:ph type="ftr" idx="11"/>
          </p:nvPr>
        </p:nvSpPr>
        <p:spPr/>
        <p:txBody>
          <a:bodyPr/>
          <a:lstStyle/>
          <a:p>
            <a:r>
              <a:rPr lang="en-US"/>
              <a:t>Lesson 7 - Winter 2024</a:t>
            </a:r>
            <a:endParaRPr lang="en-US" dirty="0"/>
          </a:p>
        </p:txBody>
      </p:sp>
      <p:sp>
        <p:nvSpPr>
          <p:cNvPr id="6" name="Slide Number Placeholder 5">
            <a:extLst>
              <a:ext uri="{FF2B5EF4-FFF2-40B4-BE49-F238E27FC236}">
                <a16:creationId xmlns:a16="http://schemas.microsoft.com/office/drawing/2014/main" id="{99B7E6F4-3EF3-2CF9-2A79-895FCD65777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7" name="object 2">
            <a:extLst>
              <a:ext uri="{FF2B5EF4-FFF2-40B4-BE49-F238E27FC236}">
                <a16:creationId xmlns:a16="http://schemas.microsoft.com/office/drawing/2014/main" id="{3130D863-43C6-F4E1-5F61-5019AD8177C2}"/>
              </a:ext>
            </a:extLst>
          </p:cNvPr>
          <p:cNvSpPr txBox="1">
            <a:spLocks noGrp="1"/>
          </p:cNvSpPr>
          <p:nvPr>
            <p:ph type="title"/>
          </p:nvPr>
        </p:nvSpPr>
        <p:spPr>
          <a:xfrm>
            <a:off x="916939" y="606592"/>
            <a:ext cx="8582661" cy="703398"/>
          </a:xfrm>
          <a:prstGeom prst="rect">
            <a:avLst/>
          </a:prstGeom>
        </p:spPr>
        <p:txBody>
          <a:bodyPr vert="horz" wrap="square" lIns="0" tIns="13335" rIns="0" bIns="0" rtlCol="0">
            <a:spAutoFit/>
          </a:bodyPr>
          <a:lstStyle/>
          <a:p>
            <a:pPr marL="12700">
              <a:lnSpc>
                <a:spcPct val="100000"/>
              </a:lnSpc>
              <a:spcBef>
                <a:spcPts val="105"/>
              </a:spcBef>
            </a:pPr>
            <a:r>
              <a:rPr lang="en-US" b="1" spc="-5" dirty="0">
                <a:solidFill>
                  <a:srgbClr val="993366"/>
                </a:solidFill>
                <a:latin typeface="Calibri" panose="020F0502020204030204" pitchFamily="34" charset="0"/>
                <a:cs typeface="Calibri" panose="020F0502020204030204" pitchFamily="34" charset="0"/>
              </a:rPr>
              <a:t>(Review)</a:t>
            </a:r>
            <a:r>
              <a:rPr lang="en-US" spc="-5" dirty="0">
                <a:latin typeface="Calibri" panose="020F0502020204030204" pitchFamily="34" charset="0"/>
                <a:cs typeface="Calibri" panose="020F0502020204030204" pitchFamily="34" charset="0"/>
              </a:rPr>
              <a:t> </a:t>
            </a:r>
            <a:r>
              <a:rPr b="1" spc="-5" dirty="0"/>
              <a:t>Class</a:t>
            </a:r>
            <a:r>
              <a:rPr b="1" spc="-60" dirty="0"/>
              <a:t> </a:t>
            </a:r>
            <a:r>
              <a:rPr b="1" dirty="0"/>
              <a:t>Constants</a:t>
            </a:r>
          </a:p>
        </p:txBody>
      </p:sp>
      <p:sp>
        <p:nvSpPr>
          <p:cNvPr id="8" name="object 5">
            <a:extLst>
              <a:ext uri="{FF2B5EF4-FFF2-40B4-BE49-F238E27FC236}">
                <a16:creationId xmlns:a16="http://schemas.microsoft.com/office/drawing/2014/main" id="{33141EB7-8C77-BC34-0ACF-8626E8EDB1F5}"/>
              </a:ext>
            </a:extLst>
          </p:cNvPr>
          <p:cNvSpPr txBox="1"/>
          <p:nvPr/>
        </p:nvSpPr>
        <p:spPr>
          <a:xfrm>
            <a:off x="1031239" y="1703257"/>
            <a:ext cx="9942830" cy="1379224"/>
          </a:xfrm>
          <a:prstGeom prst="rect">
            <a:avLst/>
          </a:prstGeom>
        </p:spPr>
        <p:txBody>
          <a:bodyPr vert="horz" wrap="square" lIns="0" tIns="40005" rIns="0" bIns="0" rtlCol="0">
            <a:spAutoFit/>
          </a:bodyPr>
          <a:lstStyle/>
          <a:p>
            <a:pPr marL="12700">
              <a:lnSpc>
                <a:spcPct val="100000"/>
              </a:lnSpc>
              <a:spcBef>
                <a:spcPts val="315"/>
              </a:spcBef>
            </a:pPr>
            <a:r>
              <a:rPr sz="3200" dirty="0">
                <a:latin typeface="Calibri" panose="020F0502020204030204" pitchFamily="34" charset="0"/>
                <a:ea typeface="Calibri" panose="020F0502020204030204" pitchFamily="34" charset="0"/>
                <a:cs typeface="Calibri" panose="020F0502020204030204" pitchFamily="34" charset="0"/>
              </a:rPr>
              <a:t>A </a:t>
            </a:r>
            <a:r>
              <a:rPr sz="3200" spc="-5" dirty="0">
                <a:latin typeface="Calibri" panose="020F0502020204030204" pitchFamily="34" charset="0"/>
                <a:ea typeface="Calibri" panose="020F0502020204030204" pitchFamily="34" charset="0"/>
                <a:cs typeface="Calibri" panose="020F0502020204030204" pitchFamily="34" charset="0"/>
              </a:rPr>
              <a:t>fixed </a:t>
            </a:r>
            <a:r>
              <a:rPr sz="3200" dirty="0">
                <a:latin typeface="Calibri" panose="020F0502020204030204" pitchFamily="34" charset="0"/>
                <a:ea typeface="Calibri" panose="020F0502020204030204" pitchFamily="34" charset="0"/>
                <a:cs typeface="Calibri" panose="020F0502020204030204" pitchFamily="34" charset="0"/>
              </a:rPr>
              <a:t>value visible to the whole program </a:t>
            </a:r>
            <a:r>
              <a:rPr sz="3200" spc="-5" dirty="0">
                <a:latin typeface="Calibri" panose="020F0502020204030204" pitchFamily="34" charset="0"/>
                <a:ea typeface="Calibri" panose="020F0502020204030204" pitchFamily="34" charset="0"/>
                <a:cs typeface="Calibri" panose="020F0502020204030204" pitchFamily="34" charset="0"/>
              </a:rPr>
              <a:t>(the </a:t>
            </a:r>
            <a:r>
              <a:rPr sz="3200" dirty="0">
                <a:latin typeface="Calibri" panose="020F0502020204030204" pitchFamily="34" charset="0"/>
                <a:ea typeface="Calibri" panose="020F0502020204030204" pitchFamily="34" charset="0"/>
                <a:cs typeface="Calibri" panose="020F0502020204030204" pitchFamily="34" charset="0"/>
              </a:rPr>
              <a:t>entire</a:t>
            </a:r>
            <a:r>
              <a:rPr sz="3200" spc="-50" dirty="0">
                <a:latin typeface="Calibri" panose="020F0502020204030204" pitchFamily="34" charset="0"/>
                <a:ea typeface="Calibri" panose="020F0502020204030204" pitchFamily="34" charset="0"/>
                <a:cs typeface="Calibri" panose="020F0502020204030204" pitchFamily="34" charset="0"/>
              </a:rPr>
              <a:t> </a:t>
            </a:r>
            <a:r>
              <a:rPr sz="3200" i="1" spc="-5" dirty="0">
                <a:latin typeface="Calibri" panose="020F0502020204030204" pitchFamily="34" charset="0"/>
                <a:ea typeface="Calibri" panose="020F0502020204030204" pitchFamily="34" charset="0"/>
                <a:cs typeface="Calibri" panose="020F0502020204030204" pitchFamily="34" charset="0"/>
              </a:rPr>
              <a:t>class</a:t>
            </a:r>
            <a:r>
              <a:rPr sz="3200" spc="-5" dirty="0">
                <a:latin typeface="Calibri" panose="020F0502020204030204" pitchFamily="34" charset="0"/>
                <a:ea typeface="Calibri" panose="020F0502020204030204" pitchFamily="34" charset="0"/>
                <a:cs typeface="Calibri" panose="020F0502020204030204" pitchFamily="34" charset="0"/>
              </a:rPr>
              <a:t>).</a:t>
            </a:r>
            <a:endParaRPr sz="3200" dirty="0">
              <a:latin typeface="Calibri" panose="020F0502020204030204" pitchFamily="34" charset="0"/>
              <a:ea typeface="Calibri" panose="020F0502020204030204" pitchFamily="34" charset="0"/>
              <a:cs typeface="Calibri" panose="020F0502020204030204" pitchFamily="34" charset="0"/>
            </a:endParaRPr>
          </a:p>
          <a:p>
            <a:pPr marL="812800" marR="723265" indent="-342900">
              <a:lnSpc>
                <a:spcPts val="3020"/>
              </a:lnSpc>
              <a:spcBef>
                <a:spcPts val="570"/>
              </a:spcBef>
              <a:buFont typeface="Arial"/>
              <a:buChar char="•"/>
              <a:tabLst>
                <a:tab pos="812800" algn="l"/>
                <a:tab pos="813435" algn="l"/>
              </a:tabLst>
            </a:pPr>
            <a:r>
              <a:rPr sz="2800" spc="-10" dirty="0">
                <a:latin typeface="Calibri" panose="020F0502020204030204" pitchFamily="34" charset="0"/>
                <a:ea typeface="Calibri" panose="020F0502020204030204" pitchFamily="34" charset="0"/>
                <a:cs typeface="Calibri" panose="020F0502020204030204" pitchFamily="34" charset="0"/>
              </a:rPr>
              <a:t>Value </a:t>
            </a:r>
            <a:r>
              <a:rPr sz="2800" dirty="0">
                <a:latin typeface="Calibri" panose="020F0502020204030204" pitchFamily="34" charset="0"/>
                <a:ea typeface="Calibri" panose="020F0502020204030204" pitchFamily="34" charset="0"/>
                <a:cs typeface="Calibri" panose="020F0502020204030204" pitchFamily="34" charset="0"/>
              </a:rPr>
              <a:t>can </a:t>
            </a:r>
            <a:r>
              <a:rPr sz="2800" spc="-5" dirty="0">
                <a:latin typeface="Calibri" panose="020F0502020204030204" pitchFamily="34" charset="0"/>
                <a:ea typeface="Calibri" panose="020F0502020204030204" pitchFamily="34" charset="0"/>
                <a:cs typeface="Calibri" panose="020F0502020204030204" pitchFamily="34" charset="0"/>
              </a:rPr>
              <a:t>be set </a:t>
            </a:r>
            <a:r>
              <a:rPr sz="2800" spc="-10" dirty="0">
                <a:latin typeface="Calibri" panose="020F0502020204030204" pitchFamily="34" charset="0"/>
                <a:ea typeface="Calibri" panose="020F0502020204030204" pitchFamily="34" charset="0"/>
                <a:cs typeface="Calibri" panose="020F0502020204030204" pitchFamily="34" charset="0"/>
              </a:rPr>
              <a:t>only </a:t>
            </a:r>
            <a:r>
              <a:rPr sz="2800" spc="-5" dirty="0">
                <a:latin typeface="Calibri" panose="020F0502020204030204" pitchFamily="34" charset="0"/>
                <a:ea typeface="Calibri" panose="020F0502020204030204" pitchFamily="34" charset="0"/>
                <a:cs typeface="Calibri" panose="020F0502020204030204" pitchFamily="34" charset="0"/>
              </a:rPr>
              <a:t>at </a:t>
            </a:r>
            <a:r>
              <a:rPr sz="2800" spc="-10" dirty="0">
                <a:latin typeface="Calibri" panose="020F0502020204030204" pitchFamily="34" charset="0"/>
                <a:ea typeface="Calibri" panose="020F0502020204030204" pitchFamily="34" charset="0"/>
                <a:cs typeface="Calibri" panose="020F0502020204030204" pitchFamily="34" charset="0"/>
              </a:rPr>
              <a:t>declaration; </a:t>
            </a:r>
            <a:r>
              <a:rPr sz="2800" b="1" spc="-5" dirty="0">
                <a:latin typeface="Calibri" panose="020F0502020204030204" pitchFamily="34" charset="0"/>
                <a:ea typeface="Calibri" panose="020F0502020204030204" pitchFamily="34" charset="0"/>
                <a:cs typeface="Calibri" panose="020F0502020204030204" pitchFamily="34" charset="0"/>
              </a:rPr>
              <a:t>cannot</a:t>
            </a:r>
            <a:r>
              <a:rPr sz="2800" spc="-5" dirty="0">
                <a:latin typeface="Calibri" panose="020F0502020204030204" pitchFamily="34" charset="0"/>
                <a:ea typeface="Calibri" panose="020F0502020204030204" pitchFamily="34" charset="0"/>
                <a:cs typeface="Calibri" panose="020F0502020204030204" pitchFamily="34" charset="0"/>
              </a:rPr>
              <a:t> be reassigned  (so the value </a:t>
            </a:r>
            <a:r>
              <a:rPr sz="2800" spc="-10" dirty="0">
                <a:latin typeface="Calibri" panose="020F0502020204030204" pitchFamily="34" charset="0"/>
                <a:ea typeface="Calibri" panose="020F0502020204030204" pitchFamily="34" charset="0"/>
                <a:cs typeface="Calibri" panose="020F0502020204030204" pitchFamily="34" charset="0"/>
              </a:rPr>
              <a:t>is</a:t>
            </a:r>
            <a:r>
              <a:rPr sz="2800" spc="35" dirty="0">
                <a:latin typeface="Calibri" panose="020F0502020204030204" pitchFamily="34" charset="0"/>
                <a:ea typeface="Calibri" panose="020F0502020204030204" pitchFamily="34" charset="0"/>
                <a:cs typeface="Calibri" panose="020F0502020204030204" pitchFamily="34" charset="0"/>
              </a:rPr>
              <a:t> </a:t>
            </a:r>
            <a:r>
              <a:rPr sz="2800" u="sng" spc="-5" dirty="0">
                <a:latin typeface="Calibri" panose="020F0502020204030204" pitchFamily="34" charset="0"/>
                <a:ea typeface="Calibri" panose="020F0502020204030204" pitchFamily="34" charset="0"/>
                <a:cs typeface="Calibri" panose="020F0502020204030204" pitchFamily="34" charset="0"/>
              </a:rPr>
              <a:t>constant</a:t>
            </a:r>
            <a:r>
              <a:rPr sz="2800" spc="-5" dirty="0">
                <a:latin typeface="Calibri" panose="020F0502020204030204" pitchFamily="34" charset="0"/>
                <a:ea typeface="Calibri" panose="020F0502020204030204" pitchFamily="34" charset="0"/>
                <a:cs typeface="Calibri" panose="020F0502020204030204" pitchFamily="34" charset="0"/>
              </a:rPr>
              <a:t>)</a:t>
            </a:r>
            <a:endParaRPr sz="2800" dirty="0">
              <a:latin typeface="Calibri" panose="020F0502020204030204" pitchFamily="34" charset="0"/>
              <a:ea typeface="Calibri" panose="020F0502020204030204" pitchFamily="34" charset="0"/>
              <a:cs typeface="Calibri" panose="020F0502020204030204" pitchFamily="34" charset="0"/>
            </a:endParaRPr>
          </a:p>
        </p:txBody>
      </p:sp>
      <p:sp>
        <p:nvSpPr>
          <p:cNvPr id="9" name="object 6">
            <a:extLst>
              <a:ext uri="{FF2B5EF4-FFF2-40B4-BE49-F238E27FC236}">
                <a16:creationId xmlns:a16="http://schemas.microsoft.com/office/drawing/2014/main" id="{CFDBF193-F40B-2200-C384-BC1BFB79C09D}"/>
              </a:ext>
            </a:extLst>
          </p:cNvPr>
          <p:cNvSpPr txBox="1"/>
          <p:nvPr/>
        </p:nvSpPr>
        <p:spPr>
          <a:xfrm>
            <a:off x="802004" y="4137064"/>
            <a:ext cx="11125199" cy="443711"/>
          </a:xfrm>
          <a:prstGeom prst="rect">
            <a:avLst/>
          </a:prstGeom>
        </p:spPr>
        <p:txBody>
          <a:bodyPr vert="horz" wrap="square" lIns="0" tIns="12700" rIns="0" bIns="0" rtlCol="0">
            <a:spAutoFit/>
          </a:bodyPr>
          <a:lstStyle/>
          <a:p>
            <a:r>
              <a:rPr lang="en-US" sz="2800" b="0" dirty="0">
                <a:solidFill>
                  <a:srgbClr val="0000FF"/>
                </a:solidFill>
                <a:effectLst/>
                <a:latin typeface="Consolas" panose="020B0609020204030204" pitchFamily="49" charset="0"/>
              </a:rPr>
              <a:t>public</a:t>
            </a:r>
            <a:r>
              <a:rPr lang="en-US" sz="2800" b="0" dirty="0">
                <a:solidFill>
                  <a:srgbClr val="3B3B3B"/>
                </a:solidFill>
                <a:effectLst/>
                <a:latin typeface="Consolas" panose="020B0609020204030204" pitchFamily="49" charset="0"/>
              </a:rPr>
              <a:t> </a:t>
            </a:r>
            <a:r>
              <a:rPr lang="en-US" sz="2800" b="0" dirty="0">
                <a:solidFill>
                  <a:srgbClr val="0000FF"/>
                </a:solidFill>
                <a:effectLst/>
                <a:latin typeface="Consolas" panose="020B0609020204030204" pitchFamily="49" charset="0"/>
              </a:rPr>
              <a:t>static</a:t>
            </a:r>
            <a:r>
              <a:rPr lang="en-US" sz="2800" b="0" dirty="0">
                <a:solidFill>
                  <a:srgbClr val="3B3B3B"/>
                </a:solidFill>
                <a:effectLst/>
                <a:latin typeface="Consolas" panose="020B0609020204030204" pitchFamily="49" charset="0"/>
              </a:rPr>
              <a:t> </a:t>
            </a:r>
            <a:r>
              <a:rPr lang="en-US" sz="2800" b="0" dirty="0">
                <a:solidFill>
                  <a:srgbClr val="0000FF"/>
                </a:solidFill>
                <a:effectLst/>
                <a:latin typeface="Consolas" panose="020B0609020204030204" pitchFamily="49" charset="0"/>
              </a:rPr>
              <a:t>final</a:t>
            </a:r>
            <a:r>
              <a:rPr lang="en-US" sz="2800" b="0" dirty="0">
                <a:solidFill>
                  <a:srgbClr val="3B3B3B"/>
                </a:solidFill>
                <a:effectLst/>
                <a:latin typeface="Consolas" panose="020B0609020204030204" pitchFamily="49" charset="0"/>
              </a:rPr>
              <a:t> </a:t>
            </a:r>
            <a:r>
              <a:rPr lang="en-US" sz="2800" b="0" i="1" dirty="0">
                <a:solidFill>
                  <a:srgbClr val="3B3B3B"/>
                </a:solidFill>
                <a:effectLst/>
                <a:latin typeface="Consolas" panose="020B0609020204030204" pitchFamily="49" charset="0"/>
              </a:rPr>
              <a:t>type</a:t>
            </a:r>
            <a:r>
              <a:rPr lang="en-US" sz="2800" b="0" dirty="0">
                <a:solidFill>
                  <a:srgbClr val="3B3B3B"/>
                </a:solidFill>
                <a:effectLst/>
                <a:latin typeface="Consolas" panose="020B0609020204030204" pitchFamily="49" charset="0"/>
              </a:rPr>
              <a:t> NAME_OF_CONSTANT </a:t>
            </a:r>
            <a:r>
              <a:rPr lang="en-US" sz="2800" b="0" dirty="0">
                <a:solidFill>
                  <a:srgbClr val="000000"/>
                </a:solidFill>
                <a:effectLst/>
                <a:latin typeface="Consolas" panose="020B0609020204030204" pitchFamily="49" charset="0"/>
              </a:rPr>
              <a:t>=</a:t>
            </a:r>
            <a:r>
              <a:rPr lang="en-US" sz="2800" b="0" dirty="0">
                <a:solidFill>
                  <a:srgbClr val="3B3B3B"/>
                </a:solidFill>
                <a:effectLst/>
                <a:latin typeface="Consolas" panose="020B0609020204030204" pitchFamily="49" charset="0"/>
              </a:rPr>
              <a:t> </a:t>
            </a:r>
            <a:r>
              <a:rPr lang="en-US" sz="2800" b="0" i="1" dirty="0">
                <a:solidFill>
                  <a:srgbClr val="3B3B3B"/>
                </a:solidFill>
                <a:effectLst/>
                <a:latin typeface="Consolas" panose="020B0609020204030204" pitchFamily="49" charset="0"/>
              </a:rPr>
              <a:t>expression</a:t>
            </a:r>
            <a:r>
              <a:rPr lang="en-US" sz="2800" b="0" dirty="0">
                <a:solidFill>
                  <a:srgbClr val="3B3B3B"/>
                </a:solidFill>
                <a:effectLst/>
                <a:latin typeface="Consolas" panose="020B0609020204030204" pitchFamily="49" charset="0"/>
              </a:rPr>
              <a:t>;</a:t>
            </a:r>
          </a:p>
        </p:txBody>
      </p:sp>
    </p:spTree>
    <p:extLst>
      <p:ext uri="{BB962C8B-B14F-4D97-AF65-F5344CB8AC3E}">
        <p14:creationId xmlns:p14="http://schemas.microsoft.com/office/powerpoint/2010/main" val="1810901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F90526F-F7F8-4AD6-A794-BB4CCC8B2B9B}"/>
              </a:ext>
            </a:extLst>
          </p:cNvPr>
          <p:cNvSpPr>
            <a:spLocks noGrp="1"/>
          </p:cNvSpPr>
          <p:nvPr>
            <p:ph type="ftr" idx="11"/>
          </p:nvPr>
        </p:nvSpPr>
        <p:spPr/>
        <p:txBody>
          <a:bodyPr/>
          <a:lstStyle/>
          <a:p>
            <a:r>
              <a:rPr lang="en-US" dirty="0"/>
              <a:t>Lesson 7 - Winter 2024</a:t>
            </a:r>
          </a:p>
        </p:txBody>
      </p:sp>
      <p:sp>
        <p:nvSpPr>
          <p:cNvPr id="3" name="Slide Number Placeholder 2">
            <a:extLst>
              <a:ext uri="{FF2B5EF4-FFF2-40B4-BE49-F238E27FC236}">
                <a16:creationId xmlns:a16="http://schemas.microsoft.com/office/drawing/2014/main" id="{447806BE-25FC-4E76-838C-EDD2183DB87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4" name="TextBox 3">
            <a:extLst>
              <a:ext uri="{FF2B5EF4-FFF2-40B4-BE49-F238E27FC236}">
                <a16:creationId xmlns:a16="http://schemas.microsoft.com/office/drawing/2014/main" id="{32991528-6147-4BD0-8D74-58F4748E3C4E}"/>
              </a:ext>
            </a:extLst>
          </p:cNvPr>
          <p:cNvSpPr txBox="1"/>
          <p:nvPr/>
        </p:nvSpPr>
        <p:spPr>
          <a:xfrm>
            <a:off x="893530" y="1175087"/>
            <a:ext cx="7717070" cy="954107"/>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What will be the last line of output after this code has executed? </a:t>
            </a:r>
          </a:p>
        </p:txBody>
      </p:sp>
      <p:sp>
        <p:nvSpPr>
          <p:cNvPr id="12" name="TextBox 11">
            <a:extLst>
              <a:ext uri="{FF2B5EF4-FFF2-40B4-BE49-F238E27FC236}">
                <a16:creationId xmlns:a16="http://schemas.microsoft.com/office/drawing/2014/main" id="{C64A75CC-3DE1-4C7B-99CB-700C99245020}"/>
              </a:ext>
            </a:extLst>
          </p:cNvPr>
          <p:cNvSpPr txBox="1"/>
          <p:nvPr/>
        </p:nvSpPr>
        <p:spPr>
          <a:xfrm>
            <a:off x="7543800" y="2294118"/>
            <a:ext cx="4496942" cy="3539430"/>
          </a:xfrm>
          <a:prstGeom prst="rect">
            <a:avLst/>
          </a:prstGeom>
          <a:noFill/>
        </p:spPr>
        <p:txBody>
          <a:bodyPr wrap="square" rtlCol="0">
            <a:spAutoFit/>
          </a:bodyPr>
          <a:lstStyle/>
          <a:p>
            <a:r>
              <a:rPr lang="en-US" sz="3200" b="1" dirty="0">
                <a:solidFill>
                  <a:srgbClr val="008080"/>
                </a:solidFill>
                <a:latin typeface="Calibri" panose="020F0502020204030204" pitchFamily="34" charset="0"/>
                <a:cs typeface="Calibri" panose="020F0502020204030204" pitchFamily="34" charset="0"/>
              </a:rPr>
              <a:t>A. </a:t>
            </a:r>
            <a:r>
              <a:rPr lang="en-US" sz="3200" dirty="0">
                <a:solidFill>
                  <a:schemeClr val="tx1"/>
                </a:solidFill>
                <a:latin typeface="Consolas" panose="020B0609020204030204" pitchFamily="49" charset="0"/>
                <a:cs typeface="Calibri" panose="020F0502020204030204" pitchFamily="34" charset="0"/>
              </a:rPr>
              <a:t>count is: 1</a:t>
            </a:r>
            <a:endParaRPr lang="en-US" sz="3200" dirty="0">
              <a:solidFill>
                <a:srgbClr val="008080"/>
              </a:solidFill>
              <a:latin typeface="Calibri" panose="020F0502020204030204" pitchFamily="34" charset="0"/>
              <a:cs typeface="Calibri" panose="020F0502020204030204" pitchFamily="34" charset="0"/>
            </a:endParaRPr>
          </a:p>
          <a:p>
            <a:endParaRPr lang="en-US" sz="3200" b="1" dirty="0">
              <a:solidFill>
                <a:srgbClr val="008080"/>
              </a:solidFill>
              <a:latin typeface="Calibri" panose="020F0502020204030204" pitchFamily="34" charset="0"/>
              <a:cs typeface="Calibri" panose="020F0502020204030204" pitchFamily="34" charset="0"/>
            </a:endParaRPr>
          </a:p>
          <a:p>
            <a:r>
              <a:rPr lang="en-US" sz="3200" b="1" dirty="0">
                <a:solidFill>
                  <a:srgbClr val="008080"/>
                </a:solidFill>
                <a:latin typeface="Calibri" panose="020F0502020204030204" pitchFamily="34" charset="0"/>
                <a:cs typeface="Calibri" panose="020F0502020204030204" pitchFamily="34" charset="0"/>
              </a:rPr>
              <a:t>B. </a:t>
            </a:r>
            <a:r>
              <a:rPr lang="en-US" sz="3200" dirty="0">
                <a:solidFill>
                  <a:schemeClr val="tx1"/>
                </a:solidFill>
                <a:latin typeface="Consolas" panose="020B0609020204030204" pitchFamily="49" charset="0"/>
                <a:cs typeface="Calibri" panose="020F0502020204030204" pitchFamily="34" charset="0"/>
              </a:rPr>
              <a:t>count is: 5</a:t>
            </a:r>
            <a:endParaRPr lang="en-US" sz="3200" b="1" dirty="0">
              <a:solidFill>
                <a:srgbClr val="008080"/>
              </a:solidFill>
              <a:latin typeface="Calibri" panose="020F0502020204030204" pitchFamily="34" charset="0"/>
              <a:cs typeface="Calibri" panose="020F0502020204030204" pitchFamily="34" charset="0"/>
            </a:endParaRPr>
          </a:p>
          <a:p>
            <a:endParaRPr lang="en-US" sz="3200" b="1" dirty="0">
              <a:solidFill>
                <a:srgbClr val="008080"/>
              </a:solidFill>
              <a:latin typeface="Calibri" panose="020F0502020204030204" pitchFamily="34" charset="0"/>
              <a:cs typeface="Calibri" panose="020F0502020204030204" pitchFamily="34" charset="0"/>
            </a:endParaRPr>
          </a:p>
          <a:p>
            <a:r>
              <a:rPr lang="en-US" sz="3200" b="1" dirty="0">
                <a:solidFill>
                  <a:srgbClr val="008080"/>
                </a:solidFill>
                <a:latin typeface="Calibri" panose="020F0502020204030204" pitchFamily="34" charset="0"/>
                <a:cs typeface="Calibri" panose="020F0502020204030204" pitchFamily="34" charset="0"/>
              </a:rPr>
              <a:t>C. </a:t>
            </a:r>
            <a:r>
              <a:rPr lang="en-US" sz="3200" dirty="0">
                <a:solidFill>
                  <a:schemeClr val="tx1"/>
                </a:solidFill>
                <a:latin typeface="Consolas" panose="020B0609020204030204" pitchFamily="49" charset="0"/>
                <a:cs typeface="Calibri" panose="020F0502020204030204" pitchFamily="34" charset="0"/>
              </a:rPr>
              <a:t>count is: 6</a:t>
            </a:r>
            <a:endParaRPr lang="en-US" sz="3200" b="1" dirty="0">
              <a:solidFill>
                <a:srgbClr val="008080"/>
              </a:solidFill>
              <a:latin typeface="Calibri" panose="020F0502020204030204" pitchFamily="34" charset="0"/>
              <a:cs typeface="Calibri" panose="020F0502020204030204" pitchFamily="34" charset="0"/>
            </a:endParaRPr>
          </a:p>
          <a:p>
            <a:endParaRPr lang="en-US" sz="3200" b="1" dirty="0">
              <a:solidFill>
                <a:srgbClr val="008080"/>
              </a:solidFill>
              <a:latin typeface="Calibri" panose="020F0502020204030204" pitchFamily="34" charset="0"/>
              <a:cs typeface="Calibri" panose="020F0502020204030204" pitchFamily="34" charset="0"/>
            </a:endParaRPr>
          </a:p>
          <a:p>
            <a:r>
              <a:rPr lang="en-US" sz="3200" b="1" dirty="0">
                <a:solidFill>
                  <a:srgbClr val="008080"/>
                </a:solidFill>
                <a:latin typeface="Calibri" panose="020F0502020204030204" pitchFamily="34" charset="0"/>
                <a:cs typeface="Calibri" panose="020F0502020204030204" pitchFamily="34" charset="0"/>
              </a:rPr>
              <a:t>D. </a:t>
            </a:r>
            <a:r>
              <a:rPr lang="en-US" sz="3200" dirty="0">
                <a:solidFill>
                  <a:schemeClr val="tx1"/>
                </a:solidFill>
                <a:latin typeface="Consolas" panose="020B0609020204030204" pitchFamily="49" charset="0"/>
                <a:cs typeface="Calibri" panose="020F0502020204030204" pitchFamily="34" charset="0"/>
              </a:rPr>
              <a:t>count is: 7</a:t>
            </a:r>
            <a:endParaRPr lang="en-US" sz="3200" dirty="0">
              <a:solidFill>
                <a:schemeClr val="tx1"/>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0804BCC4-0B98-81FE-AF02-974CA544A4C3}"/>
              </a:ext>
            </a:extLst>
          </p:cNvPr>
          <p:cNvSpPr txBox="1"/>
          <p:nvPr/>
        </p:nvSpPr>
        <p:spPr>
          <a:xfrm>
            <a:off x="893530" y="2028155"/>
            <a:ext cx="6650270" cy="3970318"/>
          </a:xfrm>
          <a:prstGeom prst="rect">
            <a:avLst/>
          </a:prstGeom>
          <a:noFill/>
        </p:spPr>
        <p:txBody>
          <a:bodyPr wrap="square">
            <a:spAutoFit/>
          </a:bodyPr>
          <a:lstStyle/>
          <a:p>
            <a:r>
              <a:rPr lang="en-US" sz="1800" b="0" dirty="0">
                <a:solidFill>
                  <a:srgbClr val="D73A49"/>
                </a:solidFill>
                <a:effectLst/>
                <a:latin typeface="Consolas" panose="020B0609020204030204" pitchFamily="49" charset="0"/>
                <a:cs typeface="Consolas" panose="020B0609020204030204" pitchFamily="49" charset="0"/>
              </a:rPr>
              <a:t>public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static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final</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int</a:t>
            </a:r>
            <a:r>
              <a:rPr lang="en-US" sz="1800" b="0" dirty="0">
                <a:solidFill>
                  <a:srgbClr val="24292E"/>
                </a:solidFill>
                <a:effectLst/>
                <a:latin typeface="Consolas" panose="020B0609020204030204" pitchFamily="49" charset="0"/>
                <a:cs typeface="Consolas" panose="020B0609020204030204" pitchFamily="49" charset="0"/>
              </a:rPr>
              <a:t> COUNT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7</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D73A49"/>
                </a:solidFill>
                <a:effectLst/>
                <a:latin typeface="Consolas" panose="020B0609020204030204" pitchFamily="49" charset="0"/>
                <a:cs typeface="Consolas" panose="020B0609020204030204" pitchFamily="49" charset="0"/>
              </a:rPr>
              <a:t>public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static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void</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6F42C1"/>
                </a:solidFill>
                <a:effectLst/>
                <a:latin typeface="Consolas" panose="020B0609020204030204" pitchFamily="49" charset="0"/>
                <a:cs typeface="Consolas" panose="020B0609020204030204" pitchFamily="49" charset="0"/>
              </a:rPr>
              <a:t>main</a:t>
            </a:r>
            <a:r>
              <a:rPr lang="en-US" sz="1800" b="0" dirty="0">
                <a:solidFill>
                  <a:srgbClr val="24292E"/>
                </a:solidFill>
                <a:effectLst/>
                <a:latin typeface="Consolas" panose="020B0609020204030204" pitchFamily="49" charset="0"/>
                <a:cs typeface="Consolas" panose="020B0609020204030204" pitchFamily="49" charset="0"/>
              </a:rPr>
              <a:t>(</a:t>
            </a:r>
            <a:r>
              <a:rPr lang="en-US" sz="1800" b="0" dirty="0">
                <a:solidFill>
                  <a:srgbClr val="D73A49"/>
                </a:solidFill>
                <a:effectLst/>
                <a:latin typeface="Consolas" panose="020B0609020204030204" pitchFamily="49" charset="0"/>
                <a:cs typeface="Consolas" panose="020B0609020204030204" pitchFamily="49" charset="0"/>
              </a:rPr>
              <a:t>String</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args</a:t>
            </a:r>
            <a:r>
              <a:rPr lang="en-US" sz="1800" b="0" dirty="0">
                <a:solidFill>
                  <a:srgbClr val="24292E"/>
                </a:solidFill>
                <a:effectLst/>
                <a:latin typeface="Consolas" panose="020B0609020204030204" pitchFamily="49" charset="0"/>
                <a:cs typeface="Consolas" panose="020B0609020204030204" pitchFamily="49" charset="0"/>
              </a:rPr>
              <a:t>) {</a:t>
            </a:r>
          </a:p>
          <a:p>
            <a:r>
              <a:rPr lang="en-US" sz="1800" b="0" dirty="0">
                <a:solidFill>
                  <a:srgbClr val="D73A49"/>
                </a:solidFill>
                <a:effectLst/>
                <a:latin typeface="Consolas" panose="020B0609020204030204" pitchFamily="49" charset="0"/>
                <a:cs typeface="Consolas" panose="020B0609020204030204" pitchFamily="49" charset="0"/>
              </a:rPr>
              <a:t>  int</a:t>
            </a:r>
            <a:r>
              <a:rPr lang="en-US" sz="1800" b="0" dirty="0">
                <a:solidFill>
                  <a:srgbClr val="24292E"/>
                </a:solidFill>
                <a:effectLst/>
                <a:latin typeface="Consolas" panose="020B0609020204030204" pitchFamily="49" charset="0"/>
                <a:cs typeface="Consolas" panose="020B0609020204030204" pitchFamily="49" charset="0"/>
              </a:rPr>
              <a:t> count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5</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6F42C1"/>
                </a:solidFill>
                <a:effectLst/>
                <a:latin typeface="Consolas" panose="020B0609020204030204" pitchFamily="49" charset="0"/>
                <a:cs typeface="Consolas" panose="020B0609020204030204" pitchFamily="49" charset="0"/>
              </a:rPr>
              <a:t>  line</a:t>
            </a:r>
            <a:r>
              <a:rPr lang="en-US" sz="1800" b="0" dirty="0">
                <a:solidFill>
                  <a:srgbClr val="24292E"/>
                </a:solidFill>
                <a:effectLst/>
                <a:latin typeface="Consolas" panose="020B0609020204030204" pitchFamily="49" charset="0"/>
                <a:cs typeface="Consolas" panose="020B0609020204030204" pitchFamily="49" charset="0"/>
              </a:rPr>
              <a:t>(count);</a:t>
            </a:r>
          </a:p>
          <a:p>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System.out.</a:t>
            </a:r>
            <a:r>
              <a:rPr lang="en-US" sz="1800" b="0" dirty="0" err="1">
                <a:solidFill>
                  <a:srgbClr val="6F42C1"/>
                </a:solidFill>
                <a:effectLst/>
                <a:latin typeface="Consolas" panose="020B0609020204030204" pitchFamily="49" charset="0"/>
                <a:cs typeface="Consolas" panose="020B0609020204030204" pitchFamily="49" charset="0"/>
              </a:rPr>
              <a:t>println</a:t>
            </a:r>
            <a:r>
              <a:rPr lang="en-US" sz="1800" b="0" dirty="0">
                <a:solidFill>
                  <a:srgbClr val="24292E"/>
                </a:solidFill>
                <a:effectLst/>
                <a:latin typeface="Consolas" panose="020B0609020204030204" pitchFamily="49" charset="0"/>
                <a:cs typeface="Consolas" panose="020B0609020204030204" pitchFamily="49" charset="0"/>
              </a:rPr>
              <a:t>(</a:t>
            </a:r>
            <a:r>
              <a:rPr lang="en-US" sz="1800" b="0" dirty="0">
                <a:solidFill>
                  <a:srgbClr val="032F62"/>
                </a:solidFill>
                <a:effectLst/>
                <a:latin typeface="Consolas" panose="020B0609020204030204" pitchFamily="49" charset="0"/>
                <a:cs typeface="Consolas" panose="020B0609020204030204" pitchFamily="49" charset="0"/>
              </a:rPr>
              <a:t>"count is: "</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count);</a:t>
            </a:r>
          </a:p>
          <a:p>
            <a:r>
              <a:rPr lang="en-US" sz="1800" b="0" dirty="0">
                <a:solidFill>
                  <a:srgbClr val="24292E"/>
                </a:solidFill>
                <a:effectLst/>
                <a:latin typeface="Consolas" panose="020B0609020204030204" pitchFamily="49" charset="0"/>
                <a:cs typeface="Consolas" panose="020B0609020204030204" pitchFamily="49" charset="0"/>
              </a:rPr>
              <a:t>}</a:t>
            </a:r>
          </a:p>
          <a:p>
            <a:br>
              <a:rPr lang="en-US" sz="1800" b="0" dirty="0">
                <a:solidFill>
                  <a:srgbClr val="24292E"/>
                </a:solidFill>
                <a:effectLst/>
                <a:latin typeface="Consolas" panose="020B0609020204030204" pitchFamily="49" charset="0"/>
                <a:cs typeface="Consolas" panose="020B0609020204030204" pitchFamily="49" charset="0"/>
              </a:rPr>
            </a:br>
            <a:r>
              <a:rPr lang="en-US" sz="1800" b="0" dirty="0">
                <a:solidFill>
                  <a:srgbClr val="D73A49"/>
                </a:solidFill>
                <a:effectLst/>
                <a:latin typeface="Consolas" panose="020B0609020204030204" pitchFamily="49" charset="0"/>
                <a:cs typeface="Consolas" panose="020B0609020204030204" pitchFamily="49" charset="0"/>
              </a:rPr>
              <a:t>public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static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void</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6F42C1"/>
                </a:solidFill>
                <a:effectLst/>
                <a:latin typeface="Consolas" panose="020B0609020204030204" pitchFamily="49" charset="0"/>
                <a:cs typeface="Consolas" panose="020B0609020204030204" pitchFamily="49" charset="0"/>
              </a:rPr>
              <a:t>line</a:t>
            </a:r>
            <a:r>
              <a:rPr lang="en-US" sz="1800" b="0" dirty="0">
                <a:solidFill>
                  <a:srgbClr val="24292E"/>
                </a:solidFill>
                <a:effectLst/>
                <a:latin typeface="Consolas" panose="020B0609020204030204" pitchFamily="49" charset="0"/>
                <a:cs typeface="Consolas" panose="020B0609020204030204" pitchFamily="49" charset="0"/>
              </a:rPr>
              <a:t>(</a:t>
            </a:r>
            <a:r>
              <a:rPr lang="en-US" sz="1800" b="0" dirty="0">
                <a:solidFill>
                  <a:srgbClr val="D73A49"/>
                </a:solidFill>
                <a:effectLst/>
                <a:latin typeface="Consolas" panose="020B0609020204030204" pitchFamily="49" charset="0"/>
                <a:cs typeface="Consolas" panose="020B0609020204030204" pitchFamily="49" charset="0"/>
              </a:rPr>
              <a:t>int</a:t>
            </a:r>
            <a:r>
              <a:rPr lang="en-US" sz="1800" b="0" dirty="0">
                <a:solidFill>
                  <a:srgbClr val="24292E"/>
                </a:solidFill>
                <a:effectLst/>
                <a:latin typeface="Consolas" panose="020B0609020204030204" pitchFamily="49" charset="0"/>
                <a:cs typeface="Consolas" panose="020B0609020204030204" pitchFamily="49" charset="0"/>
              </a:rPr>
              <a:t> count) {</a:t>
            </a:r>
          </a:p>
          <a:p>
            <a:r>
              <a:rPr lang="en-US" sz="1800" b="0" dirty="0">
                <a:solidFill>
                  <a:srgbClr val="D73A49"/>
                </a:solidFill>
                <a:effectLst/>
                <a:latin typeface="Consolas" panose="020B0609020204030204" pitchFamily="49" charset="0"/>
                <a:cs typeface="Consolas" panose="020B0609020204030204" pitchFamily="49" charset="0"/>
              </a:rPr>
              <a:t>  for</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int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i</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1</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i</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&lt;=</a:t>
            </a:r>
            <a:r>
              <a:rPr lang="en-US" sz="1800" b="0" dirty="0">
                <a:solidFill>
                  <a:srgbClr val="24292E"/>
                </a:solidFill>
                <a:effectLst/>
                <a:latin typeface="Consolas" panose="020B0609020204030204" pitchFamily="49" charset="0"/>
                <a:cs typeface="Consolas" panose="020B0609020204030204" pitchFamily="49" charset="0"/>
              </a:rPr>
              <a:t> count; </a:t>
            </a:r>
            <a:r>
              <a:rPr lang="en-US" sz="1800" b="0" dirty="0" err="1">
                <a:solidFill>
                  <a:srgbClr val="24292E"/>
                </a:solidFill>
                <a:effectLst/>
                <a:latin typeface="Consolas" panose="020B0609020204030204" pitchFamily="49" charset="0"/>
                <a:cs typeface="Consolas" panose="020B0609020204030204" pitchFamily="49" charset="0"/>
              </a:rPr>
              <a:t>i</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p>
          <a:p>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System.out.</a:t>
            </a:r>
            <a:r>
              <a:rPr lang="en-US" sz="1800" b="0" dirty="0" err="1">
                <a:solidFill>
                  <a:srgbClr val="6F42C1"/>
                </a:solidFill>
                <a:effectLst/>
                <a:latin typeface="Consolas" panose="020B0609020204030204" pitchFamily="49" charset="0"/>
                <a:cs typeface="Consolas" panose="020B0609020204030204" pitchFamily="49" charset="0"/>
              </a:rPr>
              <a:t>print</a:t>
            </a:r>
            <a:r>
              <a:rPr lang="en-US" sz="1800" b="0" dirty="0">
                <a:solidFill>
                  <a:srgbClr val="24292E"/>
                </a:solidFill>
                <a:effectLst/>
                <a:latin typeface="Consolas" panose="020B0609020204030204" pitchFamily="49" charset="0"/>
                <a:cs typeface="Consolas" panose="020B0609020204030204" pitchFamily="49" charset="0"/>
              </a:rPr>
              <a:t>(</a:t>
            </a:r>
            <a:r>
              <a:rPr lang="en-US" sz="1800" b="0" dirty="0">
                <a:solidFill>
                  <a:srgbClr val="032F62"/>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24292E"/>
                </a:solidFill>
                <a:effectLst/>
                <a:latin typeface="Consolas" panose="020B0609020204030204" pitchFamily="49" charset="0"/>
                <a:cs typeface="Consolas" panose="020B0609020204030204" pitchFamily="49" charset="0"/>
              </a:rPr>
              <a:t>  }</a:t>
            </a:r>
          </a:p>
          <a:p>
            <a:r>
              <a:rPr lang="en-US" sz="1800" b="0" dirty="0">
                <a:solidFill>
                  <a:srgbClr val="24292E"/>
                </a:solidFill>
                <a:effectLst/>
                <a:latin typeface="Consolas" panose="020B0609020204030204" pitchFamily="49" charset="0"/>
                <a:cs typeface="Consolas" panose="020B0609020204030204" pitchFamily="49" charset="0"/>
              </a:rPr>
              <a:t>  count</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System.out.</a:t>
            </a:r>
            <a:r>
              <a:rPr lang="en-US" sz="1800" b="0" dirty="0" err="1">
                <a:solidFill>
                  <a:srgbClr val="6F42C1"/>
                </a:solidFill>
                <a:effectLst/>
                <a:latin typeface="Consolas" panose="020B0609020204030204" pitchFamily="49" charset="0"/>
                <a:cs typeface="Consolas" panose="020B0609020204030204" pitchFamily="49" charset="0"/>
              </a:rPr>
              <a:t>println</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24292E"/>
                </a:solidFill>
                <a:effectLst/>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047787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Shape 66"/>
        <p:cNvGrpSpPr/>
        <p:nvPr/>
      </p:nvGrpSpPr>
      <p:grpSpPr>
        <a:xfrm>
          <a:off x="0" y="0"/>
          <a:ext cx="0" cy="0"/>
          <a:chOff x="0" y="0"/>
          <a:chExt cx="0" cy="0"/>
        </a:xfrm>
      </p:grpSpPr>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Lesson 7 - Winter 2024</a:t>
            </a:r>
            <a:endParaRPr/>
          </a:p>
        </p:txBody>
      </p:sp>
      <p:sp>
        <p:nvSpPr>
          <p:cNvPr id="70" name="Google Shape;7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7</a:t>
            </a:fld>
            <a:endParaRPr/>
          </a:p>
        </p:txBody>
      </p:sp>
      <p:sp>
        <p:nvSpPr>
          <p:cNvPr id="5" name="Rectangle 4">
            <a:extLst>
              <a:ext uri="{FF2B5EF4-FFF2-40B4-BE49-F238E27FC236}">
                <a16:creationId xmlns:a16="http://schemas.microsoft.com/office/drawing/2014/main" id="{6B171304-7B5A-4D86-A0FD-434504CA6E00}"/>
              </a:ext>
            </a:extLst>
          </p:cNvPr>
          <p:cNvSpPr/>
          <p:nvPr/>
        </p:nvSpPr>
        <p:spPr>
          <a:xfrm>
            <a:off x="0" y="0"/>
            <a:ext cx="6096000" cy="6340197"/>
          </a:xfrm>
          <a:prstGeom prst="rect">
            <a:avLst/>
          </a:prstGeom>
        </p:spPr>
        <p:txBody>
          <a:bodyPr>
            <a:spAutoFit/>
          </a:bodyPr>
          <a:lstStyle/>
          <a:p>
            <a:r>
              <a:rPr lang="en-US" sz="1350" dirty="0">
                <a:solidFill>
                  <a:srgbClr val="0000FF"/>
                </a:solidFill>
                <a:latin typeface="Consolas" panose="020B0609020204030204" pitchFamily="49" charset="0"/>
              </a:rPr>
              <a:t>public</a:t>
            </a:r>
            <a:r>
              <a:rPr lang="en-US" sz="1350" dirty="0">
                <a:latin typeface="Consolas" panose="020B0609020204030204" pitchFamily="49" charset="0"/>
              </a:rPr>
              <a:t> </a:t>
            </a:r>
            <a:r>
              <a:rPr lang="en-US" sz="1350" dirty="0">
                <a:solidFill>
                  <a:srgbClr val="0000FF"/>
                </a:solidFill>
                <a:latin typeface="Consolas" panose="020B0609020204030204" pitchFamily="49" charset="0"/>
              </a:rPr>
              <a:t>class</a:t>
            </a:r>
            <a:r>
              <a:rPr lang="en-US" sz="1350" dirty="0">
                <a:latin typeface="Consolas" panose="020B0609020204030204" pitchFamily="49" charset="0"/>
              </a:rPr>
              <a:t> </a:t>
            </a:r>
            <a:r>
              <a:rPr lang="en-US" sz="1350" dirty="0">
                <a:solidFill>
                  <a:srgbClr val="267F99"/>
                </a:solidFill>
                <a:latin typeface="Consolas" panose="020B0609020204030204" pitchFamily="49" charset="0"/>
              </a:rPr>
              <a:t>Scope</a:t>
            </a:r>
            <a:r>
              <a:rPr lang="en-US" sz="1350" dirty="0">
                <a:latin typeface="Consolas" panose="020B0609020204030204" pitchFamily="49" charset="0"/>
              </a:rPr>
              <a:t> {</a:t>
            </a:r>
          </a:p>
          <a:p>
            <a:br>
              <a:rPr lang="en-US" sz="1350" dirty="0">
                <a:latin typeface="Consolas" panose="020B0609020204030204" pitchFamily="49" charset="0"/>
              </a:rPr>
            </a:br>
            <a:r>
              <a:rPr lang="en-US" sz="1350" dirty="0">
                <a:latin typeface="Consolas" panose="020B0609020204030204" pitchFamily="49" charset="0"/>
              </a:rPr>
              <a:t>    </a:t>
            </a:r>
            <a:r>
              <a:rPr lang="en-US" sz="1350" dirty="0">
                <a:solidFill>
                  <a:srgbClr val="0000FF"/>
                </a:solidFill>
                <a:latin typeface="Consolas" panose="020B0609020204030204" pitchFamily="49" charset="0"/>
              </a:rPr>
              <a:t>public</a:t>
            </a:r>
            <a:r>
              <a:rPr lang="en-US" sz="1350" dirty="0">
                <a:latin typeface="Consolas" panose="020B0609020204030204" pitchFamily="49" charset="0"/>
              </a:rPr>
              <a:t> </a:t>
            </a:r>
            <a:r>
              <a:rPr lang="en-US" sz="1350" dirty="0">
                <a:solidFill>
                  <a:srgbClr val="0000FF"/>
                </a:solidFill>
                <a:latin typeface="Consolas" panose="020B0609020204030204" pitchFamily="49" charset="0"/>
              </a:rPr>
              <a:t>static</a:t>
            </a:r>
            <a:r>
              <a:rPr lang="en-US" sz="1350" dirty="0">
                <a:latin typeface="Consolas" panose="020B0609020204030204" pitchFamily="49" charset="0"/>
              </a:rPr>
              <a:t> </a:t>
            </a:r>
            <a:r>
              <a:rPr lang="en-US" sz="1350" dirty="0">
                <a:solidFill>
                  <a:srgbClr val="267F99"/>
                </a:solidFill>
                <a:latin typeface="Consolas" panose="020B0609020204030204" pitchFamily="49" charset="0"/>
              </a:rPr>
              <a:t>void</a:t>
            </a:r>
            <a:r>
              <a:rPr lang="en-US" sz="1350" dirty="0">
                <a:latin typeface="Consolas" panose="020B0609020204030204" pitchFamily="49" charset="0"/>
              </a:rPr>
              <a:t> </a:t>
            </a:r>
            <a:r>
              <a:rPr lang="en-US" sz="1350" dirty="0">
                <a:solidFill>
                  <a:srgbClr val="795E26"/>
                </a:solidFill>
                <a:latin typeface="Consolas" panose="020B0609020204030204" pitchFamily="49" charset="0"/>
              </a:rPr>
              <a:t>main</a:t>
            </a:r>
            <a:r>
              <a:rPr lang="en-US" sz="1350" dirty="0">
                <a:latin typeface="Consolas" panose="020B0609020204030204" pitchFamily="49" charset="0"/>
              </a:rPr>
              <a:t>(</a:t>
            </a:r>
            <a:r>
              <a:rPr lang="en-US" sz="1350" dirty="0">
                <a:solidFill>
                  <a:srgbClr val="267F99"/>
                </a:solidFill>
                <a:latin typeface="Consolas" panose="020B0609020204030204" pitchFamily="49" charset="0"/>
              </a:rPr>
              <a:t>String</a:t>
            </a:r>
            <a:r>
              <a:rPr lang="en-US" sz="1350" dirty="0">
                <a:latin typeface="Consolas" panose="020B0609020204030204" pitchFamily="49" charset="0"/>
              </a:rPr>
              <a:t>[] </a:t>
            </a:r>
            <a:r>
              <a:rPr lang="en-US" sz="1350" dirty="0" err="1">
                <a:solidFill>
                  <a:srgbClr val="001080"/>
                </a:solidFill>
                <a:latin typeface="Consolas" panose="020B0609020204030204" pitchFamily="49" charset="0"/>
              </a:rPr>
              <a:t>args</a:t>
            </a:r>
            <a:r>
              <a:rPr lang="en-US" sz="1350" dirty="0">
                <a:latin typeface="Consolas" panose="020B0609020204030204" pitchFamily="49" charset="0"/>
              </a:rPr>
              <a:t>) {</a:t>
            </a:r>
          </a:p>
          <a:p>
            <a:r>
              <a:rPr lang="en-US" sz="1350" dirty="0">
                <a:latin typeface="Consolas" panose="020B0609020204030204" pitchFamily="49" charset="0"/>
              </a:rPr>
              <a:t>        </a:t>
            </a:r>
            <a:r>
              <a:rPr lang="en-US" sz="1350" dirty="0">
                <a:solidFill>
                  <a:srgbClr val="267F99"/>
                </a:solidFill>
                <a:latin typeface="Consolas" panose="020B0609020204030204" pitchFamily="49" charset="0"/>
              </a:rPr>
              <a:t>int</a:t>
            </a:r>
            <a:r>
              <a:rPr lang="en-US" sz="1350" dirty="0">
                <a:latin typeface="Consolas" panose="020B0609020204030204" pitchFamily="49" charset="0"/>
              </a:rPr>
              <a:t> </a:t>
            </a:r>
            <a:r>
              <a:rPr lang="en-US" sz="1350" dirty="0" err="1">
                <a:solidFill>
                  <a:srgbClr val="001080"/>
                </a:solidFill>
                <a:latin typeface="Consolas" panose="020B0609020204030204" pitchFamily="49" charset="0"/>
              </a:rPr>
              <a:t>val</a:t>
            </a:r>
            <a:r>
              <a:rPr lang="en-US" sz="1350" dirty="0">
                <a:latin typeface="Consolas" panose="020B0609020204030204" pitchFamily="49" charset="0"/>
              </a:rPr>
              <a:t> = </a:t>
            </a:r>
            <a:r>
              <a:rPr lang="en-US" sz="1350" dirty="0">
                <a:solidFill>
                  <a:srgbClr val="098658"/>
                </a:solidFill>
                <a:latin typeface="Consolas" panose="020B0609020204030204" pitchFamily="49" charset="0"/>
              </a:rPr>
              <a:t>1</a:t>
            </a:r>
            <a:r>
              <a:rPr lang="en-US" sz="1350" dirty="0">
                <a:latin typeface="Consolas" panose="020B0609020204030204" pitchFamily="49" charset="0"/>
              </a:rPr>
              <a:t>;</a:t>
            </a:r>
          </a:p>
          <a:p>
            <a:r>
              <a:rPr lang="en-US" sz="1350" dirty="0">
                <a:latin typeface="Consolas" panose="020B0609020204030204" pitchFamily="49" charset="0"/>
              </a:rPr>
              <a:t>        </a:t>
            </a:r>
            <a:r>
              <a:rPr lang="en-US" sz="1350" dirty="0" err="1">
                <a:solidFill>
                  <a:srgbClr val="795E26"/>
                </a:solidFill>
                <a:latin typeface="Consolas" panose="020B0609020204030204" pitchFamily="49" charset="0"/>
              </a:rPr>
              <a:t>mOne</a:t>
            </a:r>
            <a:r>
              <a:rPr lang="en-US" sz="1350" dirty="0">
                <a:latin typeface="Consolas" panose="020B0609020204030204" pitchFamily="49" charset="0"/>
              </a:rPr>
              <a:t>(</a:t>
            </a:r>
            <a:r>
              <a:rPr lang="en-US" sz="1350" dirty="0" err="1">
                <a:latin typeface="Consolas" panose="020B0609020204030204" pitchFamily="49" charset="0"/>
              </a:rPr>
              <a:t>val</a:t>
            </a:r>
            <a:r>
              <a:rPr lang="en-US" sz="1350" dirty="0">
                <a:latin typeface="Consolas" panose="020B0609020204030204" pitchFamily="49" charset="0"/>
              </a:rPr>
              <a:t>);      </a:t>
            </a:r>
            <a:r>
              <a:rPr lang="en-US" sz="1350" dirty="0">
                <a:solidFill>
                  <a:srgbClr val="008000"/>
                </a:solidFill>
                <a:latin typeface="Consolas" panose="020B0609020204030204" pitchFamily="49" charset="0"/>
              </a:rPr>
              <a:t>// Prints "One: 1"</a:t>
            </a:r>
            <a:endParaRPr lang="en-US" sz="1350" dirty="0">
              <a:latin typeface="Consolas" panose="020B0609020204030204" pitchFamily="49" charset="0"/>
            </a:endParaRPr>
          </a:p>
          <a:p>
            <a:r>
              <a:rPr lang="en-US" sz="1350" dirty="0">
                <a:latin typeface="Consolas" panose="020B0609020204030204" pitchFamily="49" charset="0"/>
              </a:rPr>
              <a:t>        </a:t>
            </a:r>
            <a:r>
              <a:rPr lang="en-US" sz="1350" dirty="0" err="1">
                <a:latin typeface="Consolas" panose="020B0609020204030204" pitchFamily="49" charset="0"/>
              </a:rPr>
              <a:t>val</a:t>
            </a:r>
            <a:r>
              <a:rPr lang="en-US" sz="1350" dirty="0">
                <a:latin typeface="Consolas" panose="020B0609020204030204" pitchFamily="49" charset="0"/>
              </a:rPr>
              <a:t> = -</a:t>
            </a:r>
            <a:r>
              <a:rPr lang="en-US" sz="1350" dirty="0">
                <a:solidFill>
                  <a:srgbClr val="098658"/>
                </a:solidFill>
                <a:latin typeface="Consolas" panose="020B0609020204030204" pitchFamily="49" charset="0"/>
              </a:rPr>
              <a:t>1</a:t>
            </a:r>
            <a:r>
              <a:rPr lang="en-US" sz="1350" dirty="0">
                <a:latin typeface="Consolas" panose="020B0609020204030204" pitchFamily="49" charset="0"/>
              </a:rPr>
              <a:t>; </a:t>
            </a:r>
          </a:p>
          <a:p>
            <a:r>
              <a:rPr lang="en-US" sz="1350" dirty="0">
                <a:latin typeface="Consolas" panose="020B0609020204030204" pitchFamily="49" charset="0"/>
              </a:rPr>
              <a:t>        </a:t>
            </a:r>
            <a:r>
              <a:rPr lang="en-US" sz="1350" dirty="0" err="1">
                <a:solidFill>
                  <a:srgbClr val="795E26"/>
                </a:solidFill>
                <a:latin typeface="Consolas" panose="020B0609020204030204" pitchFamily="49" charset="0"/>
              </a:rPr>
              <a:t>mTwo</a:t>
            </a:r>
            <a:r>
              <a:rPr lang="en-US" sz="1350" dirty="0">
                <a:latin typeface="Consolas" panose="020B0609020204030204" pitchFamily="49" charset="0"/>
              </a:rPr>
              <a:t>(</a:t>
            </a:r>
            <a:r>
              <a:rPr lang="en-US" sz="1350" dirty="0" err="1">
                <a:latin typeface="Consolas" panose="020B0609020204030204" pitchFamily="49" charset="0"/>
              </a:rPr>
              <a:t>val</a:t>
            </a:r>
            <a:r>
              <a:rPr lang="en-US" sz="1350" dirty="0">
                <a:latin typeface="Consolas" panose="020B0609020204030204" pitchFamily="49" charset="0"/>
              </a:rPr>
              <a:t>);      </a:t>
            </a:r>
            <a:r>
              <a:rPr lang="en-US" sz="1350" dirty="0">
                <a:solidFill>
                  <a:srgbClr val="008000"/>
                </a:solidFill>
                <a:latin typeface="Consolas" panose="020B0609020204030204" pitchFamily="49" charset="0"/>
              </a:rPr>
              <a:t>// Prints "Two: -2" </a:t>
            </a:r>
            <a:endParaRPr lang="en-US" sz="1350" dirty="0">
              <a:latin typeface="Consolas" panose="020B0609020204030204" pitchFamily="49" charset="0"/>
            </a:endParaRPr>
          </a:p>
          <a:p>
            <a:r>
              <a:rPr lang="en-US" sz="1350" dirty="0">
                <a:latin typeface="Consolas" panose="020B0609020204030204" pitchFamily="49" charset="0"/>
              </a:rPr>
              <a:t>        </a:t>
            </a:r>
            <a:r>
              <a:rPr lang="en-US" sz="1350" dirty="0" err="1">
                <a:solidFill>
                  <a:srgbClr val="795E26"/>
                </a:solidFill>
                <a:latin typeface="Consolas" panose="020B0609020204030204" pitchFamily="49" charset="0"/>
              </a:rPr>
              <a:t>mThree</a:t>
            </a:r>
            <a:r>
              <a:rPr lang="en-US" sz="1350" dirty="0">
                <a:latin typeface="Consolas" panose="020B0609020204030204" pitchFamily="49" charset="0"/>
              </a:rPr>
              <a:t>(</a:t>
            </a:r>
            <a:r>
              <a:rPr lang="en-US" sz="1350" dirty="0" err="1">
                <a:latin typeface="Consolas" panose="020B0609020204030204" pitchFamily="49" charset="0"/>
              </a:rPr>
              <a:t>val</a:t>
            </a:r>
            <a:r>
              <a:rPr lang="en-US" sz="1350" dirty="0">
                <a:latin typeface="Consolas" panose="020B0609020204030204" pitchFamily="49" charset="0"/>
              </a:rPr>
              <a:t>);    </a:t>
            </a:r>
            <a:r>
              <a:rPr lang="en-US" sz="1350" dirty="0">
                <a:solidFill>
                  <a:srgbClr val="008000"/>
                </a:solidFill>
                <a:latin typeface="Consolas" panose="020B0609020204030204" pitchFamily="49" charset="0"/>
              </a:rPr>
              <a:t>// Prints "One: -1"</a:t>
            </a:r>
            <a:endParaRPr lang="en-US" sz="1350" dirty="0">
              <a:latin typeface="Consolas" panose="020B0609020204030204" pitchFamily="49" charset="0"/>
            </a:endParaRPr>
          </a:p>
          <a:p>
            <a:r>
              <a:rPr lang="en-US" sz="1350" dirty="0">
                <a:latin typeface="Consolas" panose="020B0609020204030204" pitchFamily="49" charset="0"/>
              </a:rPr>
              <a:t>                        </a:t>
            </a:r>
            <a:r>
              <a:rPr lang="en-US" sz="1350" dirty="0">
                <a:solidFill>
                  <a:srgbClr val="008000"/>
                </a:solidFill>
                <a:latin typeface="Consolas" panose="020B0609020204030204" pitchFamily="49" charset="0"/>
              </a:rPr>
              <a:t>//        "Three: 2"</a:t>
            </a:r>
            <a:endParaRPr lang="en-US" sz="1350" dirty="0">
              <a:latin typeface="Consolas" panose="020B0609020204030204" pitchFamily="49" charset="0"/>
            </a:endParaRPr>
          </a:p>
          <a:p>
            <a:r>
              <a:rPr lang="en-US" sz="1350" dirty="0">
                <a:latin typeface="Consolas" panose="020B0609020204030204" pitchFamily="49" charset="0"/>
              </a:rPr>
              <a:t>    }</a:t>
            </a:r>
          </a:p>
          <a:p>
            <a:br>
              <a:rPr lang="en-US" sz="1350" dirty="0">
                <a:latin typeface="Consolas" panose="020B0609020204030204" pitchFamily="49" charset="0"/>
              </a:rPr>
            </a:br>
            <a:r>
              <a:rPr lang="en-US" sz="1350" dirty="0">
                <a:latin typeface="Consolas" panose="020B0609020204030204" pitchFamily="49" charset="0"/>
              </a:rPr>
              <a:t>    </a:t>
            </a:r>
            <a:r>
              <a:rPr lang="en-US" sz="1350" dirty="0">
                <a:solidFill>
                  <a:srgbClr val="008000"/>
                </a:solidFill>
                <a:latin typeface="Consolas" panose="020B0609020204030204" pitchFamily="49" charset="0"/>
              </a:rPr>
              <a:t>// Method </a:t>
            </a:r>
            <a:r>
              <a:rPr lang="en-US" sz="1350" dirty="0" err="1">
                <a:solidFill>
                  <a:srgbClr val="008000"/>
                </a:solidFill>
                <a:latin typeface="Consolas" panose="020B0609020204030204" pitchFamily="49" charset="0"/>
              </a:rPr>
              <a:t>mOne</a:t>
            </a:r>
            <a:r>
              <a:rPr lang="en-US" sz="1350" dirty="0">
                <a:solidFill>
                  <a:srgbClr val="008000"/>
                </a:solidFill>
                <a:latin typeface="Consolas" panose="020B0609020204030204" pitchFamily="49" charset="0"/>
              </a:rPr>
              <a:t>()</a:t>
            </a:r>
            <a:endParaRPr lang="en-US" sz="1350" dirty="0">
              <a:latin typeface="Consolas" panose="020B0609020204030204" pitchFamily="49" charset="0"/>
            </a:endParaRPr>
          </a:p>
          <a:p>
            <a:r>
              <a:rPr lang="en-US" sz="1350" dirty="0">
                <a:latin typeface="Consolas" panose="020B0609020204030204" pitchFamily="49" charset="0"/>
              </a:rPr>
              <a:t>    </a:t>
            </a:r>
            <a:r>
              <a:rPr lang="en-US" sz="1350" dirty="0">
                <a:solidFill>
                  <a:srgbClr val="0000FF"/>
                </a:solidFill>
                <a:latin typeface="Consolas" panose="020B0609020204030204" pitchFamily="49" charset="0"/>
              </a:rPr>
              <a:t>public</a:t>
            </a:r>
            <a:r>
              <a:rPr lang="en-US" sz="1350" dirty="0">
                <a:latin typeface="Consolas" panose="020B0609020204030204" pitchFamily="49" charset="0"/>
              </a:rPr>
              <a:t> </a:t>
            </a:r>
            <a:r>
              <a:rPr lang="en-US" sz="1350" dirty="0">
                <a:solidFill>
                  <a:srgbClr val="0000FF"/>
                </a:solidFill>
                <a:latin typeface="Consolas" panose="020B0609020204030204" pitchFamily="49" charset="0"/>
              </a:rPr>
              <a:t>static</a:t>
            </a:r>
            <a:r>
              <a:rPr lang="en-US" sz="1350" dirty="0">
                <a:latin typeface="Consolas" panose="020B0609020204030204" pitchFamily="49" charset="0"/>
              </a:rPr>
              <a:t> </a:t>
            </a:r>
            <a:r>
              <a:rPr lang="en-US" sz="1350" dirty="0">
                <a:solidFill>
                  <a:srgbClr val="267F99"/>
                </a:solidFill>
                <a:latin typeface="Consolas" panose="020B0609020204030204" pitchFamily="49" charset="0"/>
              </a:rPr>
              <a:t>void</a:t>
            </a:r>
            <a:r>
              <a:rPr lang="en-US" sz="1350" dirty="0">
                <a:latin typeface="Consolas" panose="020B0609020204030204" pitchFamily="49" charset="0"/>
              </a:rPr>
              <a:t> </a:t>
            </a:r>
            <a:r>
              <a:rPr lang="en-US" sz="1350" dirty="0" err="1">
                <a:solidFill>
                  <a:srgbClr val="795E26"/>
                </a:solidFill>
                <a:latin typeface="Consolas" panose="020B0609020204030204" pitchFamily="49" charset="0"/>
              </a:rPr>
              <a:t>mOne</a:t>
            </a:r>
            <a:r>
              <a:rPr lang="en-US" sz="1350" dirty="0">
                <a:latin typeface="Consolas" panose="020B0609020204030204" pitchFamily="49" charset="0"/>
              </a:rPr>
              <a:t>(</a:t>
            </a:r>
            <a:r>
              <a:rPr lang="en-US" sz="1350" dirty="0">
                <a:solidFill>
                  <a:srgbClr val="267F99"/>
                </a:solidFill>
                <a:latin typeface="Consolas" panose="020B0609020204030204" pitchFamily="49" charset="0"/>
              </a:rPr>
              <a:t>int</a:t>
            </a:r>
            <a:r>
              <a:rPr lang="en-US" sz="1350" dirty="0">
                <a:latin typeface="Consolas" panose="020B0609020204030204" pitchFamily="49" charset="0"/>
              </a:rPr>
              <a:t> </a:t>
            </a:r>
            <a:r>
              <a:rPr lang="en-US" sz="1350" dirty="0" err="1">
                <a:solidFill>
                  <a:srgbClr val="001080"/>
                </a:solidFill>
                <a:latin typeface="Consolas" panose="020B0609020204030204" pitchFamily="49" charset="0"/>
              </a:rPr>
              <a:t>val</a:t>
            </a:r>
            <a:r>
              <a:rPr lang="en-US" sz="1350" dirty="0">
                <a:latin typeface="Consolas" panose="020B0609020204030204" pitchFamily="49" charset="0"/>
              </a:rPr>
              <a:t>) {</a:t>
            </a:r>
          </a:p>
          <a:p>
            <a:r>
              <a:rPr lang="en-US" sz="1350" dirty="0">
                <a:latin typeface="Consolas" panose="020B0609020204030204" pitchFamily="49" charset="0"/>
              </a:rPr>
              <a:t>        </a:t>
            </a:r>
            <a:r>
              <a:rPr lang="en-US" sz="1350" dirty="0" err="1">
                <a:solidFill>
                  <a:srgbClr val="001080"/>
                </a:solidFill>
                <a:latin typeface="Consolas" panose="020B0609020204030204" pitchFamily="49" charset="0"/>
              </a:rPr>
              <a:t>System</a:t>
            </a:r>
            <a:r>
              <a:rPr lang="en-US" sz="1350" dirty="0" err="1">
                <a:latin typeface="Consolas" panose="020B0609020204030204" pitchFamily="49" charset="0"/>
              </a:rPr>
              <a:t>.</a:t>
            </a:r>
            <a:r>
              <a:rPr lang="en-US" sz="1350" dirty="0" err="1">
                <a:solidFill>
                  <a:srgbClr val="001080"/>
                </a:solidFill>
                <a:latin typeface="Consolas" panose="020B0609020204030204" pitchFamily="49" charset="0"/>
              </a:rPr>
              <a:t>out</a:t>
            </a:r>
            <a:r>
              <a:rPr lang="en-US" sz="1350" dirty="0" err="1">
                <a:latin typeface="Consolas" panose="020B0609020204030204" pitchFamily="49" charset="0"/>
              </a:rPr>
              <a:t>.</a:t>
            </a:r>
            <a:r>
              <a:rPr lang="en-US" sz="1350" dirty="0" err="1">
                <a:solidFill>
                  <a:srgbClr val="795E26"/>
                </a:solidFill>
                <a:latin typeface="Consolas" panose="020B0609020204030204" pitchFamily="49" charset="0"/>
              </a:rPr>
              <a:t>println</a:t>
            </a:r>
            <a:r>
              <a:rPr lang="en-US" sz="1350" dirty="0">
                <a:latin typeface="Consolas" panose="020B0609020204030204" pitchFamily="49" charset="0"/>
              </a:rPr>
              <a:t>(</a:t>
            </a:r>
            <a:r>
              <a:rPr lang="en-US" sz="1350" dirty="0">
                <a:solidFill>
                  <a:srgbClr val="A31515"/>
                </a:solidFill>
                <a:latin typeface="Consolas" panose="020B0609020204030204" pitchFamily="49" charset="0"/>
              </a:rPr>
              <a:t>"One: "</a:t>
            </a:r>
            <a:r>
              <a:rPr lang="en-US" sz="1350" dirty="0">
                <a:latin typeface="Consolas" panose="020B0609020204030204" pitchFamily="49" charset="0"/>
              </a:rPr>
              <a:t> + </a:t>
            </a:r>
            <a:r>
              <a:rPr lang="en-US" sz="1350" dirty="0" err="1">
                <a:latin typeface="Consolas" panose="020B0609020204030204" pitchFamily="49" charset="0"/>
              </a:rPr>
              <a:t>val</a:t>
            </a:r>
            <a:r>
              <a:rPr lang="en-US" sz="1350" dirty="0">
                <a:latin typeface="Consolas" panose="020B0609020204030204" pitchFamily="49" charset="0"/>
              </a:rPr>
              <a:t>);</a:t>
            </a:r>
          </a:p>
          <a:p>
            <a:r>
              <a:rPr lang="en-US" sz="1350" dirty="0">
                <a:latin typeface="Consolas" panose="020B0609020204030204" pitchFamily="49" charset="0"/>
              </a:rPr>
              <a:t>    }</a:t>
            </a:r>
          </a:p>
          <a:p>
            <a:br>
              <a:rPr lang="en-US" sz="1350" dirty="0">
                <a:latin typeface="Consolas" panose="020B0609020204030204" pitchFamily="49" charset="0"/>
              </a:rPr>
            </a:br>
            <a:r>
              <a:rPr lang="en-US" sz="1350" dirty="0">
                <a:latin typeface="Consolas" panose="020B0609020204030204" pitchFamily="49" charset="0"/>
              </a:rPr>
              <a:t>    </a:t>
            </a:r>
            <a:r>
              <a:rPr lang="en-US" sz="1350" dirty="0">
                <a:solidFill>
                  <a:srgbClr val="008000"/>
                </a:solidFill>
                <a:latin typeface="Consolas" panose="020B0609020204030204" pitchFamily="49" charset="0"/>
              </a:rPr>
              <a:t>// Method </a:t>
            </a:r>
            <a:r>
              <a:rPr lang="en-US" sz="1350" dirty="0" err="1">
                <a:solidFill>
                  <a:srgbClr val="008000"/>
                </a:solidFill>
                <a:latin typeface="Consolas" panose="020B0609020204030204" pitchFamily="49" charset="0"/>
              </a:rPr>
              <a:t>mTwo</a:t>
            </a:r>
            <a:r>
              <a:rPr lang="en-US" sz="1350" dirty="0">
                <a:solidFill>
                  <a:srgbClr val="008000"/>
                </a:solidFill>
                <a:latin typeface="Consolas" panose="020B0609020204030204" pitchFamily="49" charset="0"/>
              </a:rPr>
              <a:t>()</a:t>
            </a:r>
            <a:endParaRPr lang="en-US" sz="1350" dirty="0">
              <a:latin typeface="Consolas" panose="020B0609020204030204" pitchFamily="49" charset="0"/>
            </a:endParaRPr>
          </a:p>
          <a:p>
            <a:r>
              <a:rPr lang="en-US" sz="1350" dirty="0">
                <a:latin typeface="Consolas" panose="020B0609020204030204" pitchFamily="49" charset="0"/>
              </a:rPr>
              <a:t>    </a:t>
            </a:r>
            <a:r>
              <a:rPr lang="en-US" sz="1350" dirty="0">
                <a:solidFill>
                  <a:srgbClr val="0000FF"/>
                </a:solidFill>
                <a:latin typeface="Consolas" panose="020B0609020204030204" pitchFamily="49" charset="0"/>
              </a:rPr>
              <a:t>public</a:t>
            </a:r>
            <a:r>
              <a:rPr lang="en-US" sz="1350" dirty="0">
                <a:latin typeface="Consolas" panose="020B0609020204030204" pitchFamily="49" charset="0"/>
              </a:rPr>
              <a:t> </a:t>
            </a:r>
            <a:r>
              <a:rPr lang="en-US" sz="1350" dirty="0">
                <a:solidFill>
                  <a:srgbClr val="0000FF"/>
                </a:solidFill>
                <a:latin typeface="Consolas" panose="020B0609020204030204" pitchFamily="49" charset="0"/>
              </a:rPr>
              <a:t>static</a:t>
            </a:r>
            <a:r>
              <a:rPr lang="en-US" sz="1350" dirty="0">
                <a:latin typeface="Consolas" panose="020B0609020204030204" pitchFamily="49" charset="0"/>
              </a:rPr>
              <a:t> </a:t>
            </a:r>
            <a:r>
              <a:rPr lang="en-US" sz="1350" dirty="0">
                <a:solidFill>
                  <a:srgbClr val="267F99"/>
                </a:solidFill>
                <a:latin typeface="Consolas" panose="020B0609020204030204" pitchFamily="49" charset="0"/>
              </a:rPr>
              <a:t>void</a:t>
            </a:r>
            <a:r>
              <a:rPr lang="en-US" sz="1350" dirty="0">
                <a:latin typeface="Consolas" panose="020B0609020204030204" pitchFamily="49" charset="0"/>
              </a:rPr>
              <a:t> </a:t>
            </a:r>
            <a:r>
              <a:rPr lang="en-US" sz="1350" dirty="0" err="1">
                <a:solidFill>
                  <a:srgbClr val="795E26"/>
                </a:solidFill>
                <a:latin typeface="Consolas" panose="020B0609020204030204" pitchFamily="49" charset="0"/>
              </a:rPr>
              <a:t>mTwo</a:t>
            </a:r>
            <a:r>
              <a:rPr lang="en-US" sz="1350" dirty="0">
                <a:latin typeface="Consolas" panose="020B0609020204030204" pitchFamily="49" charset="0"/>
              </a:rPr>
              <a:t>(</a:t>
            </a:r>
            <a:r>
              <a:rPr lang="en-US" sz="1350" dirty="0">
                <a:solidFill>
                  <a:srgbClr val="267F99"/>
                </a:solidFill>
                <a:latin typeface="Consolas" panose="020B0609020204030204" pitchFamily="49" charset="0"/>
              </a:rPr>
              <a:t>int</a:t>
            </a:r>
            <a:r>
              <a:rPr lang="en-US" sz="1350" dirty="0">
                <a:latin typeface="Consolas" panose="020B0609020204030204" pitchFamily="49" charset="0"/>
              </a:rPr>
              <a:t> </a:t>
            </a:r>
            <a:r>
              <a:rPr lang="en-US" sz="1350" dirty="0" err="1">
                <a:solidFill>
                  <a:srgbClr val="001080"/>
                </a:solidFill>
                <a:latin typeface="Consolas" panose="020B0609020204030204" pitchFamily="49" charset="0"/>
              </a:rPr>
              <a:t>val</a:t>
            </a:r>
            <a:r>
              <a:rPr lang="en-US" sz="1350" dirty="0">
                <a:latin typeface="Consolas" panose="020B0609020204030204" pitchFamily="49" charset="0"/>
              </a:rPr>
              <a:t>) {</a:t>
            </a:r>
          </a:p>
          <a:p>
            <a:r>
              <a:rPr lang="en-US" sz="1350" dirty="0">
                <a:latin typeface="Consolas" panose="020B0609020204030204" pitchFamily="49" charset="0"/>
              </a:rPr>
              <a:t>        </a:t>
            </a:r>
            <a:r>
              <a:rPr lang="en-US" sz="1350" dirty="0" err="1">
                <a:latin typeface="Consolas" panose="020B0609020204030204" pitchFamily="49" charset="0"/>
              </a:rPr>
              <a:t>val</a:t>
            </a:r>
            <a:r>
              <a:rPr lang="en-US" sz="1350" dirty="0">
                <a:latin typeface="Consolas" panose="020B0609020204030204" pitchFamily="49" charset="0"/>
              </a:rPr>
              <a:t> = </a:t>
            </a:r>
            <a:r>
              <a:rPr lang="en-US" sz="1350" dirty="0" err="1">
                <a:latin typeface="Consolas" panose="020B0609020204030204" pitchFamily="49" charset="0"/>
              </a:rPr>
              <a:t>val</a:t>
            </a:r>
            <a:r>
              <a:rPr lang="en-US" sz="1350" dirty="0">
                <a:latin typeface="Consolas" panose="020B0609020204030204" pitchFamily="49" charset="0"/>
              </a:rPr>
              <a:t> * </a:t>
            </a:r>
            <a:r>
              <a:rPr lang="en-US" sz="1350" dirty="0">
                <a:solidFill>
                  <a:srgbClr val="098658"/>
                </a:solidFill>
                <a:latin typeface="Consolas" panose="020B0609020204030204" pitchFamily="49" charset="0"/>
              </a:rPr>
              <a:t>2</a:t>
            </a:r>
            <a:r>
              <a:rPr lang="en-US" sz="1350" dirty="0">
                <a:latin typeface="Consolas" panose="020B0609020204030204" pitchFamily="49" charset="0"/>
              </a:rPr>
              <a:t>;</a:t>
            </a:r>
          </a:p>
          <a:p>
            <a:r>
              <a:rPr lang="en-US" sz="1350" dirty="0">
                <a:latin typeface="Consolas" panose="020B0609020204030204" pitchFamily="49" charset="0"/>
              </a:rPr>
              <a:t>        </a:t>
            </a:r>
            <a:r>
              <a:rPr lang="en-US" sz="1350" dirty="0" err="1">
                <a:solidFill>
                  <a:srgbClr val="001080"/>
                </a:solidFill>
                <a:latin typeface="Consolas" panose="020B0609020204030204" pitchFamily="49" charset="0"/>
              </a:rPr>
              <a:t>System</a:t>
            </a:r>
            <a:r>
              <a:rPr lang="en-US" sz="1350" dirty="0" err="1">
                <a:latin typeface="Consolas" panose="020B0609020204030204" pitchFamily="49" charset="0"/>
              </a:rPr>
              <a:t>.</a:t>
            </a:r>
            <a:r>
              <a:rPr lang="en-US" sz="1350" dirty="0" err="1">
                <a:solidFill>
                  <a:srgbClr val="001080"/>
                </a:solidFill>
                <a:latin typeface="Consolas" panose="020B0609020204030204" pitchFamily="49" charset="0"/>
              </a:rPr>
              <a:t>out</a:t>
            </a:r>
            <a:r>
              <a:rPr lang="en-US" sz="1350" dirty="0" err="1">
                <a:latin typeface="Consolas" panose="020B0609020204030204" pitchFamily="49" charset="0"/>
              </a:rPr>
              <a:t>.</a:t>
            </a:r>
            <a:r>
              <a:rPr lang="en-US" sz="1350" dirty="0" err="1">
                <a:solidFill>
                  <a:srgbClr val="795E26"/>
                </a:solidFill>
                <a:latin typeface="Consolas" panose="020B0609020204030204" pitchFamily="49" charset="0"/>
              </a:rPr>
              <a:t>println</a:t>
            </a:r>
            <a:r>
              <a:rPr lang="en-US" sz="1350" dirty="0">
                <a:latin typeface="Consolas" panose="020B0609020204030204" pitchFamily="49" charset="0"/>
              </a:rPr>
              <a:t>(</a:t>
            </a:r>
            <a:r>
              <a:rPr lang="en-US" sz="1350" dirty="0">
                <a:solidFill>
                  <a:srgbClr val="A31515"/>
                </a:solidFill>
                <a:latin typeface="Consolas" panose="020B0609020204030204" pitchFamily="49" charset="0"/>
              </a:rPr>
              <a:t>"Two: "</a:t>
            </a:r>
            <a:r>
              <a:rPr lang="en-US" sz="1350" dirty="0">
                <a:latin typeface="Consolas" panose="020B0609020204030204" pitchFamily="49" charset="0"/>
              </a:rPr>
              <a:t> + </a:t>
            </a:r>
            <a:r>
              <a:rPr lang="en-US" sz="1350" dirty="0" err="1">
                <a:latin typeface="Consolas" panose="020B0609020204030204" pitchFamily="49" charset="0"/>
              </a:rPr>
              <a:t>val</a:t>
            </a:r>
            <a:r>
              <a:rPr lang="en-US" sz="1350" dirty="0">
                <a:latin typeface="Consolas" panose="020B0609020204030204" pitchFamily="49" charset="0"/>
              </a:rPr>
              <a:t>);</a:t>
            </a:r>
          </a:p>
          <a:p>
            <a:r>
              <a:rPr lang="en-US" sz="1350" dirty="0">
                <a:latin typeface="Consolas" panose="020B0609020204030204" pitchFamily="49" charset="0"/>
              </a:rPr>
              <a:t>    }</a:t>
            </a:r>
          </a:p>
          <a:p>
            <a:br>
              <a:rPr lang="en-US" sz="1350" dirty="0">
                <a:latin typeface="Consolas" panose="020B0609020204030204" pitchFamily="49" charset="0"/>
              </a:rPr>
            </a:br>
            <a:r>
              <a:rPr lang="en-US" sz="1350" dirty="0">
                <a:latin typeface="Consolas" panose="020B0609020204030204" pitchFamily="49" charset="0"/>
              </a:rPr>
              <a:t>    </a:t>
            </a:r>
            <a:r>
              <a:rPr lang="en-US" sz="1350" dirty="0">
                <a:solidFill>
                  <a:srgbClr val="008000"/>
                </a:solidFill>
                <a:latin typeface="Consolas" panose="020B0609020204030204" pitchFamily="49" charset="0"/>
              </a:rPr>
              <a:t>// Method </a:t>
            </a:r>
            <a:r>
              <a:rPr lang="en-US" sz="1350" dirty="0" err="1">
                <a:solidFill>
                  <a:srgbClr val="008000"/>
                </a:solidFill>
                <a:latin typeface="Consolas" panose="020B0609020204030204" pitchFamily="49" charset="0"/>
              </a:rPr>
              <a:t>mThree</a:t>
            </a:r>
            <a:r>
              <a:rPr lang="en-US" sz="1350" dirty="0">
                <a:solidFill>
                  <a:srgbClr val="008000"/>
                </a:solidFill>
                <a:latin typeface="Consolas" panose="020B0609020204030204" pitchFamily="49" charset="0"/>
              </a:rPr>
              <a:t>()</a:t>
            </a:r>
            <a:endParaRPr lang="en-US" sz="1350" dirty="0">
              <a:latin typeface="Consolas" panose="020B0609020204030204" pitchFamily="49" charset="0"/>
            </a:endParaRPr>
          </a:p>
          <a:p>
            <a:r>
              <a:rPr lang="en-US" sz="1350" dirty="0">
                <a:latin typeface="Consolas" panose="020B0609020204030204" pitchFamily="49" charset="0"/>
              </a:rPr>
              <a:t>    </a:t>
            </a:r>
            <a:r>
              <a:rPr lang="en-US" sz="1350" dirty="0">
                <a:solidFill>
                  <a:srgbClr val="0000FF"/>
                </a:solidFill>
                <a:latin typeface="Consolas" panose="020B0609020204030204" pitchFamily="49" charset="0"/>
              </a:rPr>
              <a:t>public</a:t>
            </a:r>
            <a:r>
              <a:rPr lang="en-US" sz="1350" dirty="0">
                <a:latin typeface="Consolas" panose="020B0609020204030204" pitchFamily="49" charset="0"/>
              </a:rPr>
              <a:t> </a:t>
            </a:r>
            <a:r>
              <a:rPr lang="en-US" sz="1350" dirty="0">
                <a:solidFill>
                  <a:srgbClr val="0000FF"/>
                </a:solidFill>
                <a:latin typeface="Consolas" panose="020B0609020204030204" pitchFamily="49" charset="0"/>
              </a:rPr>
              <a:t>static</a:t>
            </a:r>
            <a:r>
              <a:rPr lang="en-US" sz="1350" dirty="0">
                <a:latin typeface="Consolas" panose="020B0609020204030204" pitchFamily="49" charset="0"/>
              </a:rPr>
              <a:t> </a:t>
            </a:r>
            <a:r>
              <a:rPr lang="en-US" sz="1350" dirty="0">
                <a:solidFill>
                  <a:srgbClr val="267F99"/>
                </a:solidFill>
                <a:latin typeface="Consolas" panose="020B0609020204030204" pitchFamily="49" charset="0"/>
              </a:rPr>
              <a:t>void</a:t>
            </a:r>
            <a:r>
              <a:rPr lang="en-US" sz="1350" dirty="0">
                <a:latin typeface="Consolas" panose="020B0609020204030204" pitchFamily="49" charset="0"/>
              </a:rPr>
              <a:t> </a:t>
            </a:r>
            <a:r>
              <a:rPr lang="en-US" sz="1350" dirty="0" err="1">
                <a:solidFill>
                  <a:srgbClr val="795E26"/>
                </a:solidFill>
                <a:latin typeface="Consolas" panose="020B0609020204030204" pitchFamily="49" charset="0"/>
              </a:rPr>
              <a:t>mThree</a:t>
            </a:r>
            <a:r>
              <a:rPr lang="en-US" sz="1350" dirty="0">
                <a:latin typeface="Consolas" panose="020B0609020204030204" pitchFamily="49" charset="0"/>
              </a:rPr>
              <a:t>(</a:t>
            </a:r>
            <a:r>
              <a:rPr lang="en-US" sz="1350" dirty="0">
                <a:solidFill>
                  <a:srgbClr val="267F99"/>
                </a:solidFill>
                <a:latin typeface="Consolas" panose="020B0609020204030204" pitchFamily="49" charset="0"/>
              </a:rPr>
              <a:t>int</a:t>
            </a:r>
            <a:r>
              <a:rPr lang="en-US" sz="1350" dirty="0">
                <a:latin typeface="Consolas" panose="020B0609020204030204" pitchFamily="49" charset="0"/>
              </a:rPr>
              <a:t> </a:t>
            </a:r>
            <a:r>
              <a:rPr lang="en-US" sz="1350" dirty="0" err="1">
                <a:solidFill>
                  <a:srgbClr val="001080"/>
                </a:solidFill>
                <a:latin typeface="Consolas" panose="020B0609020204030204" pitchFamily="49" charset="0"/>
              </a:rPr>
              <a:t>val</a:t>
            </a:r>
            <a:r>
              <a:rPr lang="en-US" sz="1350" dirty="0">
                <a:latin typeface="Consolas" panose="020B0609020204030204" pitchFamily="49" charset="0"/>
              </a:rPr>
              <a:t>) {</a:t>
            </a:r>
          </a:p>
          <a:p>
            <a:r>
              <a:rPr lang="en-US" sz="1350" dirty="0">
                <a:latin typeface="Consolas" panose="020B0609020204030204" pitchFamily="49" charset="0"/>
              </a:rPr>
              <a:t>        </a:t>
            </a:r>
            <a:r>
              <a:rPr lang="en-US" sz="1350" dirty="0" err="1">
                <a:solidFill>
                  <a:srgbClr val="795E26"/>
                </a:solidFill>
                <a:latin typeface="Consolas" panose="020B0609020204030204" pitchFamily="49" charset="0"/>
              </a:rPr>
              <a:t>mOne</a:t>
            </a:r>
            <a:r>
              <a:rPr lang="en-US" sz="1350" dirty="0">
                <a:latin typeface="Consolas" panose="020B0609020204030204" pitchFamily="49" charset="0"/>
              </a:rPr>
              <a:t>(</a:t>
            </a:r>
            <a:r>
              <a:rPr lang="en-US" sz="1350" dirty="0" err="1">
                <a:latin typeface="Consolas" panose="020B0609020204030204" pitchFamily="49" charset="0"/>
              </a:rPr>
              <a:t>val</a:t>
            </a:r>
            <a:r>
              <a:rPr lang="en-US" sz="1350" dirty="0">
                <a:latin typeface="Consolas" panose="020B0609020204030204" pitchFamily="49" charset="0"/>
              </a:rPr>
              <a:t>);</a:t>
            </a:r>
          </a:p>
          <a:p>
            <a:r>
              <a:rPr lang="en-US" sz="1350" dirty="0">
                <a:latin typeface="Consolas" panose="020B0609020204030204" pitchFamily="49" charset="0"/>
              </a:rPr>
              <a:t>        </a:t>
            </a:r>
            <a:r>
              <a:rPr lang="en-US" sz="1350" dirty="0" err="1">
                <a:latin typeface="Consolas" panose="020B0609020204030204" pitchFamily="49" charset="0"/>
              </a:rPr>
              <a:t>val</a:t>
            </a:r>
            <a:r>
              <a:rPr lang="en-US" sz="1350" dirty="0">
                <a:latin typeface="Consolas" panose="020B0609020204030204" pitchFamily="49" charset="0"/>
              </a:rPr>
              <a:t> = </a:t>
            </a:r>
            <a:r>
              <a:rPr lang="en-US" sz="1350" dirty="0" err="1">
                <a:latin typeface="Consolas" panose="020B0609020204030204" pitchFamily="49" charset="0"/>
              </a:rPr>
              <a:t>val</a:t>
            </a:r>
            <a:r>
              <a:rPr lang="en-US" sz="1350" dirty="0">
                <a:latin typeface="Consolas" panose="020B0609020204030204" pitchFamily="49" charset="0"/>
              </a:rPr>
              <a:t> + </a:t>
            </a:r>
            <a:r>
              <a:rPr lang="en-US" sz="1350" dirty="0">
                <a:solidFill>
                  <a:srgbClr val="098658"/>
                </a:solidFill>
                <a:latin typeface="Consolas" panose="020B0609020204030204" pitchFamily="49" charset="0"/>
              </a:rPr>
              <a:t>3</a:t>
            </a:r>
            <a:r>
              <a:rPr lang="en-US" sz="1350" dirty="0">
                <a:latin typeface="Consolas" panose="020B0609020204030204" pitchFamily="49" charset="0"/>
              </a:rPr>
              <a:t>;</a:t>
            </a:r>
          </a:p>
          <a:p>
            <a:r>
              <a:rPr lang="en-US" sz="1350" dirty="0">
                <a:latin typeface="Consolas" panose="020B0609020204030204" pitchFamily="49" charset="0"/>
              </a:rPr>
              <a:t>        </a:t>
            </a:r>
            <a:r>
              <a:rPr lang="en-US" sz="1350" dirty="0" err="1">
                <a:solidFill>
                  <a:srgbClr val="001080"/>
                </a:solidFill>
                <a:latin typeface="Consolas" panose="020B0609020204030204" pitchFamily="49" charset="0"/>
              </a:rPr>
              <a:t>System</a:t>
            </a:r>
            <a:r>
              <a:rPr lang="en-US" sz="1350" dirty="0" err="1">
                <a:latin typeface="Consolas" panose="020B0609020204030204" pitchFamily="49" charset="0"/>
              </a:rPr>
              <a:t>.</a:t>
            </a:r>
            <a:r>
              <a:rPr lang="en-US" sz="1350" dirty="0" err="1">
                <a:solidFill>
                  <a:srgbClr val="001080"/>
                </a:solidFill>
                <a:latin typeface="Consolas" panose="020B0609020204030204" pitchFamily="49" charset="0"/>
              </a:rPr>
              <a:t>out</a:t>
            </a:r>
            <a:r>
              <a:rPr lang="en-US" sz="1350" dirty="0" err="1">
                <a:latin typeface="Consolas" panose="020B0609020204030204" pitchFamily="49" charset="0"/>
              </a:rPr>
              <a:t>.</a:t>
            </a:r>
            <a:r>
              <a:rPr lang="en-US" sz="1350" dirty="0" err="1">
                <a:solidFill>
                  <a:srgbClr val="795E26"/>
                </a:solidFill>
                <a:latin typeface="Consolas" panose="020B0609020204030204" pitchFamily="49" charset="0"/>
              </a:rPr>
              <a:t>println</a:t>
            </a:r>
            <a:r>
              <a:rPr lang="en-US" sz="1350" dirty="0">
                <a:latin typeface="Consolas" panose="020B0609020204030204" pitchFamily="49" charset="0"/>
              </a:rPr>
              <a:t>(</a:t>
            </a:r>
            <a:r>
              <a:rPr lang="en-US" sz="1350" dirty="0">
                <a:solidFill>
                  <a:srgbClr val="A31515"/>
                </a:solidFill>
                <a:latin typeface="Consolas" panose="020B0609020204030204" pitchFamily="49" charset="0"/>
              </a:rPr>
              <a:t>"Three: "</a:t>
            </a:r>
            <a:r>
              <a:rPr lang="en-US" sz="1350" dirty="0">
                <a:latin typeface="Consolas" panose="020B0609020204030204" pitchFamily="49" charset="0"/>
              </a:rPr>
              <a:t> + </a:t>
            </a:r>
            <a:r>
              <a:rPr lang="en-US" sz="1350" dirty="0" err="1">
                <a:latin typeface="Consolas" panose="020B0609020204030204" pitchFamily="49" charset="0"/>
              </a:rPr>
              <a:t>val</a:t>
            </a:r>
            <a:r>
              <a:rPr lang="en-US" sz="1350" dirty="0">
                <a:latin typeface="Consolas" panose="020B0609020204030204" pitchFamily="49" charset="0"/>
              </a:rPr>
              <a:t>);</a:t>
            </a:r>
          </a:p>
          <a:p>
            <a:r>
              <a:rPr lang="en-US" sz="1350" dirty="0">
                <a:latin typeface="Consolas" panose="020B0609020204030204" pitchFamily="49" charset="0"/>
              </a:rPr>
              <a:t>    }</a:t>
            </a:r>
          </a:p>
          <a:p>
            <a:r>
              <a:rPr lang="en-US" sz="1350" dirty="0">
                <a:latin typeface="Consolas" panose="020B0609020204030204" pitchFamily="49" charset="0"/>
              </a:rPr>
              <a:t>}</a:t>
            </a:r>
          </a:p>
        </p:txBody>
      </p:sp>
    </p:spTree>
    <p:extLst>
      <p:ext uri="{BB962C8B-B14F-4D97-AF65-F5344CB8AC3E}">
        <p14:creationId xmlns:p14="http://schemas.microsoft.com/office/powerpoint/2010/main" val="3818269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F90526F-F7F8-4AD6-A794-BB4CCC8B2B9B}"/>
              </a:ext>
            </a:extLst>
          </p:cNvPr>
          <p:cNvSpPr>
            <a:spLocks noGrp="1"/>
          </p:cNvSpPr>
          <p:nvPr>
            <p:ph type="ftr" idx="11"/>
          </p:nvPr>
        </p:nvSpPr>
        <p:spPr/>
        <p:txBody>
          <a:bodyPr/>
          <a:lstStyle/>
          <a:p>
            <a:r>
              <a:rPr lang="en-US"/>
              <a:t>Lesson 7 - Winter 2024</a:t>
            </a:r>
          </a:p>
        </p:txBody>
      </p:sp>
      <p:sp>
        <p:nvSpPr>
          <p:cNvPr id="3" name="Slide Number Placeholder 2">
            <a:extLst>
              <a:ext uri="{FF2B5EF4-FFF2-40B4-BE49-F238E27FC236}">
                <a16:creationId xmlns:a16="http://schemas.microsoft.com/office/drawing/2014/main" id="{447806BE-25FC-4E76-838C-EDD2183DB87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4" name="TextBox 3">
            <a:extLst>
              <a:ext uri="{FF2B5EF4-FFF2-40B4-BE49-F238E27FC236}">
                <a16:creationId xmlns:a16="http://schemas.microsoft.com/office/drawing/2014/main" id="{32991528-6147-4BD0-8D74-58F4748E3C4E}"/>
              </a:ext>
            </a:extLst>
          </p:cNvPr>
          <p:cNvSpPr txBox="1"/>
          <p:nvPr/>
        </p:nvSpPr>
        <p:spPr>
          <a:xfrm>
            <a:off x="937697" y="1409936"/>
            <a:ext cx="7717070"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What is the output of this program?</a:t>
            </a:r>
          </a:p>
        </p:txBody>
      </p:sp>
      <p:sp>
        <p:nvSpPr>
          <p:cNvPr id="12" name="TextBox 11">
            <a:extLst>
              <a:ext uri="{FF2B5EF4-FFF2-40B4-BE49-F238E27FC236}">
                <a16:creationId xmlns:a16="http://schemas.microsoft.com/office/drawing/2014/main" id="{C64A75CC-3DE1-4C7B-99CB-700C99245020}"/>
              </a:ext>
            </a:extLst>
          </p:cNvPr>
          <p:cNvSpPr txBox="1"/>
          <p:nvPr/>
        </p:nvSpPr>
        <p:spPr>
          <a:xfrm>
            <a:off x="7531692" y="1409936"/>
            <a:ext cx="4496942" cy="4401205"/>
          </a:xfrm>
          <a:prstGeom prst="rect">
            <a:avLst/>
          </a:prstGeom>
          <a:noFill/>
        </p:spPr>
        <p:txBody>
          <a:bodyPr wrap="square" rtlCol="0">
            <a:spAutoFit/>
          </a:bodyPr>
          <a:lstStyle/>
          <a:p>
            <a:r>
              <a:rPr lang="en-US" sz="2800" b="1" dirty="0">
                <a:solidFill>
                  <a:srgbClr val="008080"/>
                </a:solidFill>
                <a:latin typeface="Calibri" panose="020F0502020204030204" pitchFamily="34" charset="0"/>
                <a:cs typeface="Calibri" panose="020F0502020204030204" pitchFamily="34" charset="0"/>
              </a:rPr>
              <a:t>A. </a:t>
            </a:r>
            <a:r>
              <a:rPr lang="en-US" sz="2800" dirty="0">
                <a:solidFill>
                  <a:schemeClr val="tx1"/>
                </a:solidFill>
                <a:latin typeface="Consolas" panose="020B0609020204030204" pitchFamily="49" charset="0"/>
                <a:cs typeface="Calibri" panose="020F0502020204030204" pitchFamily="34" charset="0"/>
              </a:rPr>
              <a:t>2 and 4</a:t>
            </a:r>
            <a:br>
              <a:rPr lang="en-US" sz="2800" dirty="0">
                <a:solidFill>
                  <a:schemeClr val="tx1"/>
                </a:solidFill>
                <a:latin typeface="Consolas" panose="020B0609020204030204" pitchFamily="49" charset="0"/>
                <a:cs typeface="Calibri" panose="020F0502020204030204" pitchFamily="34" charset="0"/>
              </a:rPr>
            </a:br>
            <a:r>
              <a:rPr lang="en-US" sz="2800" dirty="0">
                <a:solidFill>
                  <a:schemeClr val="tx1"/>
                </a:solidFill>
                <a:latin typeface="Consolas" panose="020B0609020204030204" pitchFamily="49" charset="0"/>
                <a:cs typeface="Calibri" panose="020F0502020204030204" pitchFamily="34" charset="0"/>
              </a:rPr>
              <a:t>  9 and 3</a:t>
            </a:r>
          </a:p>
          <a:p>
            <a:endParaRPr lang="en-US" sz="2800" b="1" dirty="0">
              <a:solidFill>
                <a:srgbClr val="008080"/>
              </a:solidFill>
              <a:latin typeface="Calibri" panose="020F0502020204030204" pitchFamily="34" charset="0"/>
              <a:cs typeface="Calibri" panose="020F0502020204030204" pitchFamily="34" charset="0"/>
            </a:endParaRPr>
          </a:p>
          <a:p>
            <a:r>
              <a:rPr lang="en-US" sz="2800" b="1" dirty="0">
                <a:solidFill>
                  <a:srgbClr val="008080"/>
                </a:solidFill>
                <a:latin typeface="Calibri" panose="020F0502020204030204" pitchFamily="34" charset="0"/>
                <a:cs typeface="Calibri" panose="020F0502020204030204" pitchFamily="34" charset="0"/>
              </a:rPr>
              <a:t>B. </a:t>
            </a:r>
            <a:r>
              <a:rPr lang="en-US" sz="2800" dirty="0">
                <a:solidFill>
                  <a:schemeClr val="tx1"/>
                </a:solidFill>
                <a:latin typeface="Consolas" panose="020B0609020204030204" pitchFamily="49" charset="0"/>
                <a:cs typeface="Calibri" panose="020F0502020204030204" pitchFamily="34" charset="0"/>
              </a:rPr>
              <a:t>5 and -7</a:t>
            </a:r>
            <a:br>
              <a:rPr lang="en-US" sz="2800" dirty="0">
                <a:solidFill>
                  <a:schemeClr val="tx1"/>
                </a:solidFill>
                <a:latin typeface="Consolas" panose="020B0609020204030204" pitchFamily="49" charset="0"/>
                <a:cs typeface="Calibri" panose="020F0502020204030204" pitchFamily="34" charset="0"/>
              </a:rPr>
            </a:br>
            <a:r>
              <a:rPr lang="en-US" sz="2800" dirty="0">
                <a:solidFill>
                  <a:schemeClr val="tx1"/>
                </a:solidFill>
                <a:latin typeface="Consolas" panose="020B0609020204030204" pitchFamily="49" charset="0"/>
                <a:cs typeface="Calibri" panose="020F0502020204030204" pitchFamily="34" charset="0"/>
              </a:rPr>
              <a:t>  5 and -7</a:t>
            </a:r>
          </a:p>
          <a:p>
            <a:endParaRPr lang="en-US" sz="2800" b="1" dirty="0">
              <a:solidFill>
                <a:srgbClr val="008080"/>
              </a:solidFill>
              <a:latin typeface="Calibri" panose="020F0502020204030204" pitchFamily="34" charset="0"/>
              <a:cs typeface="Calibri" panose="020F0502020204030204" pitchFamily="34" charset="0"/>
            </a:endParaRPr>
          </a:p>
          <a:p>
            <a:r>
              <a:rPr lang="en-US" sz="2800" b="1" dirty="0">
                <a:solidFill>
                  <a:srgbClr val="008080"/>
                </a:solidFill>
                <a:latin typeface="Calibri" panose="020F0502020204030204" pitchFamily="34" charset="0"/>
                <a:cs typeface="Calibri" panose="020F0502020204030204" pitchFamily="34" charset="0"/>
              </a:rPr>
              <a:t>C. </a:t>
            </a:r>
            <a:r>
              <a:rPr lang="en-US" sz="2800" dirty="0">
                <a:solidFill>
                  <a:schemeClr val="tx1"/>
                </a:solidFill>
                <a:latin typeface="Consolas" panose="020B0609020204030204" pitchFamily="49" charset="0"/>
                <a:cs typeface="Calibri" panose="020F0502020204030204" pitchFamily="34" charset="0"/>
              </a:rPr>
              <a:t>9 and -3 </a:t>
            </a:r>
          </a:p>
          <a:p>
            <a:r>
              <a:rPr lang="en-US" sz="2800" dirty="0">
                <a:solidFill>
                  <a:schemeClr val="tx1"/>
                </a:solidFill>
                <a:latin typeface="Consolas" panose="020B0609020204030204" pitchFamily="49" charset="0"/>
                <a:cs typeface="Calibri" panose="020F0502020204030204" pitchFamily="34" charset="0"/>
              </a:rPr>
              <a:t>  5 and -7</a:t>
            </a:r>
          </a:p>
          <a:p>
            <a:endParaRPr lang="en-US" sz="2800" b="1" dirty="0">
              <a:solidFill>
                <a:srgbClr val="008080"/>
              </a:solidFill>
              <a:latin typeface="Calibri" panose="020F0502020204030204" pitchFamily="34" charset="0"/>
              <a:cs typeface="Calibri" panose="020F0502020204030204" pitchFamily="34" charset="0"/>
            </a:endParaRPr>
          </a:p>
          <a:p>
            <a:r>
              <a:rPr lang="en-US" sz="2800" b="1" dirty="0">
                <a:solidFill>
                  <a:srgbClr val="008080"/>
                </a:solidFill>
                <a:latin typeface="Calibri" panose="020F0502020204030204" pitchFamily="34" charset="0"/>
                <a:cs typeface="Calibri" panose="020F0502020204030204" pitchFamily="34" charset="0"/>
              </a:rPr>
              <a:t>D. </a:t>
            </a:r>
            <a:r>
              <a:rPr lang="en-US" sz="2800" dirty="0">
                <a:solidFill>
                  <a:schemeClr val="tx1"/>
                </a:solidFill>
                <a:latin typeface="Calibri" panose="020F0502020204030204" pitchFamily="34" charset="0"/>
                <a:cs typeface="Calibri" panose="020F0502020204030204" pitchFamily="34" charset="0"/>
              </a:rPr>
              <a:t>I'm lost</a:t>
            </a:r>
          </a:p>
        </p:txBody>
      </p:sp>
      <p:sp>
        <p:nvSpPr>
          <p:cNvPr id="32" name="TextBox 31">
            <a:extLst>
              <a:ext uri="{FF2B5EF4-FFF2-40B4-BE49-F238E27FC236}">
                <a16:creationId xmlns:a16="http://schemas.microsoft.com/office/drawing/2014/main" id="{E4F7DAF5-60E0-580F-B232-BA04FB7935D4}"/>
              </a:ext>
            </a:extLst>
          </p:cNvPr>
          <p:cNvSpPr txBox="1"/>
          <p:nvPr/>
        </p:nvSpPr>
        <p:spPr>
          <a:xfrm>
            <a:off x="905690" y="2085911"/>
            <a:ext cx="6482013" cy="3693319"/>
          </a:xfrm>
          <a:prstGeom prst="rect">
            <a:avLst/>
          </a:prstGeom>
          <a:noFill/>
        </p:spPr>
        <p:txBody>
          <a:bodyPr wrap="square">
            <a:spAutoFit/>
          </a:bodyPr>
          <a:lstStyle/>
          <a:p>
            <a:r>
              <a:rPr lang="en-US" sz="1800" b="0" dirty="0">
                <a:solidFill>
                  <a:srgbClr val="D73A49"/>
                </a:solidFill>
                <a:effectLst/>
                <a:latin typeface="Consolas" panose="020B0609020204030204" pitchFamily="49" charset="0"/>
                <a:cs typeface="Consolas" panose="020B0609020204030204" pitchFamily="49" charset="0"/>
              </a:rPr>
              <a:t>public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static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void</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6F42C1"/>
                </a:solidFill>
                <a:effectLst/>
                <a:latin typeface="Consolas" panose="020B0609020204030204" pitchFamily="49" charset="0"/>
                <a:cs typeface="Consolas" panose="020B0609020204030204" pitchFamily="49" charset="0"/>
              </a:rPr>
              <a:t>main</a:t>
            </a:r>
            <a:r>
              <a:rPr lang="en-US" sz="1800" b="0" dirty="0">
                <a:solidFill>
                  <a:srgbClr val="24292E"/>
                </a:solidFill>
                <a:effectLst/>
                <a:latin typeface="Consolas" panose="020B0609020204030204" pitchFamily="49" charset="0"/>
                <a:cs typeface="Consolas" panose="020B0609020204030204" pitchFamily="49" charset="0"/>
              </a:rPr>
              <a:t>(</a:t>
            </a:r>
            <a:r>
              <a:rPr lang="en-US" sz="1800" b="0" dirty="0">
                <a:solidFill>
                  <a:srgbClr val="D73A49"/>
                </a:solidFill>
                <a:effectLst/>
                <a:latin typeface="Consolas" panose="020B0609020204030204" pitchFamily="49" charset="0"/>
                <a:cs typeface="Consolas" panose="020B0609020204030204" pitchFamily="49" charset="0"/>
              </a:rPr>
              <a:t>String</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args</a:t>
            </a:r>
            <a:r>
              <a:rPr lang="en-US" sz="1800" b="0" dirty="0">
                <a:solidFill>
                  <a:srgbClr val="24292E"/>
                </a:solidFill>
                <a:effectLst/>
                <a:latin typeface="Consolas" panose="020B0609020204030204" pitchFamily="49" charset="0"/>
                <a:cs typeface="Consolas" panose="020B0609020204030204" pitchFamily="49" charset="0"/>
              </a:rPr>
              <a:t>) {</a:t>
            </a:r>
          </a:p>
          <a:p>
            <a:r>
              <a:rPr lang="en-US" sz="1800" b="0" dirty="0">
                <a:solidFill>
                  <a:srgbClr val="D73A49"/>
                </a:solidFill>
                <a:effectLst/>
                <a:latin typeface="Consolas" panose="020B0609020204030204" pitchFamily="49" charset="0"/>
                <a:cs typeface="Consolas" panose="020B0609020204030204" pitchFamily="49" charset="0"/>
              </a:rPr>
              <a:t>  int</a:t>
            </a:r>
            <a:r>
              <a:rPr lang="en-US" sz="1800" b="0" dirty="0">
                <a:solidFill>
                  <a:srgbClr val="24292E"/>
                </a:solidFill>
                <a:effectLst/>
                <a:latin typeface="Consolas" panose="020B0609020204030204" pitchFamily="49" charset="0"/>
                <a:cs typeface="Consolas" panose="020B0609020204030204" pitchFamily="49" charset="0"/>
              </a:rPr>
              <a:t> x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9</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D73A49"/>
                </a:solidFill>
                <a:effectLst/>
                <a:latin typeface="Consolas" panose="020B0609020204030204" pitchFamily="49" charset="0"/>
                <a:cs typeface="Consolas" panose="020B0609020204030204" pitchFamily="49" charset="0"/>
              </a:rPr>
              <a:t>  int</a:t>
            </a:r>
            <a:r>
              <a:rPr lang="en-US" sz="1800" b="0" dirty="0">
                <a:solidFill>
                  <a:srgbClr val="24292E"/>
                </a:solidFill>
                <a:effectLst/>
                <a:latin typeface="Consolas" panose="020B0609020204030204" pitchFamily="49" charset="0"/>
                <a:cs typeface="Consolas" panose="020B0609020204030204" pitchFamily="49" charset="0"/>
              </a:rPr>
              <a:t> y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2</a:t>
            </a:r>
            <a:r>
              <a:rPr lang="en-US" sz="1800" b="0" dirty="0">
                <a:solidFill>
                  <a:srgbClr val="24292E"/>
                </a:solidFill>
                <a:effectLst/>
                <a:latin typeface="Consolas" panose="020B0609020204030204" pitchFamily="49" charset="0"/>
                <a:cs typeface="Consolas" panose="020B0609020204030204" pitchFamily="49" charset="0"/>
              </a:rPr>
              <a:t>;</a:t>
            </a:r>
          </a:p>
          <a:p>
            <a:r>
              <a:rPr lang="en-US" sz="1800" b="0" dirty="0">
                <a:solidFill>
                  <a:srgbClr val="D73A49"/>
                </a:solidFill>
                <a:effectLst/>
                <a:latin typeface="Consolas" panose="020B0609020204030204" pitchFamily="49" charset="0"/>
                <a:cs typeface="Consolas" panose="020B0609020204030204" pitchFamily="49" charset="0"/>
              </a:rPr>
              <a:t>  int</a:t>
            </a:r>
            <a:r>
              <a:rPr lang="en-US" sz="1800" b="0" dirty="0">
                <a:solidFill>
                  <a:srgbClr val="24292E"/>
                </a:solidFill>
                <a:effectLst/>
                <a:latin typeface="Consolas" panose="020B0609020204030204" pitchFamily="49" charset="0"/>
                <a:cs typeface="Consolas" panose="020B0609020204030204" pitchFamily="49" charset="0"/>
              </a:rPr>
              <a:t> z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05CC5"/>
                </a:solidFill>
                <a:effectLst/>
                <a:latin typeface="Consolas" panose="020B0609020204030204" pitchFamily="49" charset="0"/>
                <a:cs typeface="Consolas" panose="020B0609020204030204" pitchFamily="49" charset="0"/>
              </a:rPr>
              <a:t>5</a:t>
            </a:r>
            <a:r>
              <a:rPr lang="en-US" sz="1800" b="0" dirty="0">
                <a:solidFill>
                  <a:srgbClr val="24292E"/>
                </a:solidFill>
                <a:effectLst/>
                <a:latin typeface="Consolas" panose="020B0609020204030204" pitchFamily="49" charset="0"/>
                <a:cs typeface="Consolas" panose="020B0609020204030204" pitchFamily="49" charset="0"/>
              </a:rPr>
              <a:t>;</a:t>
            </a:r>
          </a:p>
          <a:p>
            <a:br>
              <a:rPr lang="en-US" sz="1800" b="0" dirty="0">
                <a:solidFill>
                  <a:srgbClr val="24292E"/>
                </a:solidFill>
                <a:effectLst/>
                <a:latin typeface="Consolas" panose="020B0609020204030204" pitchFamily="49" charset="0"/>
                <a:cs typeface="Consolas" panose="020B0609020204030204" pitchFamily="49" charset="0"/>
              </a:rPr>
            </a:b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6F42C1"/>
                </a:solidFill>
                <a:effectLst/>
                <a:latin typeface="Consolas" panose="020B0609020204030204" pitchFamily="49" charset="0"/>
                <a:cs typeface="Consolas" panose="020B0609020204030204" pitchFamily="49" charset="0"/>
              </a:rPr>
              <a:t>mystery</a:t>
            </a:r>
            <a:r>
              <a:rPr lang="en-US" sz="1800" b="0" dirty="0">
                <a:solidFill>
                  <a:srgbClr val="24292E"/>
                </a:solidFill>
                <a:effectLst/>
                <a:latin typeface="Consolas" panose="020B0609020204030204" pitchFamily="49" charset="0"/>
                <a:cs typeface="Consolas" panose="020B0609020204030204" pitchFamily="49" charset="0"/>
              </a:rPr>
              <a:t>(z, y, x);</a:t>
            </a:r>
          </a:p>
          <a:p>
            <a:br>
              <a:rPr lang="en-US" sz="1800" b="0" dirty="0">
                <a:solidFill>
                  <a:srgbClr val="24292E"/>
                </a:solidFill>
                <a:effectLst/>
                <a:latin typeface="Consolas" panose="020B0609020204030204" pitchFamily="49" charset="0"/>
                <a:cs typeface="Consolas" panose="020B0609020204030204" pitchFamily="49" charset="0"/>
              </a:rPr>
            </a:b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6F42C1"/>
                </a:solidFill>
                <a:effectLst/>
                <a:latin typeface="Consolas" panose="020B0609020204030204" pitchFamily="49" charset="0"/>
                <a:cs typeface="Consolas" panose="020B0609020204030204" pitchFamily="49" charset="0"/>
              </a:rPr>
              <a:t>mystery</a:t>
            </a:r>
            <a:r>
              <a:rPr lang="en-US" sz="1800" b="0" dirty="0">
                <a:solidFill>
                  <a:srgbClr val="24292E"/>
                </a:solidFill>
                <a:effectLst/>
                <a:latin typeface="Consolas" panose="020B0609020204030204" pitchFamily="49" charset="0"/>
                <a:cs typeface="Consolas" panose="020B0609020204030204" pitchFamily="49" charset="0"/>
              </a:rPr>
              <a:t>(y, x, z);</a:t>
            </a:r>
          </a:p>
          <a:p>
            <a:r>
              <a:rPr lang="en-US" sz="1800" b="0" dirty="0">
                <a:solidFill>
                  <a:srgbClr val="24292E"/>
                </a:solidFill>
                <a:effectLst/>
                <a:latin typeface="Consolas" panose="020B0609020204030204" pitchFamily="49" charset="0"/>
                <a:cs typeface="Consolas" panose="020B0609020204030204" pitchFamily="49" charset="0"/>
              </a:rPr>
              <a:t>}</a:t>
            </a:r>
          </a:p>
          <a:p>
            <a:br>
              <a:rPr lang="en-US" sz="1800" b="0" dirty="0">
                <a:solidFill>
                  <a:srgbClr val="24292E"/>
                </a:solidFill>
                <a:effectLst/>
                <a:latin typeface="Consolas" panose="020B0609020204030204" pitchFamily="49" charset="0"/>
                <a:cs typeface="Consolas" panose="020B0609020204030204" pitchFamily="49" charset="0"/>
              </a:rPr>
            </a:br>
            <a:r>
              <a:rPr lang="en-US" sz="1800" b="0" dirty="0">
                <a:solidFill>
                  <a:srgbClr val="D73A49"/>
                </a:solidFill>
                <a:effectLst/>
                <a:latin typeface="Consolas" panose="020B0609020204030204" pitchFamily="49" charset="0"/>
                <a:cs typeface="Consolas" panose="020B0609020204030204" pitchFamily="49" charset="0"/>
              </a:rPr>
              <a:t>public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static</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void</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6F42C1"/>
                </a:solidFill>
                <a:effectLst/>
                <a:latin typeface="Consolas" panose="020B0609020204030204" pitchFamily="49" charset="0"/>
                <a:cs typeface="Consolas" panose="020B0609020204030204" pitchFamily="49" charset="0"/>
              </a:rPr>
              <a:t>mystery</a:t>
            </a:r>
            <a:r>
              <a:rPr lang="en-US" sz="1800" b="0" dirty="0">
                <a:solidFill>
                  <a:srgbClr val="24292E"/>
                </a:solidFill>
                <a:effectLst/>
                <a:latin typeface="Consolas" panose="020B0609020204030204" pitchFamily="49" charset="0"/>
                <a:cs typeface="Consolas" panose="020B0609020204030204" pitchFamily="49" charset="0"/>
              </a:rPr>
              <a:t>(</a:t>
            </a:r>
            <a:r>
              <a:rPr lang="en-US" sz="1800" b="0" dirty="0">
                <a:solidFill>
                  <a:srgbClr val="D73A49"/>
                </a:solidFill>
                <a:effectLst/>
                <a:latin typeface="Consolas" panose="020B0609020204030204" pitchFamily="49" charset="0"/>
                <a:cs typeface="Consolas" panose="020B0609020204030204" pitchFamily="49" charset="0"/>
              </a:rPr>
              <a:t>int</a:t>
            </a:r>
            <a:r>
              <a:rPr lang="en-US" sz="1800" b="0" dirty="0">
                <a:solidFill>
                  <a:srgbClr val="24292E"/>
                </a:solidFill>
                <a:effectLst/>
                <a:latin typeface="Consolas" panose="020B0609020204030204" pitchFamily="49" charset="0"/>
                <a:cs typeface="Consolas" panose="020B0609020204030204" pitchFamily="49" charset="0"/>
              </a:rPr>
              <a:t> x, </a:t>
            </a:r>
            <a:r>
              <a:rPr lang="en-US" sz="1800" b="0" dirty="0">
                <a:solidFill>
                  <a:srgbClr val="D73A49"/>
                </a:solidFill>
                <a:effectLst/>
                <a:latin typeface="Consolas" panose="020B0609020204030204" pitchFamily="49" charset="0"/>
                <a:cs typeface="Consolas" panose="020B0609020204030204" pitchFamily="49" charset="0"/>
              </a:rPr>
              <a:t>int</a:t>
            </a:r>
            <a:r>
              <a:rPr lang="en-US" sz="1800" b="0" dirty="0">
                <a:solidFill>
                  <a:srgbClr val="24292E"/>
                </a:solidFill>
                <a:effectLst/>
                <a:latin typeface="Consolas" panose="020B0609020204030204" pitchFamily="49" charset="0"/>
                <a:cs typeface="Consolas" panose="020B0609020204030204" pitchFamily="49" charset="0"/>
              </a:rPr>
              <a:t> z, </a:t>
            </a:r>
            <a:r>
              <a:rPr lang="en-US" sz="1800" b="0" dirty="0">
                <a:solidFill>
                  <a:srgbClr val="D73A49"/>
                </a:solidFill>
                <a:effectLst/>
                <a:latin typeface="Consolas" panose="020B0609020204030204" pitchFamily="49" charset="0"/>
                <a:cs typeface="Consolas" panose="020B0609020204030204" pitchFamily="49" charset="0"/>
              </a:rPr>
              <a:t>int</a:t>
            </a:r>
            <a:r>
              <a:rPr lang="en-US" sz="1800" b="0" dirty="0">
                <a:solidFill>
                  <a:srgbClr val="24292E"/>
                </a:solidFill>
                <a:effectLst/>
                <a:latin typeface="Consolas" panose="020B0609020204030204" pitchFamily="49" charset="0"/>
                <a:cs typeface="Consolas" panose="020B0609020204030204" pitchFamily="49" charset="0"/>
              </a:rPr>
              <a:t> y) {</a:t>
            </a:r>
          </a:p>
          <a:p>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err="1">
                <a:solidFill>
                  <a:srgbClr val="24292E"/>
                </a:solidFill>
                <a:effectLst/>
                <a:latin typeface="Consolas" panose="020B0609020204030204" pitchFamily="49" charset="0"/>
                <a:cs typeface="Consolas" panose="020B0609020204030204" pitchFamily="49" charset="0"/>
              </a:rPr>
              <a:t>System.out.</a:t>
            </a:r>
            <a:r>
              <a:rPr lang="en-US" sz="1800" b="0" dirty="0" err="1">
                <a:solidFill>
                  <a:srgbClr val="6F42C1"/>
                </a:solidFill>
                <a:effectLst/>
                <a:latin typeface="Consolas" panose="020B0609020204030204" pitchFamily="49" charset="0"/>
                <a:cs typeface="Consolas" panose="020B0609020204030204" pitchFamily="49" charset="0"/>
              </a:rPr>
              <a:t>println</a:t>
            </a:r>
            <a:r>
              <a:rPr lang="en-US" sz="1800" b="0" dirty="0">
                <a:solidFill>
                  <a:srgbClr val="24292E"/>
                </a:solidFill>
                <a:effectLst/>
                <a:latin typeface="Consolas" panose="020B0609020204030204" pitchFamily="49" charset="0"/>
                <a:cs typeface="Consolas" panose="020B0609020204030204" pitchFamily="49" charset="0"/>
              </a:rPr>
              <a:t>(z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032F62"/>
                </a:solidFill>
                <a:effectLst/>
                <a:latin typeface="Consolas" panose="020B0609020204030204" pitchFamily="49" charset="0"/>
                <a:cs typeface="Consolas" panose="020B0609020204030204" pitchFamily="49" charset="0"/>
              </a:rPr>
              <a:t>" and "</a:t>
            </a:r>
            <a:r>
              <a:rPr lang="en-US" sz="1800" b="0" dirty="0">
                <a:solidFill>
                  <a:srgbClr val="24292E"/>
                </a:solidFill>
                <a:effectLst/>
                <a:latin typeface="Consolas" panose="020B0609020204030204" pitchFamily="49" charset="0"/>
                <a:cs typeface="Consolas" panose="020B0609020204030204" pitchFamily="49" charset="0"/>
              </a:rPr>
              <a:t>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(y </a:t>
            </a:r>
            <a:r>
              <a:rPr lang="en-US" sz="1800" b="0" dirty="0">
                <a:solidFill>
                  <a:srgbClr val="D73A49"/>
                </a:solidFill>
                <a:effectLst/>
                <a:latin typeface="Consolas" panose="020B0609020204030204" pitchFamily="49" charset="0"/>
                <a:cs typeface="Consolas" panose="020B0609020204030204" pitchFamily="49" charset="0"/>
              </a:rPr>
              <a:t>-</a:t>
            </a:r>
            <a:r>
              <a:rPr lang="en-US" sz="1800" b="0" dirty="0">
                <a:solidFill>
                  <a:srgbClr val="24292E"/>
                </a:solidFill>
                <a:effectLst/>
                <a:latin typeface="Consolas" panose="020B0609020204030204" pitchFamily="49" charset="0"/>
                <a:cs typeface="Consolas" panose="020B0609020204030204" pitchFamily="49" charset="0"/>
              </a:rPr>
              <a:t> x));</a:t>
            </a:r>
          </a:p>
          <a:p>
            <a:r>
              <a:rPr lang="en-US" sz="1800" b="0" dirty="0">
                <a:solidFill>
                  <a:srgbClr val="24292E"/>
                </a:solidFill>
                <a:effectLst/>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41360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r>
              <a:rPr lang="en-US" b="1" dirty="0">
                <a:solidFill>
                  <a:srgbClr val="008080"/>
                </a:solidFill>
              </a:rPr>
              <a:t>(PCM) </a:t>
            </a:r>
            <a:r>
              <a:rPr lang="en-US" b="1" dirty="0">
                <a:solidFill>
                  <a:schemeClr val="tx1"/>
                </a:solidFill>
              </a:rPr>
              <a:t>Returns</a:t>
            </a:r>
            <a:endParaRPr dirty="0"/>
          </a:p>
        </p:txBody>
      </p:sp>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400"/>
              <a:buFont typeface="Arial"/>
              <a:buNone/>
            </a:pPr>
            <a:r>
              <a:rPr lang="en-US"/>
              <a:t>Lesson 7 - Winter 2024</a:t>
            </a:r>
            <a:endParaRPr/>
          </a:p>
        </p:txBody>
      </p:sp>
      <p:sp>
        <p:nvSpPr>
          <p:cNvPr id="3" name="Text Placeholder 2">
            <a:extLst>
              <a:ext uri="{FF2B5EF4-FFF2-40B4-BE49-F238E27FC236}">
                <a16:creationId xmlns:a16="http://schemas.microsoft.com/office/drawing/2014/main" id="{E86FD9D3-36ED-4D02-89A6-8A35783E0531}"/>
              </a:ext>
            </a:extLst>
          </p:cNvPr>
          <p:cNvSpPr>
            <a:spLocks noGrp="1" noChangeArrowheads="1"/>
          </p:cNvSpPr>
          <p:nvPr>
            <p:ph type="body" idx="1"/>
          </p:nvPr>
        </p:nvSpPr>
        <p:spPr bwMode="auto">
          <a:xfrm>
            <a:off x="733365" y="1479781"/>
            <a:ext cx="10515599" cy="4668457"/>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t" anchorCtr="0" compatLnSpc="1">
            <a:prstTxWarp prst="textNoShape">
              <a:avLst/>
            </a:prstTxWarp>
            <a:spAutoFit/>
          </a:bodyPr>
          <a:lstStyle/>
          <a:p>
            <a:pPr marL="114300" indent="0">
              <a:lnSpc>
                <a:spcPct val="100000"/>
              </a:lnSpc>
              <a:spcBef>
                <a:spcPts val="600"/>
              </a:spcBef>
              <a:buNone/>
            </a:pPr>
            <a:r>
              <a:rPr lang="en-US" sz="3600" dirty="0">
                <a:solidFill>
                  <a:schemeClr val="tx1"/>
                </a:solidFill>
                <a:latin typeface="Calibri" panose="020F0502020204030204" pitchFamily="34" charset="0"/>
                <a:cs typeface="Calibri" panose="020F0502020204030204" pitchFamily="34" charset="0"/>
              </a:rPr>
              <a:t>Returns allow us to send values </a:t>
            </a:r>
            <a:r>
              <a:rPr lang="en-US" sz="3600" i="1" dirty="0">
                <a:solidFill>
                  <a:schemeClr val="tx1"/>
                </a:solidFill>
                <a:latin typeface="Calibri" panose="020F0502020204030204" pitchFamily="34" charset="0"/>
                <a:cs typeface="Calibri" panose="020F0502020204030204" pitchFamily="34" charset="0"/>
              </a:rPr>
              <a:t>out of a method</a:t>
            </a:r>
            <a:r>
              <a:rPr lang="en-US" sz="3600" dirty="0">
                <a:solidFill>
                  <a:schemeClr val="tx1"/>
                </a:solidFill>
                <a:latin typeface="Calibri" panose="020F0502020204030204" pitchFamily="34" charset="0"/>
                <a:cs typeface="Calibri" panose="020F0502020204030204" pitchFamily="34" charset="0"/>
              </a:rPr>
              <a:t> </a:t>
            </a:r>
            <a:endParaRPr lang="en-US" b="1" dirty="0">
              <a:solidFill>
                <a:schemeClr val="tx1"/>
              </a:solidFill>
              <a:latin typeface="Calibri" panose="020F0502020204030204" pitchFamily="34" charset="0"/>
              <a:cs typeface="Calibri" panose="020F0502020204030204" pitchFamily="34" charset="0"/>
            </a:endParaRPr>
          </a:p>
          <a:p>
            <a:pPr marL="571500" lvl="1" indent="0">
              <a:lnSpc>
                <a:spcPct val="100000"/>
              </a:lnSpc>
              <a:spcBef>
                <a:spcPts val="600"/>
              </a:spcBef>
              <a:buNone/>
            </a:pPr>
            <a:r>
              <a:rPr lang="en-US" sz="2800" dirty="0">
                <a:solidFill>
                  <a:schemeClr val="tx1"/>
                </a:solidFill>
                <a:latin typeface="Consolas" panose="020B0609020204030204" pitchFamily="49" charset="0"/>
                <a:cs typeface="Calibri" panose="020F0502020204030204" pitchFamily="34" charset="0"/>
              </a:rPr>
              <a:t>public static </a:t>
            </a:r>
            <a:r>
              <a:rPr lang="en-US" sz="2800" dirty="0">
                <a:solidFill>
                  <a:schemeClr val="tx1"/>
                </a:solidFill>
                <a:highlight>
                  <a:srgbClr val="CCECFF"/>
                </a:highlight>
                <a:latin typeface="Consolas" panose="020B0609020204030204" pitchFamily="49" charset="0"/>
                <a:cs typeface="Calibri" panose="020F0502020204030204" pitchFamily="34" charset="0"/>
              </a:rPr>
              <a:t>&lt;type&gt;</a:t>
            </a:r>
            <a:r>
              <a:rPr lang="en-US" sz="2800" dirty="0">
                <a:solidFill>
                  <a:schemeClr val="tx1"/>
                </a:solidFill>
                <a:latin typeface="Consolas" panose="020B0609020204030204" pitchFamily="49" charset="0"/>
                <a:cs typeface="Calibri" panose="020F0502020204030204" pitchFamily="34" charset="0"/>
              </a:rPr>
              <a:t> </a:t>
            </a:r>
            <a:r>
              <a:rPr lang="en-US" sz="2800" dirty="0" err="1">
                <a:solidFill>
                  <a:schemeClr val="tx1"/>
                </a:solidFill>
                <a:latin typeface="Consolas" panose="020B0609020204030204" pitchFamily="49" charset="0"/>
                <a:cs typeface="Calibri" panose="020F0502020204030204" pitchFamily="34" charset="0"/>
              </a:rPr>
              <a:t>myMethod</a:t>
            </a:r>
            <a:r>
              <a:rPr lang="en-US" sz="2800" dirty="0">
                <a:solidFill>
                  <a:schemeClr val="tx1"/>
                </a:solidFill>
                <a:latin typeface="Consolas" panose="020B0609020204030204" pitchFamily="49" charset="0"/>
                <a:cs typeface="Calibri" panose="020F0502020204030204" pitchFamily="34" charset="0"/>
              </a:rPr>
              <a:t>(int num) {</a:t>
            </a:r>
          </a:p>
          <a:p>
            <a:pPr marL="571500" lvl="1" indent="0">
              <a:lnSpc>
                <a:spcPct val="100000"/>
              </a:lnSpc>
              <a:spcBef>
                <a:spcPts val="600"/>
              </a:spcBef>
              <a:buNone/>
            </a:pPr>
            <a:r>
              <a:rPr lang="en-US" sz="2800" dirty="0">
                <a:solidFill>
                  <a:schemeClr val="tx1"/>
                </a:solidFill>
                <a:latin typeface="Consolas" panose="020B0609020204030204" pitchFamily="49" charset="0"/>
                <a:cs typeface="Calibri" panose="020F0502020204030204" pitchFamily="34" charset="0"/>
              </a:rPr>
              <a:t>   </a:t>
            </a:r>
            <a:r>
              <a:rPr lang="en-US" sz="2800" dirty="0" err="1">
                <a:solidFill>
                  <a:schemeClr val="tx1"/>
                </a:solidFill>
                <a:latin typeface="Consolas" panose="020B0609020204030204" pitchFamily="49" charset="0"/>
                <a:cs typeface="Calibri" panose="020F0502020204030204" pitchFamily="34" charset="0"/>
              </a:rPr>
              <a:t>System.out.print</a:t>
            </a:r>
            <a:r>
              <a:rPr lang="en-US" sz="2800" dirty="0">
                <a:solidFill>
                  <a:schemeClr val="tx1"/>
                </a:solidFill>
                <a:latin typeface="Consolas" panose="020B0609020204030204" pitchFamily="49" charset="0"/>
                <a:cs typeface="Calibri" panose="020F0502020204030204" pitchFamily="34" charset="0"/>
              </a:rPr>
              <a:t>(num + " is the best!");</a:t>
            </a:r>
          </a:p>
          <a:p>
            <a:pPr marL="571500" lvl="1" indent="0">
              <a:lnSpc>
                <a:spcPct val="100000"/>
              </a:lnSpc>
              <a:spcBef>
                <a:spcPts val="600"/>
              </a:spcBef>
              <a:buNone/>
            </a:pPr>
            <a:r>
              <a:rPr lang="en-US" sz="2800" dirty="0">
                <a:solidFill>
                  <a:schemeClr val="tx1"/>
                </a:solidFill>
                <a:latin typeface="Consolas" panose="020B0609020204030204" pitchFamily="49" charset="0"/>
                <a:cs typeface="Calibri" panose="020F0502020204030204" pitchFamily="34" charset="0"/>
              </a:rPr>
              <a:t>   ...</a:t>
            </a:r>
            <a:br>
              <a:rPr lang="en-US" sz="2800" dirty="0">
                <a:solidFill>
                  <a:schemeClr val="tx1"/>
                </a:solidFill>
                <a:latin typeface="Consolas" panose="020B0609020204030204" pitchFamily="49" charset="0"/>
                <a:cs typeface="Calibri" panose="020F0502020204030204" pitchFamily="34" charset="0"/>
              </a:rPr>
            </a:br>
            <a:r>
              <a:rPr lang="en-US" sz="2800" dirty="0">
                <a:solidFill>
                  <a:schemeClr val="tx1"/>
                </a:solidFill>
                <a:latin typeface="Consolas" panose="020B0609020204030204" pitchFamily="49" charset="0"/>
                <a:cs typeface="Calibri" panose="020F0502020204030204" pitchFamily="34" charset="0"/>
              </a:rPr>
              <a:t>   return </a:t>
            </a:r>
            <a:r>
              <a:rPr lang="en-US" sz="2800" dirty="0">
                <a:solidFill>
                  <a:schemeClr val="tx1"/>
                </a:solidFill>
                <a:highlight>
                  <a:srgbClr val="CCECFF"/>
                </a:highlight>
                <a:latin typeface="Consolas" panose="020B0609020204030204" pitchFamily="49" charset="0"/>
                <a:cs typeface="Calibri" panose="020F0502020204030204" pitchFamily="34" charset="0"/>
              </a:rPr>
              <a:t>&lt;value of correct type&gt;</a:t>
            </a:r>
          </a:p>
          <a:p>
            <a:pPr marL="571500" lvl="1" indent="0">
              <a:lnSpc>
                <a:spcPct val="100000"/>
              </a:lnSpc>
              <a:spcBef>
                <a:spcPts val="600"/>
              </a:spcBef>
              <a:buNone/>
            </a:pPr>
            <a:r>
              <a:rPr lang="en-US" sz="2800" dirty="0">
                <a:solidFill>
                  <a:schemeClr val="tx1"/>
                </a:solidFill>
                <a:latin typeface="Consolas" panose="020B0609020204030204" pitchFamily="49" charset="0"/>
                <a:cs typeface="Calibri" panose="020F0502020204030204" pitchFamily="34" charset="0"/>
              </a:rPr>
              <a:t>}</a:t>
            </a:r>
          </a:p>
          <a:p>
            <a:pPr marL="571500" lvl="1" indent="0">
              <a:lnSpc>
                <a:spcPct val="100000"/>
              </a:lnSpc>
              <a:spcBef>
                <a:spcPts val="600"/>
              </a:spcBef>
              <a:buNone/>
            </a:pPr>
            <a:endParaRPr lang="en-US" sz="2800" dirty="0">
              <a:solidFill>
                <a:schemeClr val="tx1"/>
              </a:solidFill>
              <a:latin typeface="Consolas" panose="020B0609020204030204" pitchFamily="49" charset="0"/>
              <a:cs typeface="Calibri" panose="020F0502020204030204" pitchFamily="34" charset="0"/>
            </a:endParaRPr>
          </a:p>
          <a:p>
            <a:pPr marL="114300" indent="0">
              <a:lnSpc>
                <a:spcPct val="100000"/>
              </a:lnSpc>
              <a:spcBef>
                <a:spcPts val="600"/>
              </a:spcBef>
              <a:buNone/>
            </a:pPr>
            <a:r>
              <a:rPr lang="en-US" sz="3200" dirty="0">
                <a:solidFill>
                  <a:schemeClr val="tx1"/>
                </a:solidFill>
                <a:latin typeface="Calibri" panose="020F0502020204030204" pitchFamily="34" charset="0"/>
                <a:cs typeface="Calibri" panose="020F0502020204030204" pitchFamily="34" charset="0"/>
              </a:rPr>
              <a:t>Calling a method that returns a value…</a:t>
            </a:r>
          </a:p>
          <a:p>
            <a:pPr marL="571500" lvl="1" indent="0">
              <a:buNone/>
            </a:pPr>
            <a:r>
              <a:rPr lang="en-US" sz="2800" dirty="0">
                <a:solidFill>
                  <a:schemeClr val="tx1"/>
                </a:solidFill>
                <a:highlight>
                  <a:srgbClr val="FFFFCC"/>
                </a:highlight>
                <a:latin typeface="Consolas" panose="020B0609020204030204" pitchFamily="49" charset="0"/>
                <a:cs typeface="Calibri" panose="020F0502020204030204" pitchFamily="34" charset="0"/>
              </a:rPr>
              <a:t>&lt;type&gt;</a:t>
            </a:r>
            <a:r>
              <a:rPr lang="en-US" sz="2800" dirty="0">
                <a:solidFill>
                  <a:schemeClr val="tx1"/>
                </a:solidFill>
                <a:latin typeface="Consolas" panose="020B0609020204030204" pitchFamily="49" charset="0"/>
                <a:cs typeface="Calibri" panose="020F0502020204030204" pitchFamily="34" charset="0"/>
              </a:rPr>
              <a:t> result = </a:t>
            </a:r>
            <a:r>
              <a:rPr lang="en-US" sz="2800" dirty="0" err="1">
                <a:solidFill>
                  <a:schemeClr val="tx1"/>
                </a:solidFill>
                <a:latin typeface="Consolas" panose="020B0609020204030204" pitchFamily="49" charset="0"/>
                <a:cs typeface="Calibri" panose="020F0502020204030204" pitchFamily="34" charset="0"/>
              </a:rPr>
              <a:t>myMethod</a:t>
            </a:r>
            <a:r>
              <a:rPr lang="en-US" sz="2800" dirty="0">
                <a:solidFill>
                  <a:schemeClr val="tx1"/>
                </a:solidFill>
                <a:latin typeface="Consolas" panose="020B0609020204030204" pitchFamily="49" charset="0"/>
                <a:cs typeface="Calibri" panose="020F0502020204030204" pitchFamily="34" charset="0"/>
              </a:rPr>
              <a:t>(42);</a:t>
            </a:r>
          </a:p>
        </p:txBody>
      </p:sp>
      <p:sp>
        <p:nvSpPr>
          <p:cNvPr id="2" name="Callout: Left Arrow 1">
            <a:extLst>
              <a:ext uri="{FF2B5EF4-FFF2-40B4-BE49-F238E27FC236}">
                <a16:creationId xmlns:a16="http://schemas.microsoft.com/office/drawing/2014/main" id="{EC6FA454-66F1-47DF-8CE5-7621887BE935}"/>
              </a:ext>
            </a:extLst>
          </p:cNvPr>
          <p:cNvSpPr/>
          <p:nvPr/>
        </p:nvSpPr>
        <p:spPr>
          <a:xfrm>
            <a:off x="7967511" y="3056862"/>
            <a:ext cx="4100239" cy="1514293"/>
          </a:xfrm>
          <a:prstGeom prst="leftArrowCallou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800"/>
              </a:spcAft>
            </a:pPr>
            <a:r>
              <a:rPr lang="en-US" sz="1600" dirty="0">
                <a:solidFill>
                  <a:srgbClr val="990033"/>
                </a:solidFill>
                <a:latin typeface="Calibri" panose="020F0502020204030204" pitchFamily="34" charset="0"/>
                <a:cs typeface="Calibri" panose="020F0502020204030204" pitchFamily="34" charset="0"/>
              </a:rPr>
              <a:t>Evaluates the expression</a:t>
            </a:r>
          </a:p>
          <a:p>
            <a:pPr algn="ctr">
              <a:spcAft>
                <a:spcPts val="1800"/>
              </a:spcAft>
            </a:pPr>
            <a:r>
              <a:rPr lang="en-US" sz="1600" dirty="0">
                <a:solidFill>
                  <a:srgbClr val="990033"/>
                </a:solidFill>
                <a:latin typeface="Calibri" panose="020F0502020204030204" pitchFamily="34" charset="0"/>
                <a:cs typeface="Calibri" panose="020F0502020204030204" pitchFamily="34" charset="0"/>
              </a:rPr>
              <a:t>Returns this value to where the method is called from</a:t>
            </a:r>
          </a:p>
          <a:p>
            <a:pPr algn="ctr">
              <a:spcAft>
                <a:spcPts val="1800"/>
              </a:spcAft>
            </a:pPr>
            <a:r>
              <a:rPr lang="en-US" sz="1600" dirty="0">
                <a:solidFill>
                  <a:srgbClr val="990033"/>
                </a:solidFill>
                <a:latin typeface="Calibri" panose="020F0502020204030204" pitchFamily="34" charset="0"/>
                <a:cs typeface="Calibri" panose="020F0502020204030204" pitchFamily="34" charset="0"/>
              </a:rPr>
              <a:t>Method immediately exits </a:t>
            </a:r>
          </a:p>
        </p:txBody>
      </p:sp>
      <p:sp>
        <p:nvSpPr>
          <p:cNvPr id="4" name="Slide Number Placeholder 3">
            <a:extLst>
              <a:ext uri="{FF2B5EF4-FFF2-40B4-BE49-F238E27FC236}">
                <a16:creationId xmlns:a16="http://schemas.microsoft.com/office/drawing/2014/main" id="{9FC147AF-202A-7C08-C917-FE40ACD1B4C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405331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Allen School">
      <a:dk1>
        <a:srgbClr val="000000"/>
      </a:dk1>
      <a:lt1>
        <a:srgbClr val="FFFFFF"/>
      </a:lt1>
      <a:dk2>
        <a:srgbClr val="373545"/>
      </a:dk2>
      <a:lt2>
        <a:srgbClr val="DCD8DC"/>
      </a:lt2>
      <a:accent1>
        <a:srgbClr val="330065"/>
      </a:accent1>
      <a:accent2>
        <a:srgbClr val="917B4C"/>
      </a:accent2>
      <a:accent3>
        <a:srgbClr val="E8D3A2"/>
      </a:accent3>
      <a:accent4>
        <a:srgbClr val="330065"/>
      </a:accent4>
      <a:accent5>
        <a:srgbClr val="917B4C"/>
      </a:accent5>
      <a:accent6>
        <a:srgbClr val="E8D3A2"/>
      </a:accent6>
      <a:hlink>
        <a:srgbClr val="330065"/>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28581</TotalTime>
  <Words>2142</Words>
  <Application>Microsoft Macintosh PowerPoint</Application>
  <PresentationFormat>Widescreen</PresentationFormat>
  <Paragraphs>308</Paragraphs>
  <Slides>22</Slides>
  <Notes>21</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Menlo</vt:lpstr>
      <vt:lpstr>Consolas</vt:lpstr>
      <vt:lpstr>Arial</vt:lpstr>
      <vt:lpstr>Quattrocento Sans</vt:lpstr>
      <vt:lpstr>Office Theme</vt:lpstr>
      <vt:lpstr>PowerPoint Presentation</vt:lpstr>
      <vt:lpstr>Announcements, Reminders</vt:lpstr>
      <vt:lpstr>(Review) Parameters</vt:lpstr>
      <vt:lpstr>(Review) Scope</vt:lpstr>
      <vt:lpstr>(Review) Class Constants</vt:lpstr>
      <vt:lpstr>PowerPoint Presentation</vt:lpstr>
      <vt:lpstr>PowerPoint Presentation</vt:lpstr>
      <vt:lpstr>PowerPoint Presentation</vt:lpstr>
      <vt:lpstr>(PCM) Returns</vt:lpstr>
      <vt:lpstr>(Recall) String Methods  Usage: &lt;string variable&gt;.&lt;method&gt;(…) </vt:lpstr>
      <vt:lpstr>Example of returns: Math class</vt:lpstr>
      <vt:lpstr>PowerPoint Presentation</vt:lpstr>
      <vt:lpstr>PowerPoint Presentation</vt:lpstr>
      <vt:lpstr>🍓🌮☕  Food for Thought  🥑🍱🧋</vt:lpstr>
      <vt:lpstr>We loved your C1 reflections! (1/2)</vt:lpstr>
      <vt:lpstr>Some choice quotes (1/3)</vt:lpstr>
      <vt:lpstr>We loved your C1 reflections! (2/2)</vt:lpstr>
      <vt:lpstr>Some choice quotes (2/3)</vt:lpstr>
      <vt:lpstr>Processing code, with … code?</vt:lpstr>
      <vt:lpstr>🍰 🍫 🍪 Desserts for Thought</vt:lpstr>
      <vt:lpstr>Some choice quotes (3/3)</vt:lpstr>
      <vt:lpstr>Fun fact: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121</dc:title>
  <dc:creator>Brett Wortzman</dc:creator>
  <cp:lastModifiedBy>Matthew Wang</cp:lastModifiedBy>
  <cp:revision>117</cp:revision>
  <dcterms:created xsi:type="dcterms:W3CDTF">2020-09-29T18:40:50Z</dcterms:created>
  <dcterms:modified xsi:type="dcterms:W3CDTF">2024-01-26T20:06:29Z</dcterms:modified>
</cp:coreProperties>
</file>