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eg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84" r:id="rId5"/>
    <p:sldId id="285" r:id="rId6"/>
    <p:sldId id="282" r:id="rId7"/>
    <p:sldId id="260" r:id="rId8"/>
    <p:sldId id="287" r:id="rId9"/>
    <p:sldId id="286" r:id="rId10"/>
    <p:sldId id="261" r:id="rId11"/>
    <p:sldId id="263" r:id="rId12"/>
    <p:sldId id="283" r:id="rId13"/>
  </p:sldIdLst>
  <p:sldSz cx="12192000" cy="6858000"/>
  <p:notesSz cx="6858000" cy="9144000"/>
  <p:embeddedFontLst>
    <p:embeddedFont>
      <p:font typeface="Consolas" panose="020B0609020204030204" pitchFamily="49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514"/>
    <a:srgbClr val="339966"/>
    <a:srgbClr val="008080"/>
    <a:srgbClr val="0066FF"/>
    <a:srgbClr val="993266"/>
    <a:srgbClr val="993366"/>
    <a:srgbClr val="FFFFCC"/>
    <a:srgbClr val="CCEC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2" autoAdjust="0"/>
    <p:restoredTop sz="89923" autoAdjust="0"/>
  </p:normalViewPr>
  <p:slideViewPr>
    <p:cSldViewPr snapToGrid="0">
      <p:cViewPr varScale="1">
        <p:scale>
          <a:sx n="117" d="100"/>
          <a:sy n="117" d="100"/>
        </p:scale>
        <p:origin x="66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Winter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6 -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Winter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Winter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Lesson 6 - Winter 2024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4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7 - Spring 2023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3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6 -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3JnnX8pp7GhXvtYJuIcGKB?si=f166308f7b834ab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blog.cloudflare.com/lavarand-in-production-the-nitty-gritty-technical-details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2985" y="1279601"/>
            <a:ext cx="586486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CSE </a:t>
            </a:r>
            <a:r>
              <a:rPr sz="6000" dirty="0"/>
              <a:t>121 – </a:t>
            </a:r>
            <a:r>
              <a:rPr sz="6000" spc="-5" dirty="0"/>
              <a:t>Lesson</a:t>
            </a:r>
            <a:r>
              <a:rPr sz="6000" spc="-70" dirty="0"/>
              <a:t> </a:t>
            </a:r>
            <a:r>
              <a:rPr sz="6000" dirty="0"/>
              <a:t>6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94791" y="5521553"/>
            <a:ext cx="2371072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sli.do</a:t>
            </a:r>
            <a:r>
              <a:rPr sz="2800" b="1" spc="-5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b="1" spc="-1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#cse121</a:t>
            </a:r>
            <a:r>
              <a:rPr lang="en-US" sz="2800" b="1" spc="-1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-6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C5E91582-897E-4BB1-BD88-2C4C5B069EAC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  <a:endParaRPr sz="2400" dirty="0">
              <a:latin typeface="Calibri"/>
              <a:cs typeface="Calibri"/>
            </a:endParaRP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sz="2400" spc="-20" dirty="0">
                <a:latin typeface="Calibri"/>
                <a:cs typeface="Calibri"/>
              </a:rPr>
              <a:t>202</a:t>
            </a:r>
            <a:r>
              <a:rPr lang="en-US" sz="2400" spc="-20" dirty="0">
                <a:latin typeface="Calibri"/>
                <a:cs typeface="Calibri"/>
              </a:rPr>
              <a:t>4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43337-35B5-4BEE-B8E4-3C2EB1AFA1D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Winter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BBF5A-2266-420B-9160-67F1CACEED3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270F049-BFA8-53D8-66D8-B3A9AF8025A2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E20D6-B4BB-19BE-A4C9-35F7E2DEBD3B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93278385-FF44-92A3-6DC7-5873AA864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2495699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 descr="A qr code with a few squares&#10;&#10;Description automatically generated">
            <a:extLst>
              <a:ext uri="{FF2B5EF4-FFF2-40B4-BE49-F238E27FC236}">
                <a16:creationId xmlns:a16="http://schemas.microsoft.com/office/drawing/2014/main" id="{A332C196-0E14-7384-FE8E-682DDF9C6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29" y="3559558"/>
            <a:ext cx="1961995" cy="19619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ACEC602-9DDB-DC2D-1E09-53D8664874DE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3"/>
              </a:rPr>
              <a:t>CSE 121 24wi lecture beats :D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  <a:r>
              <a:rPr lang="en-US" spc="-5" dirty="0"/>
              <a:t> 2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2743200" y="3581400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A41514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2711" y="4694293"/>
            <a:ext cx="1360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8169" y="4884365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9C7FFC-C711-4C23-B4CF-C502CFC391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Winter 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0D4F7A1-9A91-4BDA-8BEA-2C2F22CC2A8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E5421B0C-E838-238F-284E-CD14A12AB6EB}"/>
              </a:ext>
            </a:extLst>
          </p:cNvPr>
          <p:cNvSpPr txBox="1">
            <a:spLocks/>
          </p:cNvSpPr>
          <p:nvPr/>
        </p:nvSpPr>
        <p:spPr>
          <a:xfrm>
            <a:off x="1031238" y="1302868"/>
            <a:ext cx="10230811" cy="17517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8260" rIns="0" bIns="0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The part of a program where a variable</a:t>
            </a:r>
            <a:r>
              <a:rPr lang="en-US" spc="60" dirty="0"/>
              <a:t> </a:t>
            </a:r>
            <a:r>
              <a:rPr lang="en-US" spc="-5" dirty="0"/>
              <a:t>exists (and can  thus be referenced/modified/used).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tabLst>
                <a:tab pos="812800" algn="l"/>
                <a:tab pos="813435" algn="l"/>
                <a:tab pos="5854700" algn="l"/>
              </a:tabLst>
            </a:pPr>
            <a:r>
              <a:rPr lang="en-US" sz="2400" spc="-5" dirty="0"/>
              <a:t>From </a:t>
            </a:r>
            <a:r>
              <a:rPr lang="en-US" sz="2400" dirty="0"/>
              <a:t>its </a:t>
            </a:r>
            <a:r>
              <a:rPr lang="en-US" sz="2400" b="1" dirty="0"/>
              <a:t>declaration to the end </a:t>
            </a:r>
            <a:r>
              <a:rPr lang="en-US" sz="2400" b="1" spc="-5" dirty="0"/>
              <a:t>of</a:t>
            </a:r>
            <a:r>
              <a:rPr lang="en-US" sz="2400" b="1" spc="-50" dirty="0"/>
              <a:t> </a:t>
            </a:r>
            <a:r>
              <a:rPr lang="en-US" sz="2400" b="1" dirty="0"/>
              <a:t>the </a:t>
            </a:r>
            <a:r>
              <a:rPr lang="en-US" sz="2400" b="1" spc="515" dirty="0">
                <a:latin typeface="Arial"/>
                <a:cs typeface="Arial"/>
              </a:rPr>
              <a:t>{	}</a:t>
            </a:r>
            <a:r>
              <a:rPr lang="en-US" sz="2400" b="1" spc="-120" dirty="0">
                <a:latin typeface="Arial"/>
                <a:cs typeface="Arial"/>
              </a:rPr>
              <a:t> </a:t>
            </a:r>
            <a:r>
              <a:rPr lang="en-US" sz="2400" b="1" spc="-5" dirty="0"/>
              <a:t>braces</a:t>
            </a:r>
            <a:endParaRPr lang="en-US" sz="2400" b="1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lang="en-US" sz="2400" dirty="0"/>
              <a:t>Ex: a variable </a:t>
            </a:r>
            <a:r>
              <a:rPr lang="en-US" sz="2400" spc="-5" dirty="0"/>
              <a:t>declared </a:t>
            </a:r>
            <a:r>
              <a:rPr lang="en-US" sz="2400" dirty="0"/>
              <a:t>in a method exists </a:t>
            </a:r>
            <a:r>
              <a:rPr lang="en-US" sz="2400" spc="-5" dirty="0"/>
              <a:t>only </a:t>
            </a:r>
            <a:r>
              <a:rPr lang="en-US" sz="2400" dirty="0"/>
              <a:t>in that</a:t>
            </a:r>
            <a:r>
              <a:rPr lang="en-US" sz="2400" spc="-155" dirty="0"/>
              <a:t> </a:t>
            </a:r>
            <a:r>
              <a:rPr lang="en-US" sz="2400" dirty="0"/>
              <a:t>method!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A9992161-C59F-CF0A-BB40-91E6E492729D}"/>
              </a:ext>
            </a:extLst>
          </p:cNvPr>
          <p:cNvSpPr/>
          <p:nvPr/>
        </p:nvSpPr>
        <p:spPr>
          <a:xfrm>
            <a:off x="2906899" y="4694293"/>
            <a:ext cx="251927" cy="832264"/>
          </a:xfrm>
          <a:prstGeom prst="leftBrace">
            <a:avLst/>
          </a:prstGeom>
          <a:noFill/>
          <a:ln w="38100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B7F92388-C00B-E5A0-CEE7-34B0533BE160}"/>
              </a:ext>
            </a:extLst>
          </p:cNvPr>
          <p:cNvSpPr/>
          <p:nvPr/>
        </p:nvSpPr>
        <p:spPr>
          <a:xfrm rot="10800000">
            <a:off x="7891947" y="4359829"/>
            <a:ext cx="391005" cy="1166728"/>
          </a:xfrm>
          <a:prstGeom prst="leftBrace">
            <a:avLst/>
          </a:prstGeom>
          <a:noFill/>
          <a:ln w="38100">
            <a:solidFill>
              <a:srgbClr val="99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49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60" dirty="0"/>
              <a:t> </a:t>
            </a:r>
            <a:r>
              <a:rPr dirty="0"/>
              <a:t>Constants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9" y="1703257"/>
            <a:ext cx="9942830" cy="137922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visible to the whole program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z="3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set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declaration; </a:t>
            </a:r>
            <a:r>
              <a:rPr sz="28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reassigned  (so the value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u="sng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004" y="4137064"/>
            <a:ext cx="11125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NAME_OF_CONSTANT 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D556A-9644-4D27-9955-A6672FA1588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13C58A-E864-45C5-ABEE-686BAF7F112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3BB8-3118-4BA3-8B08-63CB3A6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Comments!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0756-0007-489D-9368-BA5922F29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Now that we know how to write methods, we have a new form of documentation (using comments) to write. </a:t>
            </a:r>
          </a:p>
          <a:p>
            <a:r>
              <a:rPr lang="en-US" sz="3400" dirty="0"/>
              <a:t>Each method you write (except for main) should be accompanied by a short comment that describes what it does. </a:t>
            </a:r>
          </a:p>
          <a:p>
            <a:endParaRPr lang="en-US" sz="2000" dirty="0"/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Randomly generates 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an addition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 problem where the 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operands are in the range 1-10 (inclusive), and prints the result </a:t>
            </a:r>
          </a:p>
          <a:p>
            <a:pPr marL="463550" indent="0">
              <a:buNone/>
            </a:pP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rounded to two decimal places.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addTwoRandomNumbers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num2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num1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+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num2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;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...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F6457-D8B6-4C9B-BE82-101281C61F2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2A7EF-ACD1-4358-B4FD-E7F1553D0B7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Announcements,</a:t>
            </a:r>
            <a:r>
              <a:rPr spc="-80" dirty="0"/>
              <a:t> </a:t>
            </a:r>
            <a:r>
              <a:rPr dirty="0"/>
              <a:t>Reminders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C67B4F0-86CD-4624-8FCD-AE8BD5EE2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indent="-406400">
              <a:lnSpc>
                <a:spcPct val="100000"/>
              </a:lnSpc>
              <a:buSzPts val="2800"/>
            </a:pPr>
            <a:r>
              <a:rPr lang="en-US" sz="3600" dirty="0"/>
              <a:t>Resubmission Cycle 0 (R0) due tomorrow, Jan 25th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Eligible for submission: C0 &amp; P0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sz="3200" dirty="0"/>
              <a:t>Even if you're not resubmitting – </a:t>
            </a:r>
            <a:r>
              <a:rPr lang="en-US" sz="3200" dirty="0">
                <a:solidFill>
                  <a:srgbClr val="993366"/>
                </a:solidFill>
              </a:rPr>
              <a:t>read your feedback!! 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Programming Assignment 1 (P1) releasing today (due January 30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Quiz 0 is coming up fast! February 1</a:t>
            </a:r>
            <a:r>
              <a:rPr lang="en-US" sz="3600" baseline="30000" dirty="0"/>
              <a:t>st</a:t>
            </a:r>
            <a:r>
              <a:rPr lang="en-US" sz="3600" dirty="0"/>
              <a:t> in Quiz Section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Topics: Printing, Data Types, … , Methods, Parameters, Returns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C2FC03-4609-453F-9A52-77431FFDF14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F740C-F430-D162-446E-4241520FDB2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1" y="1518031"/>
            <a:ext cx="1057122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indent="-208915">
              <a:lnSpc>
                <a:spcPts val="3654"/>
              </a:lnSpc>
              <a:spcBef>
                <a:spcPts val="105"/>
              </a:spcBef>
              <a:buSzPct val="78125"/>
              <a:buFont typeface="Arial"/>
              <a:buChar char="•"/>
              <a:tabLst>
                <a:tab pos="221615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Nested </a:t>
            </a:r>
            <a:r>
              <a:rPr lang="en-US"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3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loops</a:t>
            </a:r>
          </a:p>
          <a:p>
            <a:pPr marL="907415" lvl="1" indent="-426084">
              <a:lnSpc>
                <a:spcPts val="3350"/>
              </a:lnSpc>
              <a:buFont typeface="Arial"/>
              <a:buChar char="•"/>
              <a:tabLst>
                <a:tab pos="907415" algn="l"/>
                <a:tab pos="908050" algn="l"/>
                <a:tab pos="5138420" algn="l"/>
                <a:tab pos="5577205" algn="l"/>
              </a:tabLst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Syntax &amp;</a:t>
            </a:r>
            <a:r>
              <a:rPr lang="en-US" sz="31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conventions:</a:t>
            </a:r>
            <a:r>
              <a:rPr lang="en-US" sz="31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spc="565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62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2800" spc="6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27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k</a:t>
            </a:r>
            <a:r>
              <a:rPr lang="en-US" sz="2800" spc="27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lvl="1" indent="-426084">
              <a:lnSpc>
                <a:spcPts val="3340"/>
              </a:lnSpc>
              <a:buFont typeface="Arial"/>
              <a:buChar char="•"/>
              <a:tabLst>
                <a:tab pos="907415" algn="l"/>
                <a:tab pos="908050" algn="l"/>
              </a:tabLst>
            </a:pPr>
            <a:r>
              <a:rPr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“doing the same thing for multiple iterations”</a:t>
            </a:r>
            <a:endParaRPr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1124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1</a:t>
            </a:r>
            <a:endParaRPr spc="-5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6D2E31-A9B8-492B-9CC6-FB6A95B6F03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9FF28-C9CB-A367-2453-426729A5A39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2AC164D-824D-670D-D347-A83936298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2378" y="2932560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3723E-3AB6-308C-0B51-A24BCC853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F2053DD-BF28-10C1-6F0E-66A014B93CB4}"/>
              </a:ext>
            </a:extLst>
          </p:cNvPr>
          <p:cNvSpPr txBox="1"/>
          <p:nvPr/>
        </p:nvSpPr>
        <p:spPr>
          <a:xfrm>
            <a:off x="936752" y="1518031"/>
            <a:ext cx="10262870" cy="22320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</a:t>
            </a: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1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 generates </a:t>
            </a:r>
            <a:r>
              <a:rPr lang="en-US" sz="31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-random numbers</a:t>
            </a:r>
            <a:endParaRPr lang="en-US" sz="3100" dirty="0">
              <a:solidFill>
                <a:srgbClr val="993366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 err="1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nextInt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100" dirty="0">
                <a:solidFill>
                  <a:srgbClr val="3399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returns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 </a:t>
            </a:r>
            <a:r>
              <a:rPr lang="en-US" sz="3100" spc="-5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US" sz="31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[0, </a:t>
            </a:r>
            <a:r>
              <a:rPr lang="en-US" sz="3100" spc="-190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19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>
              <a:lnSpc>
                <a:spcPts val="3535"/>
              </a:lnSpc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i.e. </a:t>
            </a:r>
            <a:r>
              <a:rPr lang="en-US" sz="31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31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25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marL="907415">
              <a:lnSpc>
                <a:spcPts val="3535"/>
              </a:lnSpc>
            </a:pPr>
            <a:endParaRPr lang="en-US" sz="31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9BCFF30-43C5-90A0-3500-41B87CB3D7C2}"/>
              </a:ext>
            </a:extLst>
          </p:cNvPr>
          <p:cNvSpPr/>
          <p:nvPr/>
        </p:nvSpPr>
        <p:spPr>
          <a:xfrm>
            <a:off x="3252147" y="3750052"/>
            <a:ext cx="5632080" cy="80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22A7C60-7AC6-AD09-D7E1-5C1B753F4C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2057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2</a:t>
            </a:r>
            <a:endParaRPr spc="-5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997172C-64F1-78DF-FF71-E64C4591269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2949-FB2F-1ABF-A4B1-57BBD724157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9439B-519E-EBAA-89DE-5D063587D292}"/>
              </a:ext>
            </a:extLst>
          </p:cNvPr>
          <p:cNvSpPr txBox="1"/>
          <p:nvPr/>
        </p:nvSpPr>
        <p:spPr>
          <a:xfrm>
            <a:off x="3357473" y="501680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3600" dirty="0">
              <a:solidFill>
                <a:srgbClr val="3399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8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8AD822-D221-9B5B-20A6-B0993BBA6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DCFA288E-1389-BF37-CCD4-4D69C06419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2057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3</a:t>
            </a:r>
            <a:endParaRPr spc="-5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3F56357-2017-3346-5519-7491E9744BE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784E8-1EE6-275E-ED0B-21910320F38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/>
              <a:t>Lesson 6 - Winter 2024</a:t>
            </a:r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7E8FE1E-8506-EBFC-28FD-BD2E8FFF5A4A}"/>
              </a:ext>
            </a:extLst>
          </p:cNvPr>
          <p:cNvSpPr txBox="1"/>
          <p:nvPr/>
        </p:nvSpPr>
        <p:spPr>
          <a:xfrm>
            <a:off x="936752" y="1518031"/>
            <a:ext cx="4605632" cy="40355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Pseudo-Randomness</a:t>
            </a:r>
            <a:endParaRPr lang="en-US" sz="31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1" lvl="6">
              <a:lnSpc>
                <a:spcPts val="3460"/>
              </a:lnSpc>
              <a:tabLst>
                <a:tab pos="450215" algn="l"/>
                <a:tab pos="450850" algn="l"/>
              </a:tabLst>
            </a:pPr>
            <a:endParaRPr lang="en-US" sz="31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463" lvl="6" indent="219075">
              <a:lnSpc>
                <a:spcPts val="3460"/>
              </a:lnSpc>
              <a:tabLst>
                <a:tab pos="449263" algn="l"/>
                <a:tab pos="450850" algn="l"/>
              </a:tabLst>
            </a:pP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Randomness drives:</a:t>
            </a:r>
          </a:p>
          <a:p>
            <a:pPr marL="577850" lvl="6" indent="-228600">
              <a:lnSpc>
                <a:spcPts val="3460"/>
              </a:lnSpc>
              <a:buFont typeface="Arial" panose="020B0604020202020204" pitchFamily="34" charset="0"/>
              <a:buChar char="•"/>
              <a:tabLst>
                <a:tab pos="625475" algn="l"/>
                <a:tab pos="738188" algn="l"/>
              </a:tabLst>
            </a:pP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Encryption</a:t>
            </a:r>
          </a:p>
          <a:p>
            <a:pPr marL="577850" lvl="6" indent="-228600">
              <a:lnSpc>
                <a:spcPts val="3460"/>
              </a:lnSpc>
              <a:buFont typeface="Arial" panose="020B0604020202020204" pitchFamily="34" charset="0"/>
              <a:buChar char="•"/>
              <a:tabLst>
                <a:tab pos="625475" algn="l"/>
                <a:tab pos="738188" algn="l"/>
              </a:tabLst>
            </a:pP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Security</a:t>
            </a:r>
          </a:p>
          <a:p>
            <a:pPr marL="577850" lvl="6" indent="-228600">
              <a:lnSpc>
                <a:spcPts val="3460"/>
              </a:lnSpc>
              <a:buFont typeface="Arial" panose="020B0604020202020204" pitchFamily="34" charset="0"/>
              <a:buChar char="•"/>
              <a:tabLst>
                <a:tab pos="625475" algn="l"/>
                <a:tab pos="738188" algn="l"/>
              </a:tabLst>
            </a:pP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Protocols</a:t>
            </a:r>
          </a:p>
          <a:p>
            <a:pPr marL="17781" lvl="6">
              <a:lnSpc>
                <a:spcPts val="3460"/>
              </a:lnSpc>
              <a:tabLst>
                <a:tab pos="450215" algn="l"/>
                <a:tab pos="450850" algn="l"/>
              </a:tabLst>
            </a:pPr>
            <a:endParaRPr lang="en-US" sz="28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1" lvl="6">
              <a:lnSpc>
                <a:spcPts val="3460"/>
              </a:lnSpc>
              <a:tabLst>
                <a:tab pos="450215" algn="l"/>
                <a:tab pos="450850" algn="l"/>
              </a:tabLst>
            </a:pP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more information, read this linked </a:t>
            </a:r>
            <a:r>
              <a:rPr lang="en-US" sz="28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blog post by </a:t>
            </a:r>
            <a:r>
              <a:rPr lang="en-US" sz="2800" spc="-25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CloudFlare</a:t>
            </a:r>
            <a:endParaRPr lang="en-US" sz="28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shelf with colorful lava lamps at CloudFlare's lobby in San Francisco">
            <a:extLst>
              <a:ext uri="{FF2B5EF4-FFF2-40B4-BE49-F238E27FC236}">
                <a16:creationId xmlns:a16="http://schemas.microsoft.com/office/drawing/2014/main" id="{754DB596-2656-C3F2-8807-3B16392F5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266" y="1310359"/>
            <a:ext cx="5888636" cy="33123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FD2843-0504-A2ED-7634-CBF3E3B0B48A}"/>
              </a:ext>
            </a:extLst>
          </p:cNvPr>
          <p:cNvSpPr txBox="1"/>
          <p:nvPr/>
        </p:nvSpPr>
        <p:spPr>
          <a:xfrm>
            <a:off x="7016618" y="4622717"/>
            <a:ext cx="3861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LavaRand</a:t>
            </a:r>
            <a:r>
              <a:rPr lang="en-US" dirty="0"/>
              <a:t>: </a:t>
            </a:r>
            <a:r>
              <a:rPr lang="en-US" dirty="0" err="1"/>
              <a:t>CloudFlare’s</a:t>
            </a:r>
            <a:r>
              <a:rPr lang="en-US" dirty="0"/>
              <a:t> Wall of Lava Lamps</a:t>
            </a:r>
          </a:p>
        </p:txBody>
      </p:sp>
    </p:spTree>
    <p:extLst>
      <p:ext uri="{BB962C8B-B14F-4D97-AF65-F5344CB8AC3E}">
        <p14:creationId xmlns:p14="http://schemas.microsoft.com/office/powerpoint/2010/main" val="299096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29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08080"/>
                </a:solidFill>
              </a:rPr>
              <a:t>(PCM)</a:t>
            </a:r>
            <a:r>
              <a:rPr b="1" spc="-70" dirty="0">
                <a:solidFill>
                  <a:srgbClr val="008080"/>
                </a:solidFill>
              </a:rPr>
              <a:t> </a:t>
            </a:r>
            <a:r>
              <a:rPr dirty="0"/>
              <a:t>Methods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8" y="1730501"/>
            <a:ext cx="10989311" cy="425949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21729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 </a:t>
            </a:r>
            <a:r>
              <a:rPr sz="32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own 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commands in</a:t>
            </a:r>
            <a:r>
              <a:rPr sz="3200" spc="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Java!</a:t>
            </a: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SzPct val="75000"/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Naming conventions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are the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variables:</a:t>
            </a:r>
            <a:r>
              <a:rPr sz="2400" spc="-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camelCased</a:t>
            </a:r>
            <a:endParaRPr sz="2400" dirty="0"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89355" algn="l"/>
                <a:tab pos="2367280" algn="l"/>
                <a:tab pos="3210560" algn="l"/>
                <a:tab pos="5062855" algn="l"/>
              </a:tabLst>
            </a:pP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p</a:t>
            </a:r>
            <a:r>
              <a:rPr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ubli</a:t>
            </a: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c </a:t>
            </a:r>
            <a:r>
              <a:rPr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void</a:t>
            </a:r>
            <a:r>
              <a:rPr lang="en-US"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 </a:t>
            </a:r>
            <a:r>
              <a:rPr sz="2400" spc="40" dirty="0" err="1">
                <a:solidFill>
                  <a:srgbClr val="795E25"/>
                </a:solidFill>
                <a:latin typeface="Consolas" panose="020B0609020204030204" pitchFamily="49" charset="0"/>
              </a:rPr>
              <a:t>myMethod</a:t>
            </a:r>
            <a:r>
              <a:rPr sz="2400" spc="40" dirty="0">
                <a:latin typeface="Consolas" panose="020B0609020204030204" pitchFamily="49" charset="0"/>
              </a:rPr>
              <a:t>()</a:t>
            </a:r>
            <a:r>
              <a:rPr lang="en-US" sz="2400" spc="40" dirty="0">
                <a:latin typeface="Consolas" panose="020B0609020204030204" pitchFamily="49" charset="0"/>
              </a:rPr>
              <a:t> </a:t>
            </a:r>
            <a:r>
              <a:rPr sz="2400" spc="515" dirty="0">
                <a:latin typeface="Consolas" panose="020B0609020204030204" pitchFamily="49" charset="0"/>
              </a:rPr>
              <a:t>{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20"/>
              </a:spcBef>
            </a:pPr>
            <a:r>
              <a:rPr sz="2400" spc="450" dirty="0">
                <a:solidFill>
                  <a:srgbClr val="008000"/>
                </a:solidFill>
                <a:latin typeface="Consolas" panose="020B0609020204030204" pitchFamily="49" charset="0"/>
              </a:rPr>
              <a:t>/***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  <a:tabLst>
                <a:tab pos="1526540" algn="l"/>
                <a:tab pos="2366010" algn="l"/>
              </a:tabLst>
            </a:pPr>
            <a:r>
              <a:rPr sz="2400" spc="50" dirty="0">
                <a:solidFill>
                  <a:srgbClr val="008000"/>
                </a:solidFill>
                <a:latin typeface="Consolas" panose="020B0609020204030204" pitchFamily="49" charset="0"/>
              </a:rPr>
              <a:t>Your	</a:t>
            </a:r>
            <a:r>
              <a:rPr sz="2400" spc="20" dirty="0">
                <a:solidFill>
                  <a:srgbClr val="008000"/>
                </a:solidFill>
                <a:latin typeface="Consolas" panose="020B0609020204030204" pitchFamily="49" charset="0"/>
              </a:rPr>
              <a:t>code	</a:t>
            </a:r>
            <a:r>
              <a:rPr sz="2400" spc="120" dirty="0">
                <a:solidFill>
                  <a:srgbClr val="008000"/>
                </a:solidFill>
                <a:latin typeface="Consolas" panose="020B0609020204030204" pitchFamily="49" charset="0"/>
              </a:rPr>
              <a:t>here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</a:pPr>
            <a:r>
              <a:rPr sz="2400" spc="475" dirty="0">
                <a:solidFill>
                  <a:srgbClr val="008000"/>
                </a:solidFill>
                <a:latin typeface="Consolas" panose="020B0609020204030204" pitchFamily="49" charset="0"/>
              </a:rPr>
              <a:t>**/</a:t>
            </a:r>
            <a:endParaRPr sz="2400" dirty="0">
              <a:latin typeface="Consolas" panose="020B0609020204030204" pitchFamily="49" charset="0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515" dirty="0">
                <a:latin typeface="Consolas" panose="020B0609020204030204" pitchFamily="49" charset="0"/>
              </a:rPr>
              <a:t>}</a:t>
            </a:r>
            <a:endParaRPr sz="2400" dirty="0">
              <a:latin typeface="Consolas" panose="020B0609020204030204" pitchFamily="49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5BCDC-75C5-4806-A10D-91D74B7D4BD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Winter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9E2CB-EB93-43D2-9039-B8ED4CF60BE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0E42A47D-31CA-4E8D-BD61-8BD936813D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6 - Winter 2024</a:t>
            </a: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D30D5B98-55D0-4B10-AFB5-7E1AC5466A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  <p:sp>
        <p:nvSpPr>
          <p:cNvPr id="19" name="object 19"/>
          <p:cNvSpPr txBox="1">
            <a:spLocks noGrp="1"/>
          </p:cNvSpPr>
          <p:nvPr>
            <p:ph type="title" idx="4294967295"/>
          </p:nvPr>
        </p:nvSpPr>
        <p:spPr>
          <a:xfrm>
            <a:off x="4531468" y="1270385"/>
            <a:ext cx="5221287" cy="4524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What is the </a:t>
            </a:r>
            <a:r>
              <a:rPr sz="2800" spc="-10" dirty="0"/>
              <a:t>output </a:t>
            </a:r>
            <a:r>
              <a:rPr sz="2800" spc="-5" dirty="0"/>
              <a:t>of this</a:t>
            </a:r>
            <a:r>
              <a:rPr sz="2800" spc="50" dirty="0"/>
              <a:t> </a:t>
            </a:r>
            <a:r>
              <a:rPr sz="2800" spc="-10" dirty="0"/>
              <a:t>program?</a:t>
            </a:r>
            <a:endParaRPr sz="2800" dirty="0"/>
          </a:p>
        </p:txBody>
      </p:sp>
      <p:sp>
        <p:nvSpPr>
          <p:cNvPr id="20" name="object 20"/>
          <p:cNvSpPr txBox="1"/>
          <p:nvPr/>
        </p:nvSpPr>
        <p:spPr>
          <a:xfrm>
            <a:off x="4930902" y="1986153"/>
            <a:ext cx="4017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5520" algn="l"/>
              </a:tabLst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0902" y="4181347"/>
            <a:ext cx="513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44230" y="4181347"/>
            <a:ext cx="55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5509C1-606E-49EA-B646-215F21BA1593}"/>
              </a:ext>
            </a:extLst>
          </p:cNvPr>
          <p:cNvSpPr txBox="1"/>
          <p:nvPr/>
        </p:nvSpPr>
        <p:spPr>
          <a:xfrm>
            <a:off x="263423" y="1364351"/>
            <a:ext cx="5410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HelloGoodbye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lang="en-US" sz="12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goodbye();</a:t>
            </a:r>
            <a:endParaRPr lang="en-US" sz="12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"Goodbye!"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"Welcome!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"Glad you're here."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4594DB-D802-46C4-9DCB-A7A5DED833F0}"/>
              </a:ext>
            </a:extLst>
          </p:cNvPr>
          <p:cNvSpPr txBox="1"/>
          <p:nvPr/>
        </p:nvSpPr>
        <p:spPr>
          <a:xfrm flipH="1">
            <a:off x="5589397" y="4204997"/>
            <a:ext cx="261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D728E-C678-4653-B833-C749C02A753D}"/>
              </a:ext>
            </a:extLst>
          </p:cNvPr>
          <p:cNvSpPr txBox="1"/>
          <p:nvPr/>
        </p:nvSpPr>
        <p:spPr>
          <a:xfrm flipH="1">
            <a:off x="5505297" y="2053644"/>
            <a:ext cx="3022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Glad You’re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 Glad you’re here. 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D4CE8B-36C4-4275-BDE6-EE8B4311943F}"/>
              </a:ext>
            </a:extLst>
          </p:cNvPr>
          <p:cNvSpPr txBox="1"/>
          <p:nvPr/>
        </p:nvSpPr>
        <p:spPr>
          <a:xfrm flipH="1">
            <a:off x="9144000" y="4065929"/>
            <a:ext cx="2610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FBCF0B-FCCE-4AC8-91CA-C9760E2D2006}"/>
              </a:ext>
            </a:extLst>
          </p:cNvPr>
          <p:cNvSpPr txBox="1"/>
          <p:nvPr/>
        </p:nvSpPr>
        <p:spPr>
          <a:xfrm flipH="1">
            <a:off x="9144000" y="2128108"/>
            <a:ext cx="289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Hello! Goodbye!</a:t>
            </a:r>
          </a:p>
        </p:txBody>
      </p:sp>
      <p:pic>
        <p:nvPicPr>
          <p:cNvPr id="3" name="Picture 2" descr="A qr code to slido&#10;">
            <a:extLst>
              <a:ext uri="{FF2B5EF4-FFF2-40B4-BE49-F238E27FC236}">
                <a16:creationId xmlns:a16="http://schemas.microsoft.com/office/drawing/2014/main" id="{AE6DB337-A1E5-F159-1D5C-7DB57121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439" y="234794"/>
            <a:ext cx="1616308" cy="16163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753785" cy="4689489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"Olivia Rodrigo"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Olivia Rodrigo is</a:t>
            </a:r>
          </a:p>
          <a:p>
            <a:pPr marL="571500" lvl="1" indent="0"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						  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the best!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4270-2442-1A9A-2F17-73B53173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Lesson 6 - Winter 2024</a:t>
            </a:r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D82DA-1500-B3D4-99A3-8F6A22786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D10214-3671-5BCD-DDCC-8DF182E209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Sc</a:t>
            </a:r>
            <a:r>
              <a:rPr spc="5" dirty="0"/>
              <a:t>o</a:t>
            </a:r>
            <a:r>
              <a:rPr spc="-5" dirty="0"/>
              <a:t>pe</a:t>
            </a:r>
            <a:r>
              <a:rPr lang="en-US" spc="-5" dirty="0"/>
              <a:t> 1</a:t>
            </a:r>
            <a:endParaRPr spc="-5"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D466C86-DFF7-19B5-47F9-EE5D354CB0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238" y="1302868"/>
            <a:ext cx="10230811" cy="175176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</a:t>
            </a: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</a:t>
            </a:r>
            <a:r>
              <a:rPr lang="en-US" spc="-5" dirty="0"/>
              <a:t> (and can  thus be referenced/modified/used)</a:t>
            </a:r>
            <a:r>
              <a:rPr spc="-5" dirty="0"/>
              <a:t>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</a:t>
            </a:r>
            <a:r>
              <a:rPr sz="2400" b="1" dirty="0"/>
              <a:t>declaration to the end </a:t>
            </a:r>
            <a:r>
              <a:rPr sz="2400" b="1" spc="-5" dirty="0"/>
              <a:t>of</a:t>
            </a:r>
            <a:r>
              <a:rPr sz="2400" b="1" spc="-50" dirty="0"/>
              <a:t> </a:t>
            </a:r>
            <a:r>
              <a:rPr sz="2400" b="1" dirty="0"/>
              <a:t>the </a:t>
            </a:r>
            <a:r>
              <a:rPr sz="2400" b="1" spc="515" dirty="0">
                <a:latin typeface="Arial"/>
                <a:cs typeface="Arial"/>
              </a:rPr>
              <a:t>{	}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5" dirty="0"/>
              <a:t>braces</a:t>
            </a:r>
            <a:endParaRPr sz="2400" b="1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sz="2400" spc="-5" dirty="0"/>
              <a:t> loop only </a:t>
            </a:r>
            <a:r>
              <a:rPr sz="2400" dirty="0"/>
              <a:t>exists </a:t>
            </a:r>
            <a:r>
              <a:rPr sz="2400" u="sng" dirty="0"/>
              <a:t>in that</a:t>
            </a:r>
            <a:r>
              <a:rPr sz="2400" u="sng" spc="-125" dirty="0"/>
              <a:t> </a:t>
            </a:r>
            <a:r>
              <a:rPr sz="2400" u="sng" spc="-5" dirty="0"/>
              <a:t>loop</a:t>
            </a:r>
            <a:r>
              <a:rPr lang="en-US" sz="2400" spc="-5" dirty="0"/>
              <a:t>!</a:t>
            </a:r>
            <a:endParaRPr sz="240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E9F5490-A0E3-A924-7F09-149365733496}"/>
              </a:ext>
            </a:extLst>
          </p:cNvPr>
          <p:cNvSpPr txBox="1"/>
          <p:nvPr/>
        </p:nvSpPr>
        <p:spPr>
          <a:xfrm>
            <a:off x="1472681" y="3525416"/>
            <a:ext cx="9246637" cy="245900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EC10BD6-6D78-4FC3-EE69-A5EC99B7376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B745230B-3A68-7CEB-A196-C8FC32345114}"/>
              </a:ext>
            </a:extLst>
          </p:cNvPr>
          <p:cNvSpPr txBox="1"/>
          <p:nvPr/>
        </p:nvSpPr>
        <p:spPr>
          <a:xfrm>
            <a:off x="287205" y="4311849"/>
            <a:ext cx="13589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innerloop</a:t>
            </a:r>
            <a:r>
              <a:rPr lang="en-US" sz="1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89DD4A87-56E4-A12B-D84A-A50EC8ADA89F}"/>
              </a:ext>
            </a:extLst>
          </p:cNvPr>
          <p:cNvSpPr/>
          <p:nvPr/>
        </p:nvSpPr>
        <p:spPr>
          <a:xfrm>
            <a:off x="1726163" y="4191657"/>
            <a:ext cx="251927" cy="832264"/>
          </a:xfrm>
          <a:prstGeom prst="lef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AA8E0DE0-9B99-DF46-ADD5-A1866E94DED7}"/>
              </a:ext>
            </a:extLst>
          </p:cNvPr>
          <p:cNvSpPr/>
          <p:nvPr/>
        </p:nvSpPr>
        <p:spPr>
          <a:xfrm rot="10800000">
            <a:off x="10184362" y="3595007"/>
            <a:ext cx="505409" cy="1854069"/>
          </a:xfrm>
          <a:prstGeom prst="lef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7F81D66D-94FB-55AB-99BB-319F89DECCFC}"/>
              </a:ext>
            </a:extLst>
          </p:cNvPr>
          <p:cNvSpPr txBox="1"/>
          <p:nvPr/>
        </p:nvSpPr>
        <p:spPr>
          <a:xfrm>
            <a:off x="10784890" y="4238951"/>
            <a:ext cx="1358900" cy="566181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outerloop</a:t>
            </a:r>
            <a:r>
              <a:rPr lang="en-US" sz="18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84103014-F0CD-925C-80B7-0C6337ED51C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Lesson 6 - Winter 2024</a:t>
            </a:r>
          </a:p>
        </p:txBody>
      </p:sp>
    </p:spTree>
    <p:extLst>
      <p:ext uri="{BB962C8B-B14F-4D97-AF65-F5344CB8AC3E}">
        <p14:creationId xmlns:p14="http://schemas.microsoft.com/office/powerpoint/2010/main" val="284202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25793</TotalTime>
  <Words>1057</Words>
  <Application>Microsoft Macintosh PowerPoint</Application>
  <PresentationFormat>Widescreen</PresentationFormat>
  <Paragraphs>198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Courier New</vt:lpstr>
      <vt:lpstr>Arial</vt:lpstr>
      <vt:lpstr>Consolas</vt:lpstr>
      <vt:lpstr>Office Theme</vt:lpstr>
      <vt:lpstr>CSE 121 – Lesson 6</vt:lpstr>
      <vt:lpstr>Announcements, Reminders</vt:lpstr>
      <vt:lpstr>Last Time 1</vt:lpstr>
      <vt:lpstr>Last Time 2</vt:lpstr>
      <vt:lpstr>Last Time 3</vt:lpstr>
      <vt:lpstr>(PCM) Methods</vt:lpstr>
      <vt:lpstr>What is the output of this program?</vt:lpstr>
      <vt:lpstr>(PCM) Parameters</vt:lpstr>
      <vt:lpstr>Scope 1</vt:lpstr>
      <vt:lpstr>Scope 2</vt:lpstr>
      <vt:lpstr>Class Constants</vt:lpstr>
      <vt:lpstr>Method Comments!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Elba G.</cp:lastModifiedBy>
  <cp:revision>99</cp:revision>
  <dcterms:created xsi:type="dcterms:W3CDTF">2020-09-29T18:40:50Z</dcterms:created>
  <dcterms:modified xsi:type="dcterms:W3CDTF">2024-01-25T04:25:28Z</dcterms:modified>
</cp:coreProperties>
</file>