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6" r:id="rId3"/>
    <p:sldId id="269" r:id="rId4"/>
    <p:sldId id="274" r:id="rId5"/>
    <p:sldId id="275" r:id="rId6"/>
    <p:sldId id="276" r:id="rId7"/>
    <p:sldId id="277" r:id="rId8"/>
    <p:sldId id="278" r:id="rId9"/>
    <p:sldId id="280" r:id="rId10"/>
    <p:sldId id="279" r:id="rId11"/>
    <p:sldId id="282" r:id="rId12"/>
    <p:sldId id="281" r:id="rId13"/>
    <p:sldId id="272" r:id="rId14"/>
    <p:sldId id="289" r:id="rId15"/>
    <p:sldId id="290" r:id="rId16"/>
    <p:sldId id="291" r:id="rId17"/>
    <p:sldId id="292" r:id="rId18"/>
    <p:sldId id="294" r:id="rId19"/>
    <p:sldId id="293" r:id="rId20"/>
    <p:sldId id="288" r:id="rId21"/>
  </p:sldIdLst>
  <p:sldSz cx="12192000" cy="6858000"/>
  <p:notesSz cx="6858000" cy="9144000"/>
  <p:embeddedFontLst>
    <p:embeddedFont>
      <p:font typeface="Consolas" panose="020B0609020204030204" pitchFamily="49" charset="0"/>
      <p:regular r:id="rId24"/>
      <p:bold r:id="rId25"/>
      <p:italic r:id="rId26"/>
      <p:boldItalic r:id="rId27"/>
    </p:embeddedFont>
    <p:embeddedFont>
      <p:font typeface="Quattrocento Sans" panose="020B0502050000020003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339966"/>
    <a:srgbClr val="FFFFCC"/>
    <a:srgbClr val="008080"/>
    <a:srgbClr val="CCEC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89987" autoAdjust="0"/>
  </p:normalViewPr>
  <p:slideViewPr>
    <p:cSldViewPr snapToGrid="0">
      <p:cViewPr varScale="1">
        <p:scale>
          <a:sx n="125" d="100"/>
          <a:sy n="125" d="100"/>
        </p:scale>
        <p:origin x="76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59424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45D05E-94A0-01DF-7740-71F4925C45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8222CA-B8D0-49AD-5A2B-ADD13D8BBF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9FDFB8-27DA-2705-906A-383BB8D340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7231D-ABCD-D69A-D322-4FF495CE32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5958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5896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4619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4469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48F114AE-F77F-F332-3CF6-FA8CC1927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2140D752-A6ED-C55C-5B07-91AF94FEB7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3DABFFB2-47B9-DDDD-6A60-544B05FEFD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86820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86C2E499-04DF-1645-0624-FC6947A45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45DE882-FC44-0727-2802-58E18966DA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258AA5F6-1A46-AF35-FF86-0318354CE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27875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AA622CF5-83F1-3F52-79AB-3A1AA9B98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7DFBB8CA-E895-4C28-EED3-54A04D8142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D7650531-5825-A2CC-2CA0-44F76BADF5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21746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2C61B529-A057-CF57-5025-B6033F5F3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CA0294E2-4F97-FA34-8DF0-01D8CB335DE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D03C6D57-BA54-C5FA-CD92-7921D28D07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83062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387655B2-2424-C814-FD72-3BC916A30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8F2020B6-FC41-BC48-F315-12516F2068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EAF53811-6588-03C5-4CC8-1EB71C11CF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85576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b="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446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195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5856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48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5179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447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Winter 2024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Winter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Winter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Winter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Winter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5 -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3JnnX8pp7GhXvtYJuIcGKB?si=f166308f7b834ab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ndom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.cloudflare.com/randomness-101-lavarand-in-produc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47956F3C-A810-7A8B-24C0-76F3B13A9F17}"/>
              </a:ext>
            </a:extLst>
          </p:cNvPr>
          <p:cNvSpPr txBox="1">
            <a:spLocks/>
          </p:cNvSpPr>
          <p:nvPr/>
        </p:nvSpPr>
        <p:spPr>
          <a:xfrm>
            <a:off x="890544" y="929515"/>
            <a:ext cx="10410908" cy="16876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2700" rIns="0" bIns="0" rtlCol="0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CSE 121 Lesson 5: </a:t>
            </a:r>
            <a:br>
              <a:rPr lang="en-US" dirty="0"/>
            </a:br>
            <a:r>
              <a:rPr lang="en-US" sz="4800" dirty="0"/>
              <a:t>Nested </a:t>
            </a:r>
            <a:r>
              <a:rPr lang="en-US" sz="4800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4800" dirty="0"/>
              <a:t> loops, </a:t>
            </a:r>
            <a:r>
              <a:rPr lang="en-US" sz="4800" dirty="0">
                <a:latin typeface="Consolas" panose="020B0609020204030204" pitchFamily="49" charset="0"/>
                <a:cs typeface="Consolas" panose="020B0609020204030204" pitchFamily="49" charset="0"/>
              </a:rPr>
              <a:t>Math</a:t>
            </a:r>
            <a:r>
              <a:rPr lang="en-US" sz="4800" dirty="0"/>
              <a:t>, </a:t>
            </a:r>
            <a:r>
              <a:rPr lang="en-US" sz="4800" dirty="0">
                <a:latin typeface="Consolas" panose="020B0609020204030204" pitchFamily="49" charset="0"/>
                <a:cs typeface="Consolas" panose="020B0609020204030204" pitchFamily="49" charset="0"/>
              </a:rPr>
              <a:t>Random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83BEA1AA-B379-6037-8AC4-7061E475485E}"/>
              </a:ext>
            </a:extLst>
          </p:cNvPr>
          <p:cNvSpPr txBox="1"/>
          <p:nvPr/>
        </p:nvSpPr>
        <p:spPr>
          <a:xfrm>
            <a:off x="3411091" y="2627686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Elba Garza &amp; Matt Wang</a:t>
            </a: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 2024</a:t>
            </a:r>
            <a:endParaRPr lang="en-US"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41DCD3BA-6D55-AAC2-794D-EDC257C0D4D1}"/>
              </a:ext>
            </a:extLst>
          </p:cNvPr>
          <p:cNvSpPr txBox="1"/>
          <p:nvPr/>
        </p:nvSpPr>
        <p:spPr>
          <a:xfrm>
            <a:off x="69481" y="5528874"/>
            <a:ext cx="281215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28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28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28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2800" b="1" spc="-10" dirty="0">
                <a:solidFill>
                  <a:srgbClr val="9900CC"/>
                </a:solidFill>
                <a:latin typeface="Calibri"/>
                <a:cs typeface="Calibri"/>
              </a:rPr>
              <a:t>-5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463F2-002C-20E2-E7FA-9A647FCA649B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3"/>
              </a:rPr>
              <a:t>CSE 121 24wi lecture beats :D </a:t>
            </a:r>
            <a:endParaRPr lang="en-US" dirty="0"/>
          </a:p>
        </p:txBody>
      </p:sp>
      <p:sp>
        <p:nvSpPr>
          <p:cNvPr id="12" name="Google Shape;51;p1">
            <a:extLst>
              <a:ext uri="{FF2B5EF4-FFF2-40B4-BE49-F238E27FC236}">
                <a16:creationId xmlns:a16="http://schemas.microsoft.com/office/drawing/2014/main" id="{704C5AC3-3397-C9A7-E685-C81128CC5AF8}"/>
              </a:ext>
            </a:extLst>
          </p:cNvPr>
          <p:cNvSpPr txBox="1"/>
          <p:nvPr/>
        </p:nvSpPr>
        <p:spPr>
          <a:xfrm>
            <a:off x="3245686" y="4038193"/>
            <a:ext cx="62464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" name="Google Shape;54;p1">
            <a:extLst>
              <a:ext uri="{FF2B5EF4-FFF2-40B4-BE49-F238E27FC236}">
                <a16:creationId xmlns:a16="http://schemas.microsoft.com/office/drawing/2014/main" id="{110AF7E5-4BA4-DAD8-350C-2476B26C77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493642"/>
              </p:ext>
            </p:extLst>
          </p:nvPr>
        </p:nvGraphicFramePr>
        <p:xfrm>
          <a:off x="3797683" y="4038193"/>
          <a:ext cx="7271131" cy="148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8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" name="Picture 15" descr="QR code for this class's sli.do; code #CSE121-5">
            <a:extLst>
              <a:ext uri="{FF2B5EF4-FFF2-40B4-BE49-F238E27FC236}">
                <a16:creationId xmlns:a16="http://schemas.microsoft.com/office/drawing/2014/main" id="{171DAB40-22E4-96D6-5DDE-E8B3ACA33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633" y="3520077"/>
            <a:ext cx="2069854" cy="20698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6881" y="1162022"/>
            <a:ext cx="10515599" cy="213956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Random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object generates </a:t>
            </a:r>
            <a:r>
              <a:rPr lang="en-US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pseudo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-random numbers.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Random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class is found in the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java.util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package </a:t>
            </a:r>
          </a:p>
          <a:p>
            <a:pPr marL="571500" lvl="1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import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java.util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.*;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“seed” the generator to make it behave deterministically 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(helpful for testing!)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B8F3B-B62E-487E-96E9-8A7E7A7DD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8789"/>
              </p:ext>
            </p:extLst>
          </p:nvPr>
        </p:nvGraphicFramePr>
        <p:xfrm>
          <a:off x="1107326" y="3287528"/>
          <a:ext cx="9977348" cy="2690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9625">
                  <a:extLst>
                    <a:ext uri="{9D8B030D-6E8A-4147-A177-3AD203B41FA5}">
                      <a16:colId xmlns:a16="http://schemas.microsoft.com/office/drawing/2014/main" val="1114121371"/>
                    </a:ext>
                  </a:extLst>
                </a:gridCol>
                <a:gridCol w="5417723">
                  <a:extLst>
                    <a:ext uri="{9D8B030D-6E8A-4147-A177-3AD203B41FA5}">
                      <a16:colId xmlns:a16="http://schemas.microsoft.com/office/drawing/2014/main" val="382854233"/>
                    </a:ext>
                  </a:extLst>
                </a:gridCol>
              </a:tblGrid>
              <a:tr h="64436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703890"/>
                  </a:ext>
                </a:extLst>
              </a:tr>
              <a:tr h="644362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nextInt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a random 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75112"/>
                  </a:ext>
                </a:extLst>
              </a:tr>
              <a:tr h="644362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nextInt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max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a random integer in the range [0,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), or in other words, 0 to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 inclusive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106784"/>
                  </a:ext>
                </a:extLst>
              </a:tr>
              <a:tr h="644362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nextDouble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a random real number in the range [0.0, 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335712"/>
                  </a:ext>
                </a:extLst>
              </a:tr>
            </a:tbl>
          </a:graphicData>
        </a:graphic>
      </p:graphicFrame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Random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240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1B5D4-6EAC-DD73-5C75-72504A5C9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173C7C-B25F-BBBB-5EFE-092D44F10F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7DC3F0-D770-A5B8-D301-BF56E64EDA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5D2606-93FD-5EBC-F29F-8810F16D9C5B}"/>
              </a:ext>
            </a:extLst>
          </p:cNvPr>
          <p:cNvSpPr txBox="1"/>
          <p:nvPr/>
        </p:nvSpPr>
        <p:spPr>
          <a:xfrm>
            <a:off x="539262" y="1359620"/>
            <a:ext cx="8723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Assuming you’ve declared:     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Random randy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Random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Which of these best models picking a random card? (1-13 inclusive)</a:t>
            </a:r>
          </a:p>
        </p:txBody>
      </p:sp>
      <p:pic>
        <p:nvPicPr>
          <p:cNvPr id="20" name="Picture 19" descr="QR code for this class's sli.do; code #CSE121-5">
            <a:extLst>
              <a:ext uri="{FF2B5EF4-FFF2-40B4-BE49-F238E27FC236}">
                <a16:creationId xmlns:a16="http://schemas.microsoft.com/office/drawing/2014/main" id="{C054E393-9708-E1F4-A8E7-2208DF5C0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580" y="265856"/>
            <a:ext cx="1581768" cy="1581768"/>
          </a:xfrm>
          <a:prstGeom prst="rect">
            <a:avLst/>
          </a:prstGeom>
        </p:spPr>
      </p:pic>
      <p:sp>
        <p:nvSpPr>
          <p:cNvPr id="21" name="object 14">
            <a:extLst>
              <a:ext uri="{FF2B5EF4-FFF2-40B4-BE49-F238E27FC236}">
                <a16:creationId xmlns:a16="http://schemas.microsoft.com/office/drawing/2014/main" id="{08C4B7C6-F6AA-2B3E-EB81-CED534022712}"/>
              </a:ext>
            </a:extLst>
          </p:cNvPr>
          <p:cNvSpPr txBox="1"/>
          <p:nvPr/>
        </p:nvSpPr>
        <p:spPr>
          <a:xfrm>
            <a:off x="9639384" y="1999859"/>
            <a:ext cx="2812159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8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18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18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18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1800" b="1" spc="-10" dirty="0">
                <a:solidFill>
                  <a:srgbClr val="9900CC"/>
                </a:solidFill>
                <a:latin typeface="Calibri"/>
                <a:cs typeface="Calibri"/>
              </a:rPr>
              <a:t>-5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7304B-8EBA-D0F6-3B81-D8997469C3F9}"/>
              </a:ext>
            </a:extLst>
          </p:cNvPr>
          <p:cNvSpPr txBox="1"/>
          <p:nvPr/>
        </p:nvSpPr>
        <p:spPr>
          <a:xfrm>
            <a:off x="539262" y="3064152"/>
            <a:ext cx="665870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randy.nextInt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randy.nextInt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(13)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randy.nextInt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(13) + 1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randy.nextInt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(14)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80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Math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5 -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B8F3B-B62E-487E-96E9-8A7E7A7DD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66790"/>
              </p:ext>
            </p:extLst>
          </p:nvPr>
        </p:nvGraphicFramePr>
        <p:xfrm>
          <a:off x="1107326" y="1852110"/>
          <a:ext cx="9977348" cy="3741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142">
                  <a:extLst>
                    <a:ext uri="{9D8B030D-6E8A-4147-A177-3AD203B41FA5}">
                      <a16:colId xmlns:a16="http://schemas.microsoft.com/office/drawing/2014/main" val="1114121371"/>
                    </a:ext>
                  </a:extLst>
                </a:gridCol>
                <a:gridCol w="6733206">
                  <a:extLst>
                    <a:ext uri="{9D8B030D-6E8A-4147-A177-3AD203B41FA5}">
                      <a16:colId xmlns:a16="http://schemas.microsoft.com/office/drawing/2014/main" val="382854233"/>
                    </a:ext>
                  </a:extLst>
                </a:gridCol>
              </a:tblGrid>
              <a:tr h="45996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703890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Math.abs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absolute value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75112"/>
                  </a:ext>
                </a:extLst>
              </a:tr>
              <a:tr h="450027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Math.ceil</a:t>
                      </a:r>
                      <a:r>
                        <a:rPr lang="en-US" sz="16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 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rounded up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106784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Math.floor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down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94476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Math.max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larger of the two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247286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Math.min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smaller of the two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204326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Math.round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to the nearest whole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06384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Math.sqrt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the square root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346846"/>
                  </a:ext>
                </a:extLst>
              </a:tr>
              <a:tr h="3671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Math.pow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raised to the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power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8981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CEA00F-7139-4EEE-A6D2-2AD2EB778351}"/>
              </a:ext>
            </a:extLst>
          </p:cNvPr>
          <p:cNvSpPr txBox="1"/>
          <p:nvPr/>
        </p:nvSpPr>
        <p:spPr>
          <a:xfrm>
            <a:off x="6364941" y="613470"/>
            <a:ext cx="4491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Calling: </a:t>
            </a:r>
          </a:p>
          <a:p>
            <a:r>
              <a:rPr lang="en-US" sz="3200" b="1" dirty="0">
                <a:solidFill>
                  <a:srgbClr val="3399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 Math.&lt;method&gt;(…)</a:t>
            </a:r>
          </a:p>
        </p:txBody>
      </p:sp>
    </p:spTree>
    <p:extLst>
      <p:ext uri="{BB962C8B-B14F-4D97-AF65-F5344CB8AC3E}">
        <p14:creationId xmlns:p14="http://schemas.microsoft.com/office/powerpoint/2010/main" val="126003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🍓🌮☕  Food for Thought  🥑🍱🧋</a:t>
            </a: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dirty="0"/>
              <a:t>This week’s food for thought is: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3200" dirty="0"/>
              <a:t>one of matt’s </a:t>
            </a:r>
            <a:r>
              <a:rPr lang="en-US" sz="3200" dirty="0" err="1"/>
              <a:t>favourite</a:t>
            </a:r>
            <a:r>
              <a:rPr lang="en-US" sz="3200" dirty="0"/>
              <a:t> areas of computer science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3200" dirty="0"/>
              <a:t>less related to tech &amp; society than the others…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3200" dirty="0"/>
              <a:t>also </a:t>
            </a:r>
            <a:r>
              <a:rPr lang="en-US" sz="3200" u="sng" dirty="0"/>
              <a:t>the most ambitious</a:t>
            </a:r>
            <a:r>
              <a:rPr lang="en-US" sz="3200" dirty="0"/>
              <a:t>, so don’t stress about it </a:t>
            </a:r>
            <a:br>
              <a:rPr lang="en-US" sz="3200" dirty="0"/>
            </a:br>
            <a:r>
              <a:rPr lang="en-US" sz="3200" dirty="0"/>
              <a:t>– sit back, enjoy the ride :)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2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Wouldn’t it be nice…</a:t>
            </a: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10415954" cy="956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dirty="0"/>
              <a:t>We’ve seen that some for loops go on forever: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14254-B2B9-5E26-E522-4C7E44D8D3B5}"/>
              </a:ext>
            </a:extLst>
          </p:cNvPr>
          <p:cNvSpPr txBox="1"/>
          <p:nvPr/>
        </p:nvSpPr>
        <p:spPr>
          <a:xfrm>
            <a:off x="838200" y="2499223"/>
            <a:ext cx="609600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Google Shape;68;p19">
            <a:extLst>
              <a:ext uri="{FF2B5EF4-FFF2-40B4-BE49-F238E27FC236}">
                <a16:creationId xmlns:a16="http://schemas.microsoft.com/office/drawing/2014/main" id="{F5E7F19D-6622-8E26-26D8-CE9A69A01CB6}"/>
              </a:ext>
            </a:extLst>
          </p:cNvPr>
          <p:cNvSpPr txBox="1">
            <a:spLocks/>
          </p:cNvSpPr>
          <p:nvPr/>
        </p:nvSpPr>
        <p:spPr>
          <a:xfrm>
            <a:off x="838200" y="4164052"/>
            <a:ext cx="10415954" cy="1732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20000"/>
              </a:lnSpc>
              <a:buSzPts val="3600"/>
              <a:buFont typeface="Arial"/>
              <a:buNone/>
            </a:pPr>
            <a:r>
              <a:rPr lang="en-US" sz="3200" dirty="0"/>
              <a:t>Wouldn’t it be nice if Java (or “the compiler”) could catch this for us? I mean, the loop “obviously” never ends…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565A86-CB69-D51D-1A95-F024A771EB68}"/>
              </a:ext>
            </a:extLst>
          </p:cNvPr>
          <p:cNvSpPr txBox="1"/>
          <p:nvPr/>
        </p:nvSpPr>
        <p:spPr>
          <a:xfrm>
            <a:off x="7666892" y="2499222"/>
            <a:ext cx="3686908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(;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;) {</a:t>
            </a:r>
            <a:b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9769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9BA5D4CA-6200-49D7-A483-4D1DE3F0A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14A25D65-5F16-1D0F-39BC-699F5F9071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The Halting Problem (1/2)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1B43BDD5-9262-472E-4099-C6DF0FBD58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1" y="1542992"/>
            <a:ext cx="6406662" cy="4330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Benedict Cumberbatch showed that it’s </a:t>
            </a:r>
            <a:r>
              <a:rPr lang="en-US" sz="2400" u="sng" dirty="0"/>
              <a:t>impossible</a:t>
            </a:r>
            <a:r>
              <a:rPr lang="en-US" sz="2400" dirty="0"/>
              <a:t> to generally solve this problem.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Regardless of: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2400" dirty="0"/>
              <a:t>how good (big, fast) your computer is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2400" dirty="0"/>
              <a:t>how good your algorithm is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2400" b="1" dirty="0"/>
              <a:t>what people come up with the future!</a:t>
            </a:r>
          </a:p>
          <a:p>
            <a:pPr mar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Given a Java program, it is impossible to </a:t>
            </a:r>
            <a:r>
              <a:rPr lang="en-US" sz="2400" u="sng" dirty="0"/>
              <a:t>always know</a:t>
            </a:r>
            <a:r>
              <a:rPr lang="en-US" sz="2400" dirty="0"/>
              <a:t> if it eventually stops (or loops infinitely).</a:t>
            </a:r>
          </a:p>
          <a:p>
            <a:pPr indent="-457200">
              <a:lnSpc>
                <a:spcPct val="120000"/>
              </a:lnSpc>
              <a:buSzPts val="3600"/>
            </a:pPr>
            <a:endParaRPr lang="en-US" sz="24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79838A-9B5E-D006-98F4-59A3E769B0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4DCD89-2056-58BB-9D76-2F3C42DEC8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pic>
        <p:nvPicPr>
          <p:cNvPr id="1026" name="Picture 2" descr="Benedict Cumberbatch as Alan Turing in &quot;The Imitation Game&quot;. He stands beside an early computer. Courtesy of Salon.">
            <a:extLst>
              <a:ext uri="{FF2B5EF4-FFF2-40B4-BE49-F238E27FC236}">
                <a16:creationId xmlns:a16="http://schemas.microsoft.com/office/drawing/2014/main" id="{09D01BFD-D301-3BAD-825F-B24AEA533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441" y="2062461"/>
            <a:ext cx="4114800" cy="273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95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3A83AEA0-6966-9A0E-FB5D-EDF2339A7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E6C466E2-B8AE-3859-218A-4BDC6D27CB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The Halting Problem (2/2)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A676EB61-131D-2DE6-A0E1-CFEBB15FD3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42992"/>
            <a:ext cx="6711462" cy="4330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strike="sngStrike" dirty="0"/>
              <a:t>Benedict Cumberbatch </a:t>
            </a:r>
            <a:r>
              <a:rPr lang="en-US" sz="2400" dirty="0"/>
              <a:t> </a:t>
            </a:r>
            <a:r>
              <a:rPr lang="en-US" sz="2400" b="1" dirty="0"/>
              <a:t>Alan Turing </a:t>
            </a:r>
            <a:r>
              <a:rPr lang="en-US" sz="2400" dirty="0"/>
              <a:t>showed that it’s </a:t>
            </a:r>
            <a:r>
              <a:rPr lang="en-US" sz="2400" u="sng" dirty="0"/>
              <a:t>impossible</a:t>
            </a:r>
            <a:r>
              <a:rPr lang="en-US" sz="2400" dirty="0"/>
              <a:t> to generally solve this problem.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Regardless of: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2400" dirty="0"/>
              <a:t>how good (big, fast) your computer is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2400" dirty="0"/>
              <a:t>how good your algorithm is</a:t>
            </a:r>
          </a:p>
          <a:p>
            <a:pPr indent="-457200">
              <a:lnSpc>
                <a:spcPct val="120000"/>
              </a:lnSpc>
              <a:buSzPts val="3600"/>
            </a:pPr>
            <a:r>
              <a:rPr lang="en-US" sz="2400" b="1" dirty="0"/>
              <a:t>what people come up with the future!</a:t>
            </a:r>
          </a:p>
          <a:p>
            <a:pPr mar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Given a Java program, it is impossible to </a:t>
            </a:r>
            <a:r>
              <a:rPr lang="en-US" sz="2400" u="sng" dirty="0"/>
              <a:t>always know</a:t>
            </a:r>
            <a:r>
              <a:rPr lang="en-US" sz="2400" dirty="0"/>
              <a:t> if it eventually stops (or loops infinitely).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CCE888-CA03-6D32-355C-5112028511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BBCF27-2E58-D15C-7EB0-BCD4C00F51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pic>
        <p:nvPicPr>
          <p:cNvPr id="2050" name="Picture 2" descr="Computer scientist Alan Turing, not smiling in a portrait photo. Taken in 1936 (at the time, he is 24) at Princeton University. Public domain, courtesy Wikipedia.">
            <a:extLst>
              <a:ext uri="{FF2B5EF4-FFF2-40B4-BE49-F238E27FC236}">
                <a16:creationId xmlns:a16="http://schemas.microsoft.com/office/drawing/2014/main" id="{00DAA73D-A6CE-58D8-ADE5-F7CA76884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384" y="1827703"/>
            <a:ext cx="3150700" cy="320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D153B7-8AF5-1938-688C-AFB78FAC1A61}"/>
              </a:ext>
            </a:extLst>
          </p:cNvPr>
          <p:cNvSpPr txBox="1"/>
          <p:nvPr/>
        </p:nvSpPr>
        <p:spPr>
          <a:xfrm>
            <a:off x="8323384" y="5167312"/>
            <a:ext cx="315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Alan Turing at 24 (1936). He had a storied (if also very tragic and short) life.</a:t>
            </a:r>
          </a:p>
        </p:txBody>
      </p:sp>
    </p:spTree>
    <p:extLst>
      <p:ext uri="{BB962C8B-B14F-4D97-AF65-F5344CB8AC3E}">
        <p14:creationId xmlns:p14="http://schemas.microsoft.com/office/powerpoint/2010/main" val="3588718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EF3B067D-FCAE-44FD-911A-C07D2CB7B2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F2C5B5D0-C999-3B37-70D5-6A8BD4BB01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Many, many problems are </a:t>
            </a:r>
            <a:r>
              <a:rPr lang="en-US" u="sng" dirty="0"/>
              <a:t>unsolvable</a:t>
            </a:r>
            <a:r>
              <a:rPr lang="en-US" dirty="0"/>
              <a:t>.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2C700FD7-8A8C-2BF3-C00E-C3367CCBEA6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542992"/>
            <a:ext cx="10251831" cy="4330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I don’t mean “we currently don’t know how to solve them”.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I mean, </a:t>
            </a:r>
            <a:r>
              <a:rPr lang="en-US" sz="2400" b="1" dirty="0"/>
              <a:t>“there is no algorithm that will </a:t>
            </a:r>
            <a:r>
              <a:rPr lang="en-US" sz="2400" b="1" u="sng" dirty="0"/>
              <a:t>ever</a:t>
            </a:r>
            <a:r>
              <a:rPr lang="en-US" sz="2400" b="1" dirty="0"/>
              <a:t> solve them”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Here are some related “</a:t>
            </a:r>
            <a:r>
              <a:rPr lang="en-US" sz="2400" b="1" dirty="0"/>
              <a:t>undecidable</a:t>
            </a:r>
            <a:r>
              <a:rPr lang="en-US" sz="2400" dirty="0"/>
              <a:t>” problems:</a:t>
            </a:r>
          </a:p>
          <a:p>
            <a:pPr marL="342900">
              <a:lnSpc>
                <a:spcPct val="120000"/>
              </a:lnSpc>
              <a:buSzPts val="3600"/>
            </a:pPr>
            <a:r>
              <a:rPr lang="en-US" sz="2400" dirty="0"/>
              <a:t>given a Java program, are all the types correct?</a:t>
            </a:r>
          </a:p>
          <a:p>
            <a:pPr marL="342900">
              <a:lnSpc>
                <a:spcPct val="120000"/>
              </a:lnSpc>
              <a:buSzPts val="3600"/>
            </a:pPr>
            <a:r>
              <a:rPr lang="en-US" sz="2400" dirty="0"/>
              <a:t>given a polynomial equation, does it have integer solution(s)?</a:t>
            </a:r>
          </a:p>
          <a:p>
            <a:pPr marL="342900">
              <a:lnSpc>
                <a:spcPct val="120000"/>
              </a:lnSpc>
              <a:buSzPts val="3600"/>
            </a:pPr>
            <a:r>
              <a:rPr lang="en-US" sz="2400" dirty="0"/>
              <a:t>given any Magic: The Gathering board, </a:t>
            </a:r>
            <a:br>
              <a:rPr lang="en-US" sz="2400" dirty="0"/>
            </a:br>
            <a:r>
              <a:rPr lang="en-US" sz="2400" dirty="0"/>
              <a:t>does either player have a guaranteed winning strategy?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A3BBCD-4A96-C4DF-3528-81DEB884E7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DE1442-5CC1-BA15-0E15-852EC250FB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77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16785C41-6B14-F6C0-82E3-1E0C44C38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23FDDD90-AA2A-80C8-4144-25EC53A695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In search of perfection (1/2)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6C88CB99-1702-1FD5-C060-26513D7F92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542992"/>
            <a:ext cx="10251831" cy="4330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In fact, there’s an even more concerning result: </a:t>
            </a:r>
            <a:r>
              <a:rPr lang="en-US" sz="2400" u="sng" dirty="0"/>
              <a:t>math itself is inconsistent.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There is at least one math statement that we can’t prove true or false.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1747CC-4FB4-9E35-883D-4344B5318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2A4C2F-3157-75EB-EE36-9474AFBEB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0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5584A9E5-DD04-CA2A-56E1-7FB4E07F9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5880942B-FE66-2A0D-8398-5DDAFD676E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In search of perfection (2/2)</a:t>
            </a: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24F29334-E8A9-C0FD-D991-A31CFC22D2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542992"/>
            <a:ext cx="10251831" cy="4330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In fact, there’s an even more concerning result: </a:t>
            </a:r>
            <a:r>
              <a:rPr lang="en-US" sz="2400" u="sng" dirty="0"/>
              <a:t>math itself is inconsistent.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There is at least one math statement that we can’t prove true or false.</a:t>
            </a:r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2400" dirty="0"/>
              <a:t>Yet, we still:</a:t>
            </a:r>
          </a:p>
          <a:p>
            <a:pPr marL="342900">
              <a:lnSpc>
                <a:spcPct val="120000"/>
              </a:lnSpc>
              <a:buSzPts val="3600"/>
            </a:pPr>
            <a:r>
              <a:rPr lang="en-US" sz="2400" dirty="0"/>
              <a:t>try avoiding infinite loops</a:t>
            </a:r>
          </a:p>
          <a:p>
            <a:pPr marL="342900">
              <a:lnSpc>
                <a:spcPct val="120000"/>
              </a:lnSpc>
              <a:buSzPts val="3600"/>
            </a:pPr>
            <a:r>
              <a:rPr lang="en-US" sz="2400" dirty="0"/>
              <a:t>type-check our Java programs</a:t>
            </a:r>
          </a:p>
          <a:p>
            <a:pPr marL="342900">
              <a:lnSpc>
                <a:spcPct val="120000"/>
              </a:lnSpc>
              <a:buSzPts val="3600"/>
            </a:pPr>
            <a:r>
              <a:rPr lang="en-US" sz="2400" dirty="0"/>
              <a:t>play Magic: The Gathering (?)</a:t>
            </a:r>
          </a:p>
          <a:p>
            <a:pPr marL="342900">
              <a:lnSpc>
                <a:spcPct val="120000"/>
              </a:lnSpc>
              <a:buSzPts val="3600"/>
            </a:pPr>
            <a:r>
              <a:rPr lang="en-US" sz="2400" dirty="0"/>
              <a:t>try to prove things in (and do) math!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C12D3B-2E8B-C2DF-3489-C75050E8CA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5E8A4F-4A04-1891-F3DF-A68E972EF3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600" dirty="0">
                <a:solidFill>
                  <a:schemeClr val="tx1"/>
                </a:solidFill>
              </a:rPr>
              <a:t>Creative Project 1 is out, due Tues Jan 23rd</a:t>
            </a:r>
            <a:endParaRPr lang="en-US" sz="3200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Resubmission Cycle 0 released yesterday, due Thurs Jan 25th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Eligible for submission: C0 &amp; P0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Even if you're not resubmitting – </a:t>
            </a:r>
            <a:r>
              <a:rPr lang="en-US" sz="3200" dirty="0">
                <a:solidFill>
                  <a:srgbClr val="993366"/>
                </a:solidFill>
              </a:rPr>
              <a:t>read your feedback!! 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reminder: no code screenshots (accessibility!)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Dessert for Thought!</a:t>
            </a: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273363"/>
            <a:ext cx="11037277" cy="4670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en-US" sz="3200" dirty="0"/>
              <a:t>I argue there are two takeaways:</a:t>
            </a:r>
          </a:p>
          <a:p>
            <a:pPr marL="514350" lvl="0" indent="-514350">
              <a:lnSpc>
                <a:spcPct val="120000"/>
              </a:lnSpc>
              <a:buSzPts val="3600"/>
              <a:buFont typeface="+mj-lt"/>
              <a:buAutoNum type="arabicPeriod"/>
            </a:pPr>
            <a:r>
              <a:rPr lang="en-US" sz="3200" dirty="0"/>
              <a:t>Don’t let perfection be the enemy of the good!</a:t>
            </a:r>
          </a:p>
          <a:p>
            <a:pPr marL="971550" lvl="1" indent="-514350">
              <a:lnSpc>
                <a:spcPct val="120000"/>
              </a:lnSpc>
              <a:buSzPts val="3600"/>
            </a:pPr>
            <a:r>
              <a:rPr lang="en-US" sz="2800" dirty="0"/>
              <a:t>applies to you in CSE 121 and as a programmer :)</a:t>
            </a:r>
          </a:p>
          <a:p>
            <a:pPr marL="971550" lvl="1" indent="-514350">
              <a:lnSpc>
                <a:spcPct val="120000"/>
              </a:lnSpc>
              <a:buSzPts val="3600"/>
            </a:pPr>
            <a:r>
              <a:rPr lang="en-US" sz="2800" dirty="0"/>
              <a:t>fundamental basis of much of computer science</a:t>
            </a:r>
          </a:p>
          <a:p>
            <a:pPr marL="514350" indent="-514350">
              <a:lnSpc>
                <a:spcPct val="120000"/>
              </a:lnSpc>
              <a:buSzPts val="3600"/>
              <a:buFont typeface="+mj-lt"/>
              <a:buAutoNum type="arabicPeriod"/>
            </a:pPr>
            <a:r>
              <a:rPr lang="en-US" sz="3200" dirty="0"/>
              <a:t>Like thinking about these sorts of problems? </a:t>
            </a:r>
            <a:br>
              <a:rPr lang="en-US" sz="3200" dirty="0"/>
            </a:br>
            <a:r>
              <a:rPr lang="en-US" sz="3200" u="sng" dirty="0"/>
              <a:t>This is also computer science!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(not all CS is just coding…) See: CSE 311, CSE 417/431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61AD48-02D6-B15D-C7E1-149D39C03C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CB5BC-D919-4E73-7FAF-8957069FB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0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Last time: for loops!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06791"/>
            <a:ext cx="10515599" cy="2385268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loops are our first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control 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syntactic structure that </a:t>
            </a:r>
            <a:r>
              <a:rPr lang="en-US" altLang="en-US" sz="2800" i="1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controls</a:t>
            </a:r>
            <a:r>
              <a:rPr lang="en-US" altLang="en-US" sz="2800" dirty="0">
                <a:solidFill>
                  <a:srgbClr val="2125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execution of other statements. 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i="0" dirty="0">
              <a:solidFill>
                <a:srgbClr val="2125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Text showing the syntax for a for-loop. The first line of the for-loop contains text that says &quot;for (initialization; test; update) {&quot;. The next line is indented by one tab and says &quot;body (statements to be repeated)&quot;. The third and last line just contains the closing curly brace &quot;{&quot;.">
            <a:extLst>
              <a:ext uri="{FF2B5EF4-FFF2-40B4-BE49-F238E27FC236}">
                <a16:creationId xmlns:a16="http://schemas.microsoft.com/office/drawing/2014/main" id="{37808C7A-2B18-4494-BF5A-D1AF3188F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32" y="3098110"/>
            <a:ext cx="8210135" cy="27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85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nsolas" panose="020B0609020204030204" pitchFamily="49" charset="0"/>
              </a:rPr>
              <a:t>h-u-s-k-</a:t>
            </a:r>
            <a:r>
              <a:rPr lang="en-US" sz="6000" b="1" dirty="0" err="1">
                <a:latin typeface="Consolas" panose="020B0609020204030204" pitchFamily="49" charset="0"/>
              </a:rPr>
              <a:t>i</a:t>
            </a:r>
            <a:r>
              <a:rPr lang="en-US" sz="6000" b="1" dirty="0">
                <a:latin typeface="Consolas" panose="020B0609020204030204" pitchFamily="49" charset="0"/>
              </a:rPr>
              <a:t>-e-s</a:t>
            </a:r>
          </a:p>
        </p:txBody>
      </p:sp>
    </p:spTree>
    <p:extLst>
      <p:ext uri="{BB962C8B-B14F-4D97-AF65-F5344CB8AC3E}">
        <p14:creationId xmlns:p14="http://schemas.microsoft.com/office/powerpoint/2010/main" val="315208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h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u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k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 err="1">
                <a:solidFill>
                  <a:srgbClr val="990033"/>
                </a:solidFill>
                <a:latin typeface="Consolas" panose="020B0609020204030204" pitchFamily="49" charset="0"/>
              </a:rPr>
              <a:t>i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e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</a:p>
        </p:txBody>
      </p:sp>
      <p:sp>
        <p:nvSpPr>
          <p:cNvPr id="5" name="Equals 4">
            <a:extLst>
              <a:ext uri="{FF2B5EF4-FFF2-40B4-BE49-F238E27FC236}">
                <a16:creationId xmlns:a16="http://schemas.microsoft.com/office/drawing/2014/main" id="{201E4DE2-F9D6-4B4B-BF0B-E559D8E6EB03}"/>
              </a:ext>
            </a:extLst>
          </p:cNvPr>
          <p:cNvSpPr/>
          <p:nvPr/>
        </p:nvSpPr>
        <p:spPr>
          <a:xfrm>
            <a:off x="4479473" y="4972060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3F94C89-5509-46CD-B629-8775C9E987FF}"/>
              </a:ext>
            </a:extLst>
          </p:cNvPr>
          <p:cNvSpPr/>
          <p:nvPr/>
        </p:nvSpPr>
        <p:spPr>
          <a:xfrm>
            <a:off x="3630387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FE1C3757-EACE-443D-A262-7C12285192B0}"/>
              </a:ext>
            </a:extLst>
          </p:cNvPr>
          <p:cNvSpPr/>
          <p:nvPr/>
        </p:nvSpPr>
        <p:spPr>
          <a:xfrm>
            <a:off x="528664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Equals 16">
            <a:extLst>
              <a:ext uri="{FF2B5EF4-FFF2-40B4-BE49-F238E27FC236}">
                <a16:creationId xmlns:a16="http://schemas.microsoft.com/office/drawing/2014/main" id="{62965907-BCFA-4F86-82ED-64E71BA2304F}"/>
              </a:ext>
            </a:extLst>
          </p:cNvPr>
          <p:cNvSpPr/>
          <p:nvPr/>
        </p:nvSpPr>
        <p:spPr>
          <a:xfrm>
            <a:off x="611831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Equals 17">
            <a:extLst>
              <a:ext uri="{FF2B5EF4-FFF2-40B4-BE49-F238E27FC236}">
                <a16:creationId xmlns:a16="http://schemas.microsoft.com/office/drawing/2014/main" id="{798B57DB-4449-486A-8AFE-D40D291229C7}"/>
              </a:ext>
            </a:extLst>
          </p:cNvPr>
          <p:cNvSpPr/>
          <p:nvPr/>
        </p:nvSpPr>
        <p:spPr>
          <a:xfrm>
            <a:off x="6979922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3C3CBC5-4957-4B13-B2CA-D137071FD85B}"/>
              </a:ext>
            </a:extLst>
          </p:cNvPr>
          <p:cNvSpPr/>
          <p:nvPr/>
        </p:nvSpPr>
        <p:spPr>
          <a:xfrm>
            <a:off x="7854591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30A9034-45E0-444A-988D-FD9E4234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95856C-260E-4610-A417-90CFB75D7809}"/>
              </a:ext>
            </a:extLst>
          </p:cNvPr>
          <p:cNvSpPr/>
          <p:nvPr/>
        </p:nvSpPr>
        <p:spPr>
          <a:xfrm>
            <a:off x="3442063" y="4735286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09AD19-667D-4D2A-8EA0-DD4848CBBA81}"/>
              </a:ext>
            </a:extLst>
          </p:cNvPr>
          <p:cNvSpPr/>
          <p:nvPr/>
        </p:nvSpPr>
        <p:spPr>
          <a:xfrm>
            <a:off x="4254137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AE5B78-2ABD-416C-BD88-CBD3FC8A4A9B}"/>
              </a:ext>
            </a:extLst>
          </p:cNvPr>
          <p:cNvSpPr/>
          <p:nvPr/>
        </p:nvSpPr>
        <p:spPr>
          <a:xfrm>
            <a:off x="5079274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8AB6F5-DA16-489D-9AC2-EF51585E167B}"/>
              </a:ext>
            </a:extLst>
          </p:cNvPr>
          <p:cNvSpPr/>
          <p:nvPr/>
        </p:nvSpPr>
        <p:spPr>
          <a:xfrm>
            <a:off x="5891349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FCB7AC-937C-4EDC-BEBF-C61A2A2958DF}"/>
              </a:ext>
            </a:extLst>
          </p:cNvPr>
          <p:cNvSpPr/>
          <p:nvPr/>
        </p:nvSpPr>
        <p:spPr>
          <a:xfrm>
            <a:off x="6773094" y="4735284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D19D4DC-782F-4512-AC82-748C250AD261}"/>
              </a:ext>
            </a:extLst>
          </p:cNvPr>
          <p:cNvSpPr/>
          <p:nvPr/>
        </p:nvSpPr>
        <p:spPr>
          <a:xfrm>
            <a:off x="7617825" y="4735283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2036A96-D479-49AD-9AD0-B1C0ECA896D8}"/>
              </a:ext>
            </a:extLst>
          </p:cNvPr>
          <p:cNvSpPr/>
          <p:nvPr/>
        </p:nvSpPr>
        <p:spPr>
          <a:xfrm>
            <a:off x="8479976" y="4735282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6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Nested for loops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39458"/>
            <a:ext cx="10515599" cy="288284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output is produced by the following code?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689B2-C570-4B2F-BBAE-484CCC46BAC9}"/>
              </a:ext>
            </a:extLst>
          </p:cNvPr>
          <p:cNvSpPr txBox="1"/>
          <p:nvPr/>
        </p:nvSpPr>
        <p:spPr>
          <a:xfrm>
            <a:off x="605717" y="4700132"/>
            <a:ext cx="11025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				    B. 				C.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2B46B8-67FF-42CE-C2CA-8F4B9F3DFC77}"/>
              </a:ext>
            </a:extLst>
          </p:cNvPr>
          <p:cNvSpPr txBox="1"/>
          <p:nvPr/>
        </p:nvSpPr>
        <p:spPr>
          <a:xfrm>
            <a:off x="937697" y="1999859"/>
            <a:ext cx="70447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j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20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1A6A00-1C3F-35C6-D8BE-B89125AD94DB}"/>
              </a:ext>
            </a:extLst>
          </p:cNvPr>
          <p:cNvSpPr txBox="1"/>
          <p:nvPr/>
        </p:nvSpPr>
        <p:spPr>
          <a:xfrm>
            <a:off x="1362530" y="4005554"/>
            <a:ext cx="1865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1234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FF55F6-F683-0B44-D1D2-AE9773AC2CCB}"/>
              </a:ext>
            </a:extLst>
          </p:cNvPr>
          <p:cNvSpPr txBox="1"/>
          <p:nvPr/>
        </p:nvSpPr>
        <p:spPr>
          <a:xfrm>
            <a:off x="5500705" y="4004748"/>
            <a:ext cx="1865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ii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iii</a:t>
            </a:r>
          </a:p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iiii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iiiii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701C2-3374-46DE-4664-6B9A9776E7C0}"/>
              </a:ext>
            </a:extLst>
          </p:cNvPr>
          <p:cNvSpPr txBox="1"/>
          <p:nvPr/>
        </p:nvSpPr>
        <p:spPr>
          <a:xfrm>
            <a:off x="9982200" y="3938851"/>
            <a:ext cx="1865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22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333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4444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55555</a:t>
            </a:r>
          </a:p>
        </p:txBody>
      </p:sp>
      <p:pic>
        <p:nvPicPr>
          <p:cNvPr id="19" name="Picture 18" descr="QR code for this class's sli.do; code #CSE121-5">
            <a:extLst>
              <a:ext uri="{FF2B5EF4-FFF2-40B4-BE49-F238E27FC236}">
                <a16:creationId xmlns:a16="http://schemas.microsoft.com/office/drawing/2014/main" id="{76573E2D-1690-606B-DFA0-AB877E0AF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580" y="265856"/>
            <a:ext cx="1581768" cy="1581768"/>
          </a:xfrm>
          <a:prstGeom prst="rect">
            <a:avLst/>
          </a:prstGeom>
        </p:spPr>
      </p:pic>
      <p:sp>
        <p:nvSpPr>
          <p:cNvPr id="20" name="object 14">
            <a:extLst>
              <a:ext uri="{FF2B5EF4-FFF2-40B4-BE49-F238E27FC236}">
                <a16:creationId xmlns:a16="http://schemas.microsoft.com/office/drawing/2014/main" id="{AF824829-08BE-6611-4A84-CC89EEF04011}"/>
              </a:ext>
            </a:extLst>
          </p:cNvPr>
          <p:cNvSpPr txBox="1"/>
          <p:nvPr/>
        </p:nvSpPr>
        <p:spPr>
          <a:xfrm>
            <a:off x="9639384" y="1999859"/>
            <a:ext cx="2812159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8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18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18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18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1800" b="1" spc="-10" dirty="0">
                <a:solidFill>
                  <a:srgbClr val="9900CC"/>
                </a:solidFill>
                <a:latin typeface="Calibri"/>
                <a:cs typeface="Calibri"/>
              </a:rPr>
              <a:t>-5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778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3197488" y="1332852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code produces the following output?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689B2-C570-4B2F-BBAE-484CCC46BAC9}"/>
              </a:ext>
            </a:extLst>
          </p:cNvPr>
          <p:cNvSpPr txBox="1"/>
          <p:nvPr/>
        </p:nvSpPr>
        <p:spPr>
          <a:xfrm>
            <a:off x="719972" y="1671546"/>
            <a:ext cx="8977327" cy="413279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</a:p>
          <a:p>
            <a:pPr>
              <a:lnSpc>
                <a:spcPct val="300000"/>
              </a:lnSpc>
            </a:pPr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E60556-BF24-C967-20B7-4BF89FBD5C29}"/>
              </a:ext>
            </a:extLst>
          </p:cNvPr>
          <p:cNvSpPr txBox="1"/>
          <p:nvPr/>
        </p:nvSpPr>
        <p:spPr>
          <a:xfrm>
            <a:off x="10255444" y="2691104"/>
            <a:ext cx="14274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</a:p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1234</a:t>
            </a:r>
          </a:p>
          <a:p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4191E4-90E4-8DFC-9226-7F7F72963B4B}"/>
              </a:ext>
            </a:extLst>
          </p:cNvPr>
          <p:cNvSpPr txBox="1"/>
          <p:nvPr/>
        </p:nvSpPr>
        <p:spPr>
          <a:xfrm>
            <a:off x="1398262" y="2458864"/>
            <a:ext cx="406469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j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41C735-DB1E-0E8F-EB18-B0C8F02EC9C2}"/>
              </a:ext>
            </a:extLst>
          </p:cNvPr>
          <p:cNvSpPr txBox="1"/>
          <p:nvPr/>
        </p:nvSpPr>
        <p:spPr>
          <a:xfrm>
            <a:off x="1398262" y="4395865"/>
            <a:ext cx="38915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j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(j);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282F1F-EE44-B0E2-55FC-276996FC1016}"/>
              </a:ext>
            </a:extLst>
          </p:cNvPr>
          <p:cNvSpPr txBox="1"/>
          <p:nvPr/>
        </p:nvSpPr>
        <p:spPr>
          <a:xfrm>
            <a:off x="5766209" y="2463711"/>
            <a:ext cx="41860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(j);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372B5F-1AB5-7F6F-A51E-2F5ED5E39034}"/>
              </a:ext>
            </a:extLst>
          </p:cNvPr>
          <p:cNvSpPr txBox="1"/>
          <p:nvPr/>
        </p:nvSpPr>
        <p:spPr>
          <a:xfrm>
            <a:off x="5766209" y="4395864"/>
            <a:ext cx="41860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j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(j);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20" name="Picture 19" descr="QR code for this class's sli.do; code #CSE121-5">
            <a:extLst>
              <a:ext uri="{FF2B5EF4-FFF2-40B4-BE49-F238E27FC236}">
                <a16:creationId xmlns:a16="http://schemas.microsoft.com/office/drawing/2014/main" id="{DAB14331-F270-80D1-4C13-7C949048D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580" y="265856"/>
            <a:ext cx="1581768" cy="1581768"/>
          </a:xfrm>
          <a:prstGeom prst="rect">
            <a:avLst/>
          </a:prstGeom>
        </p:spPr>
      </p:pic>
      <p:sp>
        <p:nvSpPr>
          <p:cNvPr id="21" name="object 14">
            <a:extLst>
              <a:ext uri="{FF2B5EF4-FFF2-40B4-BE49-F238E27FC236}">
                <a16:creationId xmlns:a16="http://schemas.microsoft.com/office/drawing/2014/main" id="{78A0193B-855D-CAD5-8B7C-FED5688508FB}"/>
              </a:ext>
            </a:extLst>
          </p:cNvPr>
          <p:cNvSpPr txBox="1"/>
          <p:nvPr/>
        </p:nvSpPr>
        <p:spPr>
          <a:xfrm>
            <a:off x="9639384" y="1999859"/>
            <a:ext cx="2812159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800" b="1" dirty="0" err="1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18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18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18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r>
              <a:rPr lang="en-US" sz="1800" b="1" spc="-10" dirty="0">
                <a:solidFill>
                  <a:srgbClr val="9900CC"/>
                </a:solidFill>
                <a:latin typeface="Calibri"/>
                <a:cs typeface="Calibri"/>
              </a:rPr>
              <a:t>-5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711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Pseudo-Randomness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5 -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16998"/>
            <a:ext cx="10047237" cy="4297074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Computers generate numbers in a predictable way using mathematical formulas.</a:t>
            </a:r>
          </a:p>
          <a:p>
            <a:pPr marL="11430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may include current time, mouse position, etc.</a:t>
            </a:r>
          </a:p>
          <a:p>
            <a:pPr marL="11430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randomness is hard to achieve – we rely on natural processes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e.g.,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atmospheric noise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lava lamps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1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24633</TotalTime>
  <Words>1535</Words>
  <Application>Microsoft Macintosh PowerPoint</Application>
  <PresentationFormat>Widescreen</PresentationFormat>
  <Paragraphs>252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Quattrocento Sans</vt:lpstr>
      <vt:lpstr>Consolas</vt:lpstr>
      <vt:lpstr>Arial</vt:lpstr>
      <vt:lpstr>Calibri</vt:lpstr>
      <vt:lpstr>Office Theme</vt:lpstr>
      <vt:lpstr>PowerPoint Presentation</vt:lpstr>
      <vt:lpstr>Announcements, Reminders</vt:lpstr>
      <vt:lpstr>Last time: for loops!</vt:lpstr>
      <vt:lpstr>Fencepost Pattern</vt:lpstr>
      <vt:lpstr>Fencepost Pattern</vt:lpstr>
      <vt:lpstr>(PCM) Nested for loops</vt:lpstr>
      <vt:lpstr>PowerPoint Presentation</vt:lpstr>
      <vt:lpstr>PowerPoint Presentation</vt:lpstr>
      <vt:lpstr>Pseudo-Randomness</vt:lpstr>
      <vt:lpstr>(PCM) Random</vt:lpstr>
      <vt:lpstr>PowerPoint Presentation</vt:lpstr>
      <vt:lpstr>(PCM) Math</vt:lpstr>
      <vt:lpstr>🍓🌮☕  Food for Thought  🥑🍱🧋</vt:lpstr>
      <vt:lpstr>Wouldn’t it be nice…</vt:lpstr>
      <vt:lpstr>The Halting Problem (1/2)</vt:lpstr>
      <vt:lpstr>The Halting Problem (2/2)</vt:lpstr>
      <vt:lpstr>Many, many problems are unsolvable.</vt:lpstr>
      <vt:lpstr>In search of perfection (1/2)</vt:lpstr>
      <vt:lpstr>In search of perfection (2/2)</vt:lpstr>
      <vt:lpstr>Dessert for Thought!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93</cp:revision>
  <dcterms:created xsi:type="dcterms:W3CDTF">2020-09-29T18:40:50Z</dcterms:created>
  <dcterms:modified xsi:type="dcterms:W3CDTF">2024-01-19T20:04:13Z</dcterms:modified>
</cp:coreProperties>
</file>