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6" r:id="rId3"/>
    <p:sldId id="267" r:id="rId4"/>
    <p:sldId id="258" r:id="rId5"/>
    <p:sldId id="268" r:id="rId6"/>
    <p:sldId id="269" r:id="rId7"/>
    <p:sldId id="271" r:id="rId8"/>
    <p:sldId id="270" r:id="rId9"/>
    <p:sldId id="276" r:id="rId10"/>
    <p:sldId id="272" r:id="rId11"/>
    <p:sldId id="273" r:id="rId12"/>
    <p:sldId id="274" r:id="rId13"/>
    <p:sldId id="275" r:id="rId14"/>
  </p:sldIdLst>
  <p:sldSz cx="12192000" cy="6858000"/>
  <p:notesSz cx="6858000" cy="9144000"/>
  <p:embeddedFontLst>
    <p:embeddedFont>
      <p:font typeface="Consolas" panose="020B0609020204030204" pitchFamily="49" charset="0"/>
      <p:regular r:id="rId17"/>
      <p:bold r:id="rId18"/>
      <p:italic r:id="rId19"/>
      <p:boldItalic r:id="rId20"/>
    </p:embeddedFont>
    <p:embeddedFont>
      <p:font typeface="Segoe UI Emoji" panose="020B0502040204020203" pitchFamily="3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24B"/>
    <a:srgbClr val="BD5602"/>
    <a:srgbClr val="146A08"/>
    <a:srgbClr val="C61818"/>
    <a:srgbClr val="3652C7"/>
    <a:srgbClr val="0066FF"/>
    <a:srgbClr val="990033"/>
    <a:srgbClr val="993366"/>
    <a:srgbClr val="3399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2" autoAdjust="0"/>
    <p:restoredTop sz="80616" autoAdjust="0"/>
  </p:normalViewPr>
  <p:slideViewPr>
    <p:cSldViewPr snapToGrid="0">
      <p:cViewPr varScale="1">
        <p:scale>
          <a:sx n="108" d="100"/>
          <a:sy n="108" d="100"/>
        </p:scale>
        <p:origin x="116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1/17/24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6308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5856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48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224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d999dacd8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g1d999dacd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sz="1800" dirty="0"/>
              <a:t>Tracing error messages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sz="1800" dirty="0"/>
              <a:t>Playing "java"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sz="1800" dirty="0"/>
              <a:t>Narrow down the scope of the bug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sz="1800" dirty="0" err="1"/>
              <a:t>Println</a:t>
            </a:r>
            <a:r>
              <a:rPr lang="en-US" sz="1800" dirty="0"/>
              <a:t> debugging! (more to come on this today) </a:t>
            </a: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8417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1953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3175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4616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EC592DBD-3E48-92CB-2884-09ECF53D4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A908D2B6-AA2C-4FDF-32A2-ED382B1576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CFD77F72-22E3-8CCD-B482-42389CB187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271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4 - Winter 2024</a:t>
            </a:r>
            <a:endParaRPr dirty="0"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4 - Winter 2024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4 - Winter 2024</a:t>
            </a:r>
            <a:endParaRPr dirty="0"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4 - Autumn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4 - Autumn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4 - Autumn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>
              <a:gd name="adj" fmla="val 2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 descr="A qr code with a few squares&#10;&#10;Description automatically generated">
            <a:extLst>
              <a:ext uri="{FF2B5EF4-FFF2-40B4-BE49-F238E27FC236}">
                <a16:creationId xmlns:a16="http://schemas.microsoft.com/office/drawing/2014/main" id="{1982A163-959D-639E-BAE5-7E6C8DEB7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500" y="213360"/>
            <a:ext cx="1656080" cy="166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4 - Autumn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JnnX8pp7GhXvtYJuIcGKB?si=3b2260a6f48e423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49065/lessons/85199/slides/46921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4wi/#calenda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4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244870" y="5479842"/>
            <a:ext cx="2585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#cse121-4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2372BDD-9738-4CD5-8D0F-AFAA5C9D9A49}"/>
              </a:ext>
            </a:extLst>
          </p:cNvPr>
          <p:cNvSpPr txBox="1"/>
          <p:nvPr/>
        </p:nvSpPr>
        <p:spPr>
          <a:xfrm>
            <a:off x="3311339" y="2187598"/>
            <a:ext cx="5369815" cy="163442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algn="ctr">
              <a:lnSpc>
                <a:spcPct val="100000"/>
              </a:lnSpc>
              <a:spcBef>
                <a:spcPts val="825"/>
              </a:spcBef>
            </a:pPr>
            <a:r>
              <a:rPr lang="en-US" sz="2400" dirty="0">
                <a:latin typeface="Calibri"/>
                <a:cs typeface="Calibri"/>
              </a:rPr>
              <a:t>Elba Garza &amp; Matt Wang</a:t>
            </a:r>
          </a:p>
          <a:p>
            <a:pPr marL="229870" algn="ctr">
              <a:lnSpc>
                <a:spcPct val="100000"/>
              </a:lnSpc>
              <a:spcBef>
                <a:spcPts val="720"/>
              </a:spcBef>
            </a:pPr>
            <a:r>
              <a:rPr lang="en-US" sz="2400" dirty="0">
                <a:latin typeface="Calibri"/>
                <a:cs typeface="Calibri"/>
              </a:rPr>
              <a:t>Winter </a:t>
            </a:r>
            <a:r>
              <a:rPr lang="en-US" sz="2400" spc="-20" dirty="0">
                <a:latin typeface="Calibri"/>
                <a:cs typeface="Calibri"/>
              </a:rPr>
              <a:t>2024</a:t>
            </a:r>
            <a:endParaRPr lang="en-US"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2800" dirty="0">
                <a:latin typeface="Calibri"/>
                <a:cs typeface="Calibri"/>
              </a:rPr>
              <a:t>Music: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lang="fr-FR" sz="28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3"/>
              </a:rPr>
              <a:t>121 24wi Lecture Beats :D</a:t>
            </a:r>
            <a:endParaRPr sz="2800" dirty="0">
              <a:latin typeface="Segoe UI Emoji"/>
              <a:cs typeface="Segoe UI Emoj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82D350-BF0C-72DC-73F9-D2375440B39A}"/>
              </a:ext>
            </a:extLst>
          </p:cNvPr>
          <p:cNvSpPr txBox="1"/>
          <p:nvPr/>
        </p:nvSpPr>
        <p:spPr>
          <a:xfrm>
            <a:off x="2720810" y="4022823"/>
            <a:ext cx="5979415" cy="1692771"/>
          </a:xfrm>
          <a:prstGeom prst="rect">
            <a:avLst/>
          </a:prstGeom>
          <a:noFill/>
        </p:spPr>
        <p:txBody>
          <a:bodyPr wrap="square" numCol="6" rtlCol="0">
            <a:spAutoFit/>
          </a:bodyPr>
          <a:lstStyle/>
          <a:p>
            <a:r>
              <a:rPr lang="en-US" sz="2000" dirty="0">
                <a:latin typeface="+mj-lt"/>
              </a:rPr>
              <a:t>TAs:</a:t>
            </a:r>
            <a:r>
              <a:rPr lang="en-US" sz="1600" dirty="0">
                <a:latin typeface="+mj-lt"/>
              </a:rPr>
              <a:t> </a:t>
            </a: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</p:txBody>
      </p:sp>
      <p:graphicFrame>
        <p:nvGraphicFramePr>
          <p:cNvPr id="3" name="Google Shape;54;p1">
            <a:extLst>
              <a:ext uri="{FF2B5EF4-FFF2-40B4-BE49-F238E27FC236}">
                <a16:creationId xmlns:a16="http://schemas.microsoft.com/office/drawing/2014/main" id="{3B3E6656-8201-D27B-A548-499169F05B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4440875"/>
              </p:ext>
            </p:extLst>
          </p:nvPr>
        </p:nvGraphicFramePr>
        <p:xfrm>
          <a:off x="3404581" y="4022823"/>
          <a:ext cx="7583997" cy="16127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8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56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2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Abby</a:t>
                      </a:r>
                      <a:endParaRPr sz="2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Aishah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Anju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Annie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Archit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Ayesha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Christian</a:t>
                      </a:r>
                      <a:endParaRPr sz="2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Hannah</a:t>
                      </a:r>
                      <a:endParaRPr sz="2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Heather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Hibbah</a:t>
                      </a:r>
                      <a:endParaRPr sz="2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Jacob</a:t>
                      </a:r>
                      <a:endParaRPr sz="2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Janvi</a:t>
                      </a:r>
                      <a:endParaRPr sz="2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Jasmine</a:t>
                      </a:r>
                      <a:endParaRPr sz="2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Jonus</a:t>
                      </a:r>
                      <a:endParaRPr sz="2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Lucas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Luke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Maria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Nicole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Shananda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Shayna</a:t>
                      </a:r>
                      <a:endParaRPr sz="2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Trey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Vidhi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Vivian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 descr="A qr code with a few squares&#10;&#10;Description automatically generated">
            <a:extLst>
              <a:ext uri="{FF2B5EF4-FFF2-40B4-BE49-F238E27FC236}">
                <a16:creationId xmlns:a16="http://schemas.microsoft.com/office/drawing/2014/main" id="{65B5333C-7A25-8A78-3626-9A8398F71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25" y="3572444"/>
            <a:ext cx="1959848" cy="19690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8339C-A1CD-47EE-96EE-D88F86B502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CCEF9F-464E-42D1-9C8F-EAA15BF0A054}"/>
              </a:ext>
            </a:extLst>
          </p:cNvPr>
          <p:cNvSpPr txBox="1"/>
          <p:nvPr/>
        </p:nvSpPr>
        <p:spPr>
          <a:xfrm>
            <a:off x="555170" y="1361339"/>
            <a:ext cx="902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output does the following code produce?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45EB3-9ED4-48C6-B4D3-CA74114D0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323" y="2007670"/>
            <a:ext cx="9226679" cy="16377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A05B00-3C1C-4785-B0D7-B7FF062A54B8}"/>
              </a:ext>
            </a:extLst>
          </p:cNvPr>
          <p:cNvSpPr txBox="1"/>
          <p:nvPr/>
        </p:nvSpPr>
        <p:spPr>
          <a:xfrm>
            <a:off x="130629" y="4519450"/>
            <a:ext cx="11652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			  B.	 		  C. 			  D.	 	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960D97-D443-4FDF-A735-B6839070E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61" y="3905936"/>
            <a:ext cx="1984022" cy="1888789"/>
          </a:xfrm>
          <a:prstGeom prst="rect">
            <a:avLst/>
          </a:prstGeom>
          <a:ln w="12700">
            <a:solidFill>
              <a:srgbClr val="0066FF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A048DC-0457-498E-9DBB-906727A1A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355" y="3882086"/>
            <a:ext cx="1984022" cy="1928718"/>
          </a:xfrm>
          <a:prstGeom prst="rect">
            <a:avLst/>
          </a:prstGeom>
          <a:ln w="12700">
            <a:solidFill>
              <a:srgbClr val="990033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060A9B-2D3E-4D75-80FE-2730AC84D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598" y="3882086"/>
            <a:ext cx="1848002" cy="1920949"/>
          </a:xfrm>
          <a:prstGeom prst="rect">
            <a:avLst/>
          </a:prstGeom>
          <a:ln w="12700">
            <a:solidFill>
              <a:srgbClr val="339966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6A8F33-6A92-4AA1-864A-B84FB7DE22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7873" y="3707837"/>
            <a:ext cx="1848002" cy="2145561"/>
          </a:xfrm>
          <a:prstGeom prst="rect">
            <a:avLst/>
          </a:prstGeom>
          <a:ln w="12700">
            <a:solidFill>
              <a:srgbClr val="993366"/>
            </a:solidFill>
          </a:ln>
        </p:spPr>
      </p:pic>
      <p:sp>
        <p:nvSpPr>
          <p:cNvPr id="7" name="Google Shape;69;p19">
            <a:extLst>
              <a:ext uri="{FF2B5EF4-FFF2-40B4-BE49-F238E27FC236}">
                <a16:creationId xmlns:a16="http://schemas.microsoft.com/office/drawing/2014/main" id="{F386FEB9-84EC-CBB5-B801-CE856E9F6F2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4 - Winter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5869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String traversals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2263040"/>
            <a:ext cx="10515599" cy="233192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i="1" dirty="0">
                <a:solidFill>
                  <a:srgbClr val="267F99"/>
                </a:solidFill>
                <a:latin typeface="Consolas" panose="020B0609020204030204" pitchFamily="49" charset="0"/>
              </a:rPr>
              <a:t>// For some String s</a:t>
            </a:r>
            <a:endParaRPr lang="en-US" sz="32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s.charAt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)</a:t>
            </a:r>
            <a:endParaRPr lang="en-US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Google Shape;69;p19">
            <a:extLst>
              <a:ext uri="{FF2B5EF4-FFF2-40B4-BE49-F238E27FC236}">
                <a16:creationId xmlns:a16="http://schemas.microsoft.com/office/drawing/2014/main" id="{E064138F-9979-1C37-0977-1726657CC01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4 - Winter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3359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Fencepost Pattern 1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AC389-11E6-4C20-A798-7F9FD3292D79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onsolas" panose="020B0609020204030204" pitchFamily="49" charset="0"/>
              </a:rPr>
              <a:t>h-u-s-k-</a:t>
            </a:r>
            <a:r>
              <a:rPr lang="en-US" sz="6000" b="1" dirty="0" err="1">
                <a:latin typeface="Consolas" panose="020B0609020204030204" pitchFamily="49" charset="0"/>
              </a:rPr>
              <a:t>i</a:t>
            </a:r>
            <a:r>
              <a:rPr lang="en-US" sz="6000" b="1" dirty="0">
                <a:latin typeface="Consolas" panose="020B0609020204030204" pitchFamily="49" charset="0"/>
              </a:rPr>
              <a:t>-e-s</a:t>
            </a:r>
          </a:p>
        </p:txBody>
      </p:sp>
      <p:sp>
        <p:nvSpPr>
          <p:cNvPr id="4" name="Google Shape;69;p19">
            <a:extLst>
              <a:ext uri="{FF2B5EF4-FFF2-40B4-BE49-F238E27FC236}">
                <a16:creationId xmlns:a16="http://schemas.microsoft.com/office/drawing/2014/main" id="{F568C7ED-0BDF-C991-1A63-634D50523B7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4 - Winter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2085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Fencepost Pattern 2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AC389-11E6-4C20-A798-7F9FD3292D79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h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k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 err="1">
                <a:solidFill>
                  <a:srgbClr val="990033"/>
                </a:solidFill>
                <a:latin typeface="Consolas" panose="020B0609020204030204" pitchFamily="49" charset="0"/>
              </a:rPr>
              <a:t>i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e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201E4DE2-F9D6-4B4B-BF0B-E559D8E6EB03}"/>
              </a:ext>
            </a:extLst>
          </p:cNvPr>
          <p:cNvSpPr/>
          <p:nvPr/>
        </p:nvSpPr>
        <p:spPr>
          <a:xfrm>
            <a:off x="4479473" y="4972060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quals 14">
            <a:extLst>
              <a:ext uri="{FF2B5EF4-FFF2-40B4-BE49-F238E27FC236}">
                <a16:creationId xmlns:a16="http://schemas.microsoft.com/office/drawing/2014/main" id="{D3F94C89-5509-46CD-B629-8775C9E987FF}"/>
              </a:ext>
            </a:extLst>
          </p:cNvPr>
          <p:cNvSpPr/>
          <p:nvPr/>
        </p:nvSpPr>
        <p:spPr>
          <a:xfrm>
            <a:off x="3630387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s 15">
            <a:extLst>
              <a:ext uri="{FF2B5EF4-FFF2-40B4-BE49-F238E27FC236}">
                <a16:creationId xmlns:a16="http://schemas.microsoft.com/office/drawing/2014/main" id="{FE1C3757-EACE-443D-A262-7C12285192B0}"/>
              </a:ext>
            </a:extLst>
          </p:cNvPr>
          <p:cNvSpPr/>
          <p:nvPr/>
        </p:nvSpPr>
        <p:spPr>
          <a:xfrm>
            <a:off x="5286649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quals 16">
            <a:extLst>
              <a:ext uri="{FF2B5EF4-FFF2-40B4-BE49-F238E27FC236}">
                <a16:creationId xmlns:a16="http://schemas.microsoft.com/office/drawing/2014/main" id="{62965907-BCFA-4F86-82ED-64E71BA2304F}"/>
              </a:ext>
            </a:extLst>
          </p:cNvPr>
          <p:cNvSpPr/>
          <p:nvPr/>
        </p:nvSpPr>
        <p:spPr>
          <a:xfrm>
            <a:off x="6118319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Equals 17">
            <a:extLst>
              <a:ext uri="{FF2B5EF4-FFF2-40B4-BE49-F238E27FC236}">
                <a16:creationId xmlns:a16="http://schemas.microsoft.com/office/drawing/2014/main" id="{798B57DB-4449-486A-8AFE-D40D291229C7}"/>
              </a:ext>
            </a:extLst>
          </p:cNvPr>
          <p:cNvSpPr/>
          <p:nvPr/>
        </p:nvSpPr>
        <p:spPr>
          <a:xfrm>
            <a:off x="6979922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Equals 18">
            <a:extLst>
              <a:ext uri="{FF2B5EF4-FFF2-40B4-BE49-F238E27FC236}">
                <a16:creationId xmlns:a16="http://schemas.microsoft.com/office/drawing/2014/main" id="{C3C3CBC5-4957-4B13-B2CA-D137071FD85B}"/>
              </a:ext>
            </a:extLst>
          </p:cNvPr>
          <p:cNvSpPr/>
          <p:nvPr/>
        </p:nvSpPr>
        <p:spPr>
          <a:xfrm>
            <a:off x="7854591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30A9034-45E0-444A-988D-FD9E4234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95856C-260E-4610-A417-90CFB75D7809}"/>
              </a:ext>
            </a:extLst>
          </p:cNvPr>
          <p:cNvSpPr/>
          <p:nvPr/>
        </p:nvSpPr>
        <p:spPr>
          <a:xfrm>
            <a:off x="3442063" y="4735286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09AD19-667D-4D2A-8EA0-DD4848CBBA81}"/>
              </a:ext>
            </a:extLst>
          </p:cNvPr>
          <p:cNvSpPr/>
          <p:nvPr/>
        </p:nvSpPr>
        <p:spPr>
          <a:xfrm>
            <a:off x="4254137" y="4735285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AE5B78-2ABD-416C-BD88-CBD3FC8A4A9B}"/>
              </a:ext>
            </a:extLst>
          </p:cNvPr>
          <p:cNvSpPr/>
          <p:nvPr/>
        </p:nvSpPr>
        <p:spPr>
          <a:xfrm>
            <a:off x="5079274" y="4735285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8AB6F5-DA16-489D-9AC2-EF51585E167B}"/>
              </a:ext>
            </a:extLst>
          </p:cNvPr>
          <p:cNvSpPr/>
          <p:nvPr/>
        </p:nvSpPr>
        <p:spPr>
          <a:xfrm>
            <a:off x="5891349" y="4735285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FCB7AC-937C-4EDC-BEBF-C61A2A2958DF}"/>
              </a:ext>
            </a:extLst>
          </p:cNvPr>
          <p:cNvSpPr/>
          <p:nvPr/>
        </p:nvSpPr>
        <p:spPr>
          <a:xfrm>
            <a:off x="6773094" y="4735284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D19D4DC-782F-4512-AC82-748C250AD261}"/>
              </a:ext>
            </a:extLst>
          </p:cNvPr>
          <p:cNvSpPr/>
          <p:nvPr/>
        </p:nvSpPr>
        <p:spPr>
          <a:xfrm>
            <a:off x="7617825" y="4735283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2036A96-D479-49AD-9AD0-B1C0ECA896D8}"/>
              </a:ext>
            </a:extLst>
          </p:cNvPr>
          <p:cNvSpPr/>
          <p:nvPr/>
        </p:nvSpPr>
        <p:spPr>
          <a:xfrm>
            <a:off x="8479976" y="4735282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69;p19">
            <a:extLst>
              <a:ext uri="{FF2B5EF4-FFF2-40B4-BE49-F238E27FC236}">
                <a16:creationId xmlns:a16="http://schemas.microsoft.com/office/drawing/2014/main" id="{D97EB8B8-676F-45D7-C65F-3E2A3E1998F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4 - Winter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036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851776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C1 </a:t>
            </a:r>
            <a:r>
              <a:rPr lang="en-US" dirty="0"/>
              <a:t>releasing later today (due Tuesday, January 23rd)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Feedback for Creative Project 0 released yesterday!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Use the </a:t>
            </a:r>
            <a:r>
              <a:rPr lang="en-US" dirty="0">
                <a:solidFill>
                  <a:schemeClr val="accent4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Grade Checker tool</a:t>
            </a:r>
            <a:r>
              <a:rPr lang="en-US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 track your grades! </a:t>
            </a:r>
          </a:p>
          <a:p>
            <a:pPr lvl="0" indent="-438150">
              <a:lnSpc>
                <a:spcPct val="100000"/>
              </a:lnSpc>
              <a:buSzPts val="3300"/>
            </a:pPr>
            <a:r>
              <a:rPr lang="en-US" dirty="0"/>
              <a:t>Resubmission form for Resubmission Cycle 0 (R0) releasing tomorrow (due Thursday, January 25th)</a:t>
            </a:r>
          </a:p>
          <a:p>
            <a:pPr indent="-438150">
              <a:lnSpc>
                <a:spcPct val="100000"/>
              </a:lnSpc>
              <a:buSzPts val="3300"/>
            </a:pPr>
            <a:r>
              <a:rPr lang="en-US" dirty="0"/>
              <a:t>Remember – IPL is in person! (For async help, use the message board)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Quiz 0: Thursday, February 1st during your quiz section. 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Bring device to take quiz on! (e.g., laptop, surface)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4 - Winter 2024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Resubmissions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3242"/>
            <a:ext cx="10515599" cy="452431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general, you may revise resubmit a given Programming Assignment or Creative Project each week based on the feedback you receive with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 penalty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The grade of your resubmission will </a:t>
            </a:r>
            <a:r>
              <a:rPr kumimoji="0" lang="en-US" altLang="en-US" sz="2600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completely replace</a:t>
            </a:r>
            <a:r>
              <a:rPr kumimoji="0" lang="en-US" altLang="en-US" sz="2600" b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 previous grades for that assignment. 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Logistics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 resubmission per week</a:t>
            </a:r>
          </a:p>
          <a:p>
            <a:pPr marL="8001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assignment is only eligible for resubmission the 3 cycles after its feedback is posted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 are 8 resubmission cycles this quarter (all listed on the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calendar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use a resubmission, you will need to: </a:t>
            </a:r>
          </a:p>
          <a:p>
            <a:pPr marL="8001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the submission you want to be graded as "Final"</a:t>
            </a:r>
          </a:p>
          <a:p>
            <a:pPr marL="8001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Fill out a form listing some information (</a:t>
            </a:r>
            <a:r>
              <a:rPr lang="en-US" alt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Name, assignment, what you changed, etc.)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69;p19">
            <a:extLst>
              <a:ext uri="{FF2B5EF4-FFF2-40B4-BE49-F238E27FC236}">
                <a16:creationId xmlns:a16="http://schemas.microsoft.com/office/drawing/2014/main" id="{DDF272E7-738E-7581-9C1D-C3152948097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4 - Winter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26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d999dacd87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Last Time…</a:t>
            </a:r>
            <a:endParaRPr dirty="0"/>
          </a:p>
        </p:txBody>
      </p:sp>
      <p:sp>
        <p:nvSpPr>
          <p:cNvPr id="88" name="Google Shape;88;g1d999dacd87_0_0"/>
          <p:cNvSpPr txBox="1">
            <a:spLocks noGrp="1"/>
          </p:cNvSpPr>
          <p:nvPr>
            <p:ph type="body" idx="1"/>
          </p:nvPr>
        </p:nvSpPr>
        <p:spPr>
          <a:xfrm>
            <a:off x="838200" y="1559175"/>
            <a:ext cx="8541244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3550" indent="-457200">
              <a:lnSpc>
                <a:spcPct val="100000"/>
              </a:lnSpc>
              <a:spcBef>
                <a:spcPts val="0"/>
              </a:spcBef>
              <a:buSzPts val="2700"/>
            </a:pPr>
            <a:r>
              <a:rPr lang="en-US" sz="3500" dirty="0"/>
              <a:t>Variables</a:t>
            </a:r>
            <a:endParaRPr sz="2700" dirty="0"/>
          </a:p>
          <a:p>
            <a:pPr marL="914400" lvl="1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 dirty="0"/>
              <a:t>Container that stores a specific data type</a:t>
            </a:r>
            <a:endParaRPr sz="3100" dirty="0"/>
          </a:p>
          <a:p>
            <a:pPr marL="914400" lvl="1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 dirty="0"/>
              <a:t>Must declare &amp; initialize!</a:t>
            </a:r>
            <a:endParaRPr sz="3100" dirty="0"/>
          </a:p>
          <a:p>
            <a:pPr marL="914400" lvl="1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 dirty="0"/>
              <a:t>Manipulate, modify, reuse ♻</a:t>
            </a:r>
            <a:endParaRPr sz="3100" dirty="0"/>
          </a:p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500" dirty="0"/>
              <a:t>Strings</a:t>
            </a:r>
            <a:endParaRPr sz="3500" dirty="0"/>
          </a:p>
          <a:p>
            <a:pPr marL="914400" lvl="1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 dirty="0"/>
              <a:t>Sequence of characters treated as one, yet can be indexed as individual parts</a:t>
            </a:r>
            <a:endParaRPr sz="3100" dirty="0"/>
          </a:p>
          <a:p>
            <a:pPr marL="914400" lvl="1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 dirty="0"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lang="en-US" sz="3100" dirty="0"/>
              <a:t>, represents a single </a:t>
            </a:r>
            <a:br>
              <a:rPr lang="en-US" sz="3100" dirty="0"/>
            </a:br>
            <a:r>
              <a:rPr lang="en-US" sz="3100" dirty="0"/>
              <a:t>character</a:t>
            </a:r>
            <a:endParaRPr sz="3100" dirty="0"/>
          </a:p>
        </p:txBody>
      </p:sp>
      <p:sp>
        <p:nvSpPr>
          <p:cNvPr id="90" name="Google Shape;90;g1d999dacd87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1" name="Google Shape;91;g1d999dacd87_0_0"/>
          <p:cNvSpPr txBox="1"/>
          <p:nvPr/>
        </p:nvSpPr>
        <p:spPr>
          <a:xfrm>
            <a:off x="7367175" y="2942925"/>
            <a:ext cx="4529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6D8AA0"/>
                </a:solidFill>
                <a:latin typeface="Consolas"/>
                <a:ea typeface="Consolas"/>
                <a:cs typeface="Consolas"/>
                <a:sym typeface="Consolas"/>
              </a:rPr>
              <a:t>// declare AND initialize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7030A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version = </a:t>
            </a:r>
            <a:r>
              <a:rPr lang="en-US" sz="2400" dirty="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-US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82C4DFD-E64B-408D-A3CE-F7810A053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424143"/>
              </p:ext>
            </p:extLst>
          </p:nvPr>
        </p:nvGraphicFramePr>
        <p:xfrm>
          <a:off x="7593179" y="4848183"/>
          <a:ext cx="4303096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728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614728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614728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614728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614728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614728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614728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</a:tblGrid>
              <a:tr h="4691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3630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2" name="Google Shape;69;p19">
            <a:extLst>
              <a:ext uri="{FF2B5EF4-FFF2-40B4-BE49-F238E27FC236}">
                <a16:creationId xmlns:a16="http://schemas.microsoft.com/office/drawing/2014/main" id="{DFA889E4-CDE7-231A-4C62-B6FC85AC5AB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4 - Winter 2024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🐞 Debugging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1735189"/>
            <a:ext cx="10735234" cy="3000821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also started to think about </a:t>
            </a:r>
            <a:r>
              <a:rPr kumimoji="0" lang="en-US" altLang="en-US" sz="3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debugging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 a couple recent activities in class (Duck Heights &amp; </a:t>
            </a:r>
            <a:r>
              <a:rPr kumimoji="0" lang="en-US" altLang="en-US" sz="32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BuggyMadLibs.java</a:t>
            </a:r>
            <a:r>
              <a:rPr kumimoji="0" lang="en-US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320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Bugs happen – debugging is a natural part of programming!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Ways to approach debugging?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69;p19">
            <a:extLst>
              <a:ext uri="{FF2B5EF4-FFF2-40B4-BE49-F238E27FC236}">
                <a16:creationId xmlns:a16="http://schemas.microsoft.com/office/drawing/2014/main" id="{05494C8E-8CAD-FC8A-A345-55BD03DB33E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4 - Winter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912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for loops!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1706791"/>
            <a:ext cx="10515599" cy="2385268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loops are our first 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control structure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syntactic structure that </a:t>
            </a:r>
            <a:r>
              <a:rPr lang="en-US" altLang="en-US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controls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execution of other statements. </a:t>
            </a:r>
            <a:endParaRPr kumimoji="0" lang="en-US" altLang="en-US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3200" i="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Text showing the syntax for a for-loop. The first line of the for-loop contains text that says &quot;for (initialization; test; update) {&quot;. The next line is indented by one tab and says &quot;body (statements to be repeated)&quot;. The third and last line just contains the closing curly brace &quot;{&quot;.">
            <a:extLst>
              <a:ext uri="{FF2B5EF4-FFF2-40B4-BE49-F238E27FC236}">
                <a16:creationId xmlns:a16="http://schemas.microsoft.com/office/drawing/2014/main" id="{37808C7A-2B18-4494-BF5A-D1AF3188F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32" y="3098110"/>
            <a:ext cx="8210135" cy="27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69;p19">
            <a:extLst>
              <a:ext uri="{FF2B5EF4-FFF2-40B4-BE49-F238E27FC236}">
                <a16:creationId xmlns:a16="http://schemas.microsoft.com/office/drawing/2014/main" id="{C905D164-2860-61B3-B441-6C7690FB6FB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4 - Winter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4859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for loops! 2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548759"/>
            <a:ext cx="11582399" cy="1760482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counter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counter &lt;=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counter++) {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"I love CSE 121!"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Google Shape;69;p19">
            <a:extLst>
              <a:ext uri="{FF2B5EF4-FFF2-40B4-BE49-F238E27FC236}">
                <a16:creationId xmlns:a16="http://schemas.microsoft.com/office/drawing/2014/main" id="{DE2FA20C-09AE-D214-472E-B485BF1AE53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4 - Winter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9529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2050" name="Picture 2" descr="Flow chart of for loop control flow. Starting point's text says &quot;Perform the initialization once at the beginning.&quot; Gray rectangle background with a blue &quot;1&quot; on the top right corner. This box points to another box with test that says &quot;Is the test true?&quot; with a red &quot;2&quot; at the top right corner. On the right side of the box is an arrow indicating &quot;YES&quot; to the question. This arrow points to a box that says &quot;Execute the statements inside the for loop body.&quot; with a dark green three at the top right corner. This box points to another box that says &quot;Perform the update.&quot; with an orange &quot;4&quot; at the top right of the box. This box points back to the box with the red &quot;2&quot; in the corner. On the left side of that box is an arrow that indicating &quot;NO&quot; to the question. This arrow points to a box that says &quot;Execute the statements that are immediately after the for loop body.&quot; with a green &quot;5&quot; at the top right of the box.">
            <a:extLst>
              <a:ext uri="{FF2B5EF4-FFF2-40B4-BE49-F238E27FC236}">
                <a16:creationId xmlns:a16="http://schemas.microsoft.com/office/drawing/2014/main" id="{D46C364C-8356-473C-A47D-E5C892BC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57" y="1027906"/>
            <a:ext cx="6968549" cy="500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for loops! 3</a:t>
            </a:r>
            <a:endParaRPr dirty="0"/>
          </a:p>
        </p:txBody>
      </p:sp>
      <p:sp>
        <p:nvSpPr>
          <p:cNvPr id="2" name="Google Shape;69;p19">
            <a:extLst>
              <a:ext uri="{FF2B5EF4-FFF2-40B4-BE49-F238E27FC236}">
                <a16:creationId xmlns:a16="http://schemas.microsoft.com/office/drawing/2014/main" id="{F8A67A25-4C61-7824-071F-1AF426F28B3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4 - Winter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82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2697910C-74C4-5B39-0BEA-589F06578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>
            <a:extLst>
              <a:ext uri="{FF2B5EF4-FFF2-40B4-BE49-F238E27FC236}">
                <a16:creationId xmlns:a16="http://schemas.microsoft.com/office/drawing/2014/main" id="{01609CAE-D4B5-B7B8-AC19-13298B4EAA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0660" y="6168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for loops! 4</a:t>
            </a:r>
            <a:endParaRPr dirty="0"/>
          </a:p>
        </p:txBody>
      </p:sp>
      <p:sp>
        <p:nvSpPr>
          <p:cNvPr id="70" name="Google Shape;70;p19">
            <a:extLst>
              <a:ext uri="{FF2B5EF4-FFF2-40B4-BE49-F238E27FC236}">
                <a16:creationId xmlns:a16="http://schemas.microsoft.com/office/drawing/2014/main" id="{EC709726-7627-0750-961C-2F36D3BB4B4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45E48-2B42-05DC-C38F-27BDED5D7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5153" y="1645372"/>
            <a:ext cx="8686800" cy="146963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counter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 counter &lt;=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 counter++) {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"I love CSE 121!"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B6A124D-9C35-52BD-A260-EBCD3DEDC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721" y="3018394"/>
            <a:ext cx="1752599" cy="50680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counter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FD4F05-DD9F-9F32-19B0-2AD7F28F2320}"/>
              </a:ext>
            </a:extLst>
          </p:cNvPr>
          <p:cNvSpPr/>
          <p:nvPr/>
        </p:nvSpPr>
        <p:spPr>
          <a:xfrm>
            <a:off x="981635" y="3284538"/>
            <a:ext cx="6113929" cy="266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CA66A4-139D-59A5-C922-E7EE9FFE3418}"/>
              </a:ext>
            </a:extLst>
          </p:cNvPr>
          <p:cNvSpPr/>
          <p:nvPr/>
        </p:nvSpPr>
        <p:spPr>
          <a:xfrm>
            <a:off x="2299448" y="1268649"/>
            <a:ext cx="502023" cy="506805"/>
          </a:xfrm>
          <a:prstGeom prst="ellipse">
            <a:avLst/>
          </a:prstGeom>
          <a:solidFill>
            <a:srgbClr val="3652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88710B-C3C2-4A11-6F3C-9EE05B98ACC3}"/>
              </a:ext>
            </a:extLst>
          </p:cNvPr>
          <p:cNvSpPr/>
          <p:nvPr/>
        </p:nvSpPr>
        <p:spPr>
          <a:xfrm>
            <a:off x="5096437" y="1287102"/>
            <a:ext cx="502023" cy="506806"/>
          </a:xfrm>
          <a:prstGeom prst="ellipse">
            <a:avLst/>
          </a:prstGeom>
          <a:solidFill>
            <a:srgbClr val="C618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sz="11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32C6D7-392D-0D53-F0FF-5D03FFC12134}"/>
              </a:ext>
            </a:extLst>
          </p:cNvPr>
          <p:cNvSpPr/>
          <p:nvPr/>
        </p:nvSpPr>
        <p:spPr>
          <a:xfrm>
            <a:off x="479612" y="2149444"/>
            <a:ext cx="502023" cy="506805"/>
          </a:xfrm>
          <a:prstGeom prst="ellipse">
            <a:avLst/>
          </a:prstGeom>
          <a:solidFill>
            <a:srgbClr val="146A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2A324-896A-E1BA-954B-69C4409BC427}"/>
              </a:ext>
            </a:extLst>
          </p:cNvPr>
          <p:cNvSpPr txBox="1"/>
          <p:nvPr/>
        </p:nvSpPr>
        <p:spPr>
          <a:xfrm>
            <a:off x="1044389" y="3307804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FE4D7D-712F-6F6B-EFC6-D0A2B5D29F44}"/>
              </a:ext>
            </a:extLst>
          </p:cNvPr>
          <p:cNvSpPr txBox="1"/>
          <p:nvPr/>
        </p:nvSpPr>
        <p:spPr>
          <a:xfrm>
            <a:off x="1044389" y="3612673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6B3FA4-7C5B-CC25-DFB6-DD39B129DF2C}"/>
              </a:ext>
            </a:extLst>
          </p:cNvPr>
          <p:cNvSpPr txBox="1"/>
          <p:nvPr/>
        </p:nvSpPr>
        <p:spPr>
          <a:xfrm>
            <a:off x="1044389" y="3917542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742636-2182-721B-C738-4172BBE99CD7}"/>
              </a:ext>
            </a:extLst>
          </p:cNvPr>
          <p:cNvSpPr txBox="1"/>
          <p:nvPr/>
        </p:nvSpPr>
        <p:spPr>
          <a:xfrm>
            <a:off x="1044389" y="4213726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A7585E-44CD-34DD-9912-A3A7530C8582}"/>
              </a:ext>
            </a:extLst>
          </p:cNvPr>
          <p:cNvSpPr txBox="1"/>
          <p:nvPr/>
        </p:nvSpPr>
        <p:spPr>
          <a:xfrm>
            <a:off x="1044389" y="4507699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7B60FDA-9E70-66C6-F055-302FB8932B62}"/>
              </a:ext>
            </a:extLst>
          </p:cNvPr>
          <p:cNvSpPr/>
          <p:nvPr/>
        </p:nvSpPr>
        <p:spPr>
          <a:xfrm>
            <a:off x="7039152" y="1268649"/>
            <a:ext cx="502023" cy="506805"/>
          </a:xfrm>
          <a:prstGeom prst="ellipse">
            <a:avLst/>
          </a:prstGeom>
          <a:solidFill>
            <a:srgbClr val="BD56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B2B005A-2CFA-32EB-B388-A1E2C56D8449}"/>
              </a:ext>
            </a:extLst>
          </p:cNvPr>
          <p:cNvSpPr/>
          <p:nvPr/>
        </p:nvSpPr>
        <p:spPr>
          <a:xfrm>
            <a:off x="81803" y="3112272"/>
            <a:ext cx="502023" cy="506805"/>
          </a:xfrm>
          <a:prstGeom prst="ellipse">
            <a:avLst/>
          </a:prstGeom>
          <a:solidFill>
            <a:srgbClr val="0282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D1636E-03E5-2E11-8DDA-5C0F479E842D}"/>
              </a:ext>
            </a:extLst>
          </p:cNvPr>
          <p:cNvSpPr/>
          <p:nvPr/>
        </p:nvSpPr>
        <p:spPr>
          <a:xfrm>
            <a:off x="8001000" y="3566160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9A0264-5A6B-F229-F469-46399BF3BA74}"/>
              </a:ext>
            </a:extLst>
          </p:cNvPr>
          <p:cNvSpPr/>
          <p:nvPr/>
        </p:nvSpPr>
        <p:spPr>
          <a:xfrm>
            <a:off x="8001000" y="3566160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2" descr="Flow chart of for loop control flow. Starting point's text says &quot;Perform the initialization once at the beginning.&quot; Gray rectangle background with a blue &quot;1&quot; on the top right corner. This box points to another box with test that says &quot;Is the test true?&quot; with a red &quot;2&quot; at the top right corner. On the right side of the box is an arrow indicating &quot;YES&quot; to the question. This arrow points to a box that says &quot;Execute the statements inside the for loop body.&quot; with a dark green three at the top right corner. This box points to another box that says &quot;Perform the update.&quot; with an orange &quot;4&quot; at the top right of the box. This box points back to the box with the red &quot;2&quot; in the corner. On the left side of that box is an arrow that indicating &quot;NO&quot; to the question. This arrow points to a box that says &quot;Execute the statements that are immediately after the for loop body.&quot; with a green &quot;5&quot; at the top right of the box.">
            <a:extLst>
              <a:ext uri="{FF2B5EF4-FFF2-40B4-BE49-F238E27FC236}">
                <a16:creationId xmlns:a16="http://schemas.microsoft.com/office/drawing/2014/main" id="{DEB741DA-99F4-3134-2F52-DFAF0598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867" y="24765"/>
            <a:ext cx="3157112" cy="226933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7F213A5-9AE3-925E-5CAC-68980B496EFA}"/>
              </a:ext>
            </a:extLst>
          </p:cNvPr>
          <p:cNvSpPr/>
          <p:nvPr/>
        </p:nvSpPr>
        <p:spPr>
          <a:xfrm>
            <a:off x="8001000" y="3566160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AD144A-9623-3A2F-584D-F9854A408E49}"/>
              </a:ext>
            </a:extLst>
          </p:cNvPr>
          <p:cNvSpPr/>
          <p:nvPr/>
        </p:nvSpPr>
        <p:spPr>
          <a:xfrm>
            <a:off x="8001000" y="3566160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6CCE1E-D9D6-75BD-0E39-947411A56055}"/>
              </a:ext>
            </a:extLst>
          </p:cNvPr>
          <p:cNvSpPr/>
          <p:nvPr/>
        </p:nvSpPr>
        <p:spPr>
          <a:xfrm>
            <a:off x="8001000" y="3566160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7736EA-B853-B3F8-7501-9FA1CBB44163}"/>
              </a:ext>
            </a:extLst>
          </p:cNvPr>
          <p:cNvSpPr/>
          <p:nvPr/>
        </p:nvSpPr>
        <p:spPr>
          <a:xfrm>
            <a:off x="8001000" y="3566160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Google Shape;69;p19">
            <a:extLst>
              <a:ext uri="{FF2B5EF4-FFF2-40B4-BE49-F238E27FC236}">
                <a16:creationId xmlns:a16="http://schemas.microsoft.com/office/drawing/2014/main" id="{A91FE61E-61E7-A33E-A09F-9DF5F4FCDD5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4 - Winter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6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8" grpId="8" animBg="1"/>
      <p:bldP spid="8" grpId="9" animBg="1"/>
      <p:bldP spid="9" grpId="0"/>
      <p:bldP spid="10" grpId="0"/>
      <p:bldP spid="11" grpId="0"/>
      <p:bldP spid="12" grpId="0"/>
      <p:bldP spid="13" grpId="0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14957</TotalTime>
  <Words>724</Words>
  <Application>Microsoft Macintosh PowerPoint</Application>
  <PresentationFormat>Widescreen</PresentationFormat>
  <Paragraphs>155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Segoe UI Emoji</vt:lpstr>
      <vt:lpstr>Arial</vt:lpstr>
      <vt:lpstr>Consolas</vt:lpstr>
      <vt:lpstr>Office Theme</vt:lpstr>
      <vt:lpstr>CSE 121 – Lesson 4</vt:lpstr>
      <vt:lpstr>Announcements, Reminders</vt:lpstr>
      <vt:lpstr>Resubmissions</vt:lpstr>
      <vt:lpstr>Last Time…</vt:lpstr>
      <vt:lpstr>🐞 Debugging</vt:lpstr>
      <vt:lpstr>(PCM) for loops!</vt:lpstr>
      <vt:lpstr>(PCM) for loops! 2</vt:lpstr>
      <vt:lpstr>(PCM) for loops! 3</vt:lpstr>
      <vt:lpstr>(PCM) for loops! 4</vt:lpstr>
      <vt:lpstr>PowerPoint Presentation</vt:lpstr>
      <vt:lpstr>(PCM) String traversals</vt:lpstr>
      <vt:lpstr>Fencepost Pattern 1</vt:lpstr>
      <vt:lpstr>Fencepost Pattern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Elba G.</cp:lastModifiedBy>
  <cp:revision>77</cp:revision>
  <dcterms:created xsi:type="dcterms:W3CDTF">2020-09-29T18:40:50Z</dcterms:created>
  <dcterms:modified xsi:type="dcterms:W3CDTF">2024-01-18T03:14:38Z</dcterms:modified>
</cp:coreProperties>
</file>