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6" r:id="rId3"/>
    <p:sldId id="282" r:id="rId4"/>
    <p:sldId id="286" r:id="rId5"/>
    <p:sldId id="284" r:id="rId6"/>
    <p:sldId id="289" r:id="rId7"/>
    <p:sldId id="290" r:id="rId8"/>
    <p:sldId id="283" r:id="rId9"/>
    <p:sldId id="263" r:id="rId10"/>
    <p:sldId id="264" r:id="rId11"/>
    <p:sldId id="285" r:id="rId12"/>
    <p:sldId id="291" r:id="rId13"/>
    <p:sldId id="272" r:id="rId14"/>
    <p:sldId id="287" r:id="rId15"/>
    <p:sldId id="288" r:id="rId16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359" autoAdjust="0"/>
  </p:normalViewPr>
  <p:slideViewPr>
    <p:cSldViewPr snapToGrid="0">
      <p:cViewPr varScale="1">
        <p:scale>
          <a:sx n="120" d="100"/>
          <a:sy n="120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509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038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3 - Winter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JnnX8pp7GhXvtYJuIcGKB?si=f166308f7b834ab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9065/lessons/85211/slides/48798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zumeus.com/2010/06/17/falsehoods-programmers-believe-about-nam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428110B-5E31-1C24-80AD-F2F1035090C5}"/>
              </a:ext>
            </a:extLst>
          </p:cNvPr>
          <p:cNvSpPr txBox="1">
            <a:spLocks/>
          </p:cNvSpPr>
          <p:nvPr/>
        </p:nvSpPr>
        <p:spPr>
          <a:xfrm>
            <a:off x="1567930" y="744849"/>
            <a:ext cx="9056136" cy="1872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3: </a:t>
            </a:r>
            <a:br>
              <a:rPr lang="en-US" dirty="0"/>
            </a:br>
            <a:r>
              <a:rPr lang="en-US" dirty="0"/>
              <a:t>Variables, Strings, Debugging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C6B5840-C080-6BF2-3B84-F9DD3E88A4FB}"/>
              </a:ext>
            </a:extLst>
          </p:cNvPr>
          <p:cNvSpPr txBox="1"/>
          <p:nvPr/>
        </p:nvSpPr>
        <p:spPr>
          <a:xfrm>
            <a:off x="3411091" y="2627686"/>
            <a:ext cx="5369815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 &amp; Matt Wang</a:t>
            </a: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lang="en-US"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503560F5-EC12-8D3B-048E-76D753FD11B7}"/>
              </a:ext>
            </a:extLst>
          </p:cNvPr>
          <p:cNvSpPr txBox="1"/>
          <p:nvPr/>
        </p:nvSpPr>
        <p:spPr>
          <a:xfrm>
            <a:off x="69481" y="552887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A363D-C753-5398-F1EB-DE2495A5594C}"/>
              </a:ext>
            </a:extLst>
          </p:cNvPr>
          <p:cNvSpPr txBox="1"/>
          <p:nvPr/>
        </p:nvSpPr>
        <p:spPr>
          <a:xfrm>
            <a:off x="9304708" y="558993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Today’s playlist:</a:t>
            </a:r>
            <a:br>
              <a:rPr lang="en-US" dirty="0"/>
            </a:br>
            <a:r>
              <a:rPr lang="en-US" dirty="0">
                <a:hlinkClick r:id="rId3"/>
              </a:rPr>
              <a:t>CSE 121 24wi lecture beats :D </a:t>
            </a:r>
            <a:endParaRPr lang="en-US" dirty="0"/>
          </a:p>
        </p:txBody>
      </p:sp>
      <p:sp>
        <p:nvSpPr>
          <p:cNvPr id="12" name="Google Shape;51;p1">
            <a:extLst>
              <a:ext uri="{FF2B5EF4-FFF2-40B4-BE49-F238E27FC236}">
                <a16:creationId xmlns:a16="http://schemas.microsoft.com/office/drawing/2014/main" id="{065D3FF8-0EE9-55B1-C9CE-CBEADA805C46}"/>
              </a:ext>
            </a:extLst>
          </p:cNvPr>
          <p:cNvSpPr txBox="1"/>
          <p:nvPr/>
        </p:nvSpPr>
        <p:spPr>
          <a:xfrm>
            <a:off x="3245686" y="4038193"/>
            <a:ext cx="6246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Google Shape;54;p1">
            <a:extLst>
              <a:ext uri="{FF2B5EF4-FFF2-40B4-BE49-F238E27FC236}">
                <a16:creationId xmlns:a16="http://schemas.microsoft.com/office/drawing/2014/main" id="{77994D41-D09F-EB00-0B49-D5F367220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393855"/>
              </p:ext>
            </p:extLst>
          </p:nvPr>
        </p:nvGraphicFramePr>
        <p:xfrm>
          <a:off x="3797683" y="4038193"/>
          <a:ext cx="7271131" cy="148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D7E180-7C10-D7B7-8DCD-044CE68559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  <p:pic>
        <p:nvPicPr>
          <p:cNvPr id="3" name="Picture 2" descr="Link to Sli.do for the lesson; code is #CSE121-3">
            <a:extLst>
              <a:ext uri="{FF2B5EF4-FFF2-40B4-BE49-F238E27FC236}">
                <a16:creationId xmlns:a16="http://schemas.microsoft.com/office/drawing/2014/main" id="{D8F56776-5AA5-44CF-650D-E7B3E42D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73" y="3792820"/>
            <a:ext cx="1728773" cy="1728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41312"/>
              </p:ext>
            </p:extLst>
          </p:nvPr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8D05-4368-AFF3-ABAE-721482CAB4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762627" y="1808183"/>
            <a:ext cx="50723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Which option below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6356997" y="2543118"/>
            <a:ext cx="56123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4B99-2CDE-42FA-A72E-E69AA11B9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8559"/>
              </p:ext>
            </p:extLst>
          </p:nvPr>
        </p:nvGraphicFramePr>
        <p:xfrm>
          <a:off x="476364" y="4005057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1B244-278E-3608-25BC-F0AD599B7D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84C35548-8196-989C-7ECD-3EAB0BEC7E51}"/>
              </a:ext>
            </a:extLst>
          </p:cNvPr>
          <p:cNvSpPr txBox="1"/>
          <p:nvPr/>
        </p:nvSpPr>
        <p:spPr>
          <a:xfrm>
            <a:off x="9614531" y="2053257"/>
            <a:ext cx="281215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0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0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0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0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Picture 6" descr="Link to Sli.do for the lesson; code is #CSE121-3">
            <a:extLst>
              <a:ext uri="{FF2B5EF4-FFF2-40B4-BE49-F238E27FC236}">
                <a16:creationId xmlns:a16="http://schemas.microsoft.com/office/drawing/2014/main" id="{2E2BE497-EE2C-4574-535A-6797F7BD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85" y="253092"/>
            <a:ext cx="1620140" cy="16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Interlude: Gumball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09B28BC6-944B-4470-ADB9-865B94A7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4" y="4210596"/>
            <a:ext cx="3827929" cy="1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ya's corgi, Gumball, looking a little tired/grumpy">
            <a:extLst>
              <a:ext uri="{FF2B5EF4-FFF2-40B4-BE49-F238E27FC236}">
                <a16:creationId xmlns:a16="http://schemas.microsoft.com/office/drawing/2014/main" id="{30A1F22C-1804-DFF7-0881-CBD402A4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5" y="1339649"/>
            <a:ext cx="3827929" cy="28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064F811C-A6AE-4788-EE80-50CE7E63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" y="1339650"/>
            <a:ext cx="3602141" cy="4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ya's corgi, Gumball, smiling with a Pumpkin scarf">
            <a:extLst>
              <a:ext uri="{FF2B5EF4-FFF2-40B4-BE49-F238E27FC236}">
                <a16:creationId xmlns:a16="http://schemas.microsoft.com/office/drawing/2014/main" id="{4878934A-BD33-D61E-2A51-F1B44871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339649"/>
            <a:ext cx="3602141" cy="4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8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A weekly section where I introduce open problems related to our lecture topic(s) of the week.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Goals: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1. give you “conversational familiarity” with CS terminology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2. see how CS interacts with other fields and people!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3. point you in the direction of more CSE (or adjacent) classes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Note: </a:t>
            </a:r>
            <a:r>
              <a:rPr lang="en-US" sz="3200" u="sng" dirty="0"/>
              <a:t>not tested content.</a:t>
            </a:r>
            <a:r>
              <a:rPr lang="en-US" sz="3200" dirty="0"/>
              <a:t> Just food for thought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What's in a (variable) name or String?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Switch over to </a:t>
            </a:r>
            <a:r>
              <a:rPr lang="en-US" sz="3200" dirty="0">
                <a:hlinkClick r:id="rId3"/>
              </a:rPr>
              <a:t>Ed</a:t>
            </a:r>
            <a:r>
              <a:rPr lang="en-US" sz="3200" dirty="0"/>
              <a:t> and do some experiments (with a partner)!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Then, report back on </a:t>
            </a:r>
            <a:r>
              <a:rPr lang="en-US" sz="3200" dirty="0" err="1"/>
              <a:t>sli.do</a:t>
            </a:r>
            <a:r>
              <a:rPr lang="en-US" sz="3200" dirty="0"/>
              <a:t>.</a:t>
            </a:r>
          </a:p>
          <a:p>
            <a:pPr marL="514350" lvl="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2400" dirty="0"/>
              <a:t>What kinds of characters are "allowed" in Strings?</a:t>
            </a:r>
          </a:p>
          <a:p>
            <a:pPr marL="514350" lvl="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2400" dirty="0"/>
              <a:t>What kinds of characters are "allowed" in variable names?</a:t>
            </a:r>
          </a:p>
          <a:p>
            <a:pPr marL="514350" lvl="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2400" dirty="0"/>
              <a:t>Are the String lengths what you expect? Why or why not?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9E088CC-D4A1-EC72-D260-5581F21437F4}"/>
              </a:ext>
            </a:extLst>
          </p:cNvPr>
          <p:cNvSpPr txBox="1"/>
          <p:nvPr/>
        </p:nvSpPr>
        <p:spPr>
          <a:xfrm>
            <a:off x="9356206" y="4670011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 descr="Link to Sli.do for the lesson; code is #CSE121-3">
            <a:extLst>
              <a:ext uri="{FF2B5EF4-FFF2-40B4-BE49-F238E27FC236}">
                <a16:creationId xmlns:a16="http://schemas.microsoft.com/office/drawing/2014/main" id="{DCC17C33-D7DF-A1F4-C262-6D22B528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898" y="2933957"/>
            <a:ext cx="1728773" cy="17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Dessert for Thought!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This is the beginning of a very interesting rabbit hole! But also, a decision made by the Java designers.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3200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u="sng" dirty="0"/>
              <a:t>You will also make decisions like these!</a:t>
            </a:r>
            <a:r>
              <a:rPr lang="en-US" sz="3200" dirty="0"/>
              <a:t> 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for example, what is a “</a:t>
            </a:r>
            <a:r>
              <a:rPr lang="en-US" sz="3200" dirty="0">
                <a:hlinkClick r:id="rId3"/>
              </a:rPr>
              <a:t>valid name</a:t>
            </a:r>
            <a:r>
              <a:rPr lang="en-US" sz="3200" dirty="0"/>
              <a:t>”?  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something to reflect on as you learn more about CS…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3200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P0 was released on Wed and is due Tue, Jan 16</a:t>
            </a:r>
          </a:p>
          <a:p>
            <a:pPr lvl="1" indent="-438150">
              <a:spcBef>
                <a:spcPts val="1000"/>
              </a:spcBef>
              <a:buSzPts val="3300"/>
              <a:buFont typeface="Calibri"/>
              <a:buChar char="•"/>
            </a:pPr>
            <a:r>
              <a:rPr lang="en-US" sz="3200" dirty="0"/>
              <a:t>Wed -&gt; Tue will be our typical schedule for assignments!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Website now has extra practice problems for L2+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Glossary created (thanks Hannah &amp; Trey)!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Quiz 0 scheduled for Feb 1st (about 3 weeks away)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More details will be released in the coming week!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IPL closed on Monday (MLK day!)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A28BC-DDB5-A916-544A-499AED9816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EAF0-81C5-E114-1D3B-252C76954C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  <p:extLst>
      <p:ext uri="{BB962C8B-B14F-4D97-AF65-F5344CB8AC3E}">
        <p14:creationId xmlns:p14="http://schemas.microsoft.com/office/powerpoint/2010/main" val="3369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4665-36A7-4B5C-9193-B5E7DE917B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7481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pattern is so common, we have a shorthand for it!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Note: this works for both numeric addition and string concatenation!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  <p:extLst>
      <p:ext uri="{BB962C8B-B14F-4D97-AF65-F5344CB8AC3E}">
        <p14:creationId xmlns:p14="http://schemas.microsoft.com/office/powerpoint/2010/main" val="18935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314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shorthands</a:t>
            </a:r>
            <a:r>
              <a:rPr lang="en-US" dirty="0"/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 </a:t>
            </a:r>
            <a:r>
              <a:rPr lang="en-US" dirty="0"/>
              <a:t>exist too! </a:t>
            </a:r>
          </a:p>
          <a:p>
            <a:pPr marL="114300" indent="0">
              <a:buNone/>
            </a:pPr>
            <a:r>
              <a:rPr lang="en-US" dirty="0"/>
              <a:t>Take an educated guess: what do you think they do?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/>
              <a:t>Should this work for integers? Doubles? Strings?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  <p:extLst>
      <p:ext uri="{BB962C8B-B14F-4D97-AF65-F5344CB8AC3E}">
        <p14:creationId xmlns:p14="http://schemas.microsoft.com/office/powerpoint/2010/main" val="130598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407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There are even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shorter operators for “incrementing” and “decrementing”!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-= 1;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/>
              <a:t>Should this work for integers? Doubles? Strings?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  <p:extLst>
      <p:ext uri="{BB962C8B-B14F-4D97-AF65-F5344CB8AC3E}">
        <p14:creationId xmlns:p14="http://schemas.microsoft.com/office/powerpoint/2010/main" val="120520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693270" y="1427915"/>
            <a:ext cx="726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7954682" y="2497825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10, 30, 40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35, 15.5, 30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20, 15, 30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F6B60-48A3-ECF1-6CCC-4A01A6AA4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9F6AAB54-0E43-2AAE-1180-92688431E845}"/>
              </a:ext>
            </a:extLst>
          </p:cNvPr>
          <p:cNvSpPr txBox="1"/>
          <p:nvPr/>
        </p:nvSpPr>
        <p:spPr>
          <a:xfrm>
            <a:off x="9614531" y="2053257"/>
            <a:ext cx="281215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0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0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0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0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Picture 9" descr="Link to Sli.do for the lesson; code is #CSE121-3">
            <a:extLst>
              <a:ext uri="{FF2B5EF4-FFF2-40B4-BE49-F238E27FC236}">
                <a16:creationId xmlns:a16="http://schemas.microsoft.com/office/drawing/2014/main" id="{055A4645-550A-B474-8C69-D1CA4083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85" y="253092"/>
            <a:ext cx="1620140" cy="16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Strings and chars</a:t>
            </a:r>
            <a:endParaRPr sz="40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078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String = sequence of characters treated as one, yet can be indexed to get individual parts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Zero-based indexing 💣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Side note</a:t>
            </a:r>
            <a:r>
              <a:rPr lang="en-US" sz="3200" dirty="0"/>
              <a:t>: new data type!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represents a single character, </a:t>
            </a:r>
            <a:r>
              <a:rPr lang="en-US" sz="3200" dirty="0"/>
              <a:t>so we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use single quotes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Strings are made up of </a:t>
            </a:r>
            <a:r>
              <a:rPr lang="en-US" sz="3200" dirty="0">
                <a:latin typeface="Consolas" panose="020B0609020204030204" pitchFamily="49" charset="0"/>
              </a:rPr>
              <a:t>char</a:t>
            </a:r>
            <a:r>
              <a:rPr lang="en-US" sz="3200" dirty="0"/>
              <a:t>s!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2059-F0EA-4153-80B9-C2D05203B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0035"/>
              </p:ext>
            </p:extLst>
          </p:nvPr>
        </p:nvGraphicFramePr>
        <p:xfrm>
          <a:off x="6828493" y="3358953"/>
          <a:ext cx="5097036" cy="121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4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686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531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C9BF-55B2-B3F8-9C18-0BF346059A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Winter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14019</TotalTime>
  <Words>1187</Words>
  <Application>Microsoft Macintosh PowerPoint</Application>
  <PresentationFormat>Widescreen</PresentationFormat>
  <Paragraphs>210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Quattrocento Sans</vt:lpstr>
      <vt:lpstr>Arial</vt:lpstr>
      <vt:lpstr>Consolas</vt:lpstr>
      <vt:lpstr>Office Theme</vt:lpstr>
      <vt:lpstr>PowerPoint Presentation</vt:lpstr>
      <vt:lpstr>Announcements, Reminders</vt:lpstr>
      <vt:lpstr>(PCM) Variables</vt:lpstr>
      <vt:lpstr>(PCM) Variables</vt:lpstr>
      <vt:lpstr>New Operators! (1/3)</vt:lpstr>
      <vt:lpstr>New Operators! (2/3)</vt:lpstr>
      <vt:lpstr>New Operators! (3/3)</vt:lpstr>
      <vt:lpstr>PowerPoint Presentation</vt:lpstr>
      <vt:lpstr>(PCM) Strings and chars</vt:lpstr>
      <vt:lpstr>(PCM) String Methods  Usage: &lt;string variable&gt;.&lt;method&gt;(…) </vt:lpstr>
      <vt:lpstr>PowerPoint Presentation</vt:lpstr>
      <vt:lpstr>Interlude: Gumball</vt:lpstr>
      <vt:lpstr>🍓🌮☕  Food for Thought  🥑🍱🧋</vt:lpstr>
      <vt:lpstr>What's in a (variable) name or String?</vt:lpstr>
      <vt:lpstr>Dessert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67</cp:revision>
  <dcterms:created xsi:type="dcterms:W3CDTF">2020-09-29T18:40:50Z</dcterms:created>
  <dcterms:modified xsi:type="dcterms:W3CDTF">2024-01-12T20:02:45Z</dcterms:modified>
</cp:coreProperties>
</file>