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9" r:id="rId2"/>
    <p:sldId id="266" r:id="rId3"/>
    <p:sldId id="258" r:id="rId4"/>
    <p:sldId id="267" r:id="rId5"/>
    <p:sldId id="268" r:id="rId6"/>
    <p:sldId id="269" r:id="rId7"/>
    <p:sldId id="277" r:id="rId8"/>
    <p:sldId id="270" r:id="rId9"/>
    <p:sldId id="275" r:id="rId10"/>
    <p:sldId id="271" r:id="rId11"/>
    <p:sldId id="284" r:id="rId12"/>
    <p:sldId id="278" r:id="rId13"/>
    <p:sldId id="272" r:id="rId14"/>
    <p:sldId id="276" r:id="rId15"/>
    <p:sldId id="273" r:id="rId16"/>
    <p:sldId id="280" r:id="rId17"/>
    <p:sldId id="279" r:id="rId18"/>
    <p:sldId id="274" r:id="rId19"/>
    <p:sldId id="281" r:id="rId20"/>
    <p:sldId id="283" r:id="rId21"/>
    <p:sldId id="282" r:id="rId22"/>
  </p:sldIdLst>
  <p:sldSz cx="12192000" cy="6858000"/>
  <p:notesSz cx="6858000" cy="9144000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Segoe UI Emoji" panose="020B0502040204020203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5"/>
    <p:restoredTop sz="94673"/>
  </p:normalViewPr>
  <p:slideViewPr>
    <p:cSldViewPr snapToGrid="0">
      <p:cViewPr varScale="1">
        <p:scale>
          <a:sx n="129" d="100"/>
          <a:sy n="129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2a27a0026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1d2a27a002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2a27a0026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1d2a27a002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2a27a0026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d2a27a00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8060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d2a27a0026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1d2a27a002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d2a27a0026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g1d2a27a002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2a27a002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g1d2a27a00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2a27a0026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d2a27a00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d2a27a0026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1d2a27a00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2a27a0026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1d2a27a002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2a27a0026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1d2a27a002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297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2 - Winter 2024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2 - Winter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2 - Winter 2024</a:t>
            </a:r>
            <a:endParaRPr dirty="0"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Autumn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2 -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Thi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2 - Winter 2024</a:t>
            </a:r>
            <a:endParaRPr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4611C2-8D90-4D67-9523-D0346B4BD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800" y="273685"/>
            <a:ext cx="1548879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2 - Autumn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49065/lessons/87214/slides/47794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es.cs.washington.edu/courses/cse121/24wi/syllabus/#required-course-work-resubmissions-and-late-work" TargetMode="External"/><Relationship Id="rId4" Type="http://schemas.openxmlformats.org/officeDocument/2006/relationships/hyperlink" Target="https://courses.cs.washington.edu/courses/cse121/24wi/office_hours/#introductory-programming-lab-ip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2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254144" y="5507295"/>
            <a:ext cx="256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#cse121-2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D3D3C42-20A0-477C-9E4A-75C506898670}"/>
              </a:ext>
            </a:extLst>
          </p:cNvPr>
          <p:cNvSpPr txBox="1"/>
          <p:nvPr/>
        </p:nvSpPr>
        <p:spPr>
          <a:xfrm>
            <a:off x="3311339" y="2187598"/>
            <a:ext cx="5370206" cy="9342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lang="en-US" sz="2400" dirty="0">
                <a:latin typeface="Calibri"/>
                <a:cs typeface="Calibri"/>
              </a:rPr>
              <a:t>Elba Garza &amp; Matt Wang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Winter </a:t>
            </a:r>
            <a:r>
              <a:rPr sz="2400" spc="-20" dirty="0">
                <a:latin typeface="Calibri"/>
                <a:cs typeface="Calibri"/>
              </a:rPr>
              <a:t>202</a:t>
            </a:r>
            <a:r>
              <a:rPr lang="en-US" sz="2400" spc="-20" dirty="0">
                <a:latin typeface="Calibri"/>
                <a:cs typeface="Calibri"/>
              </a:rPr>
              <a:t>4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F4C4D-A252-4AAB-9911-12D49B43C426}"/>
              </a:ext>
            </a:extLst>
          </p:cNvPr>
          <p:cNvSpPr txBox="1"/>
          <p:nvPr/>
        </p:nvSpPr>
        <p:spPr>
          <a:xfrm>
            <a:off x="3106292" y="3837527"/>
            <a:ext cx="5979415" cy="1881760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600" dirty="0">
                <a:latin typeface="+mj-lt"/>
              </a:rPr>
              <a:t>TAs: </a:t>
            </a: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5F108C0-37D7-2356-179C-542257A76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54" y="3654847"/>
            <a:ext cx="1863474" cy="1852448"/>
          </a:xfrm>
          <a:prstGeom prst="rect">
            <a:avLst/>
          </a:prstGeom>
        </p:spPr>
      </p:pic>
      <p:graphicFrame>
        <p:nvGraphicFramePr>
          <p:cNvPr id="5" name="Google Shape;54;p1">
            <a:extLst>
              <a:ext uri="{FF2B5EF4-FFF2-40B4-BE49-F238E27FC236}">
                <a16:creationId xmlns:a16="http://schemas.microsoft.com/office/drawing/2014/main" id="{82994F50-481A-7AA0-C8D1-126AAC919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261609"/>
              </p:ext>
            </p:extLst>
          </p:nvPr>
        </p:nvGraphicFramePr>
        <p:xfrm>
          <a:off x="3790063" y="3837527"/>
          <a:ext cx="7583997" cy="1612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56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2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Abby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Aishah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Anju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Annie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Ayesha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Heather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Hibbah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Jacob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Janvi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Jasmine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Jonus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Lucas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Luke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Nicole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Shananda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2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Shayna</a:t>
                      </a: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Trey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Vidhi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Vivian</a:t>
                      </a: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1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1568" marB="415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3FE1B8-D5B5-6383-3B11-3CA09D1E97B9}"/>
              </a:ext>
            </a:extLst>
          </p:cNvPr>
          <p:cNvSpPr txBox="1"/>
          <p:nvPr/>
        </p:nvSpPr>
        <p:spPr>
          <a:xfrm>
            <a:off x="6410523" y="6328323"/>
            <a:ext cx="5781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Music: I Don’t Live Here Anymore – The War on Drugs</a:t>
            </a:r>
            <a:endParaRPr lang="en-US" sz="2000" dirty="0">
              <a:solidFill>
                <a:schemeClr val="bg1"/>
              </a:solidFill>
              <a:latin typeface="Segoe UI Emoji"/>
              <a:cs typeface="Segoe UI Emoj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2a27a0026_0_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Mixing Types 1</a:t>
            </a:r>
            <a:endParaRPr dirty="0"/>
          </a:p>
        </p:txBody>
      </p:sp>
      <p:sp>
        <p:nvSpPr>
          <p:cNvPr id="117" name="Google Shape;117;g1d2a27a0026_0_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Winter 2024</a:t>
            </a:r>
            <a:endParaRPr dirty="0"/>
          </a:p>
        </p:txBody>
      </p:sp>
      <p:pic>
        <p:nvPicPr>
          <p:cNvPr id="119" name="Google Shape;119;g1d2a27a0026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721" y="1690825"/>
            <a:ext cx="4796279" cy="3907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d2a27a0026_0_29"/>
          <p:cNvSpPr txBox="1">
            <a:spLocks noGrp="1"/>
          </p:cNvSpPr>
          <p:nvPr>
            <p:ph type="body" idx="1"/>
          </p:nvPr>
        </p:nvSpPr>
        <p:spPr>
          <a:xfrm>
            <a:off x="838200" y="1523875"/>
            <a:ext cx="70683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When mixing types in an expression, Java will </a:t>
            </a:r>
            <a:r>
              <a:rPr lang="en-US" sz="3200" u="sng" dirty="0"/>
              <a:t>convert</a:t>
            </a:r>
            <a:r>
              <a:rPr lang="en-US" sz="3200" dirty="0"/>
              <a:t> one type to the other and then perform the operation “normally”</a:t>
            </a:r>
            <a:endParaRPr sz="3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 dirty="0" err="1"/>
              <a:t>s</a:t>
            </a:r>
            <a:r>
              <a:rPr lang="en-US" sz="3200" dirty="0"/>
              <a:t> can be converted to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200" dirty="0"/>
              <a:t>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Both </a:t>
            </a: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 dirty="0" err="1"/>
              <a:t>s</a:t>
            </a:r>
            <a:r>
              <a:rPr lang="en-US" sz="3200" dirty="0"/>
              <a:t> and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200" dirty="0"/>
              <a:t>s can be converted to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200" dirty="0"/>
              <a:t>s</a:t>
            </a: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How about the other way?...</a:t>
            </a:r>
            <a:endParaRPr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71CDA-B5A0-4E43-A2D9-C8F930E130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2a27a0026_0_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Mixing Types 2</a:t>
            </a:r>
            <a:endParaRPr dirty="0"/>
          </a:p>
        </p:txBody>
      </p:sp>
      <p:sp>
        <p:nvSpPr>
          <p:cNvPr id="117" name="Google Shape;117;g1d2a27a0026_0_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Winter 2024</a:t>
            </a:r>
            <a:endParaRPr dirty="0"/>
          </a:p>
        </p:txBody>
      </p:sp>
      <p:sp>
        <p:nvSpPr>
          <p:cNvPr id="120" name="Google Shape;120;g1d2a27a0026_0_29"/>
          <p:cNvSpPr txBox="1">
            <a:spLocks noGrp="1"/>
          </p:cNvSpPr>
          <p:nvPr>
            <p:ph type="body" idx="1"/>
          </p:nvPr>
        </p:nvSpPr>
        <p:spPr>
          <a:xfrm>
            <a:off x="838200" y="1523875"/>
            <a:ext cx="70683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900" dirty="0"/>
              <a:t>When mixing types in an expression, Java will </a:t>
            </a:r>
            <a:r>
              <a:rPr lang="en-US" sz="2900" u="sng" dirty="0"/>
              <a:t>convert</a:t>
            </a:r>
            <a:r>
              <a:rPr lang="en-US" sz="2900" dirty="0"/>
              <a:t> one type to the other and then perform the operation “normally”</a:t>
            </a:r>
            <a:endParaRPr sz="29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Can we convert </a:t>
            </a:r>
            <a:r>
              <a:rPr lang="en-US" sz="2900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900" dirty="0"/>
              <a:t>s to </a:t>
            </a:r>
            <a:r>
              <a:rPr lang="en-US" sz="29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900" dirty="0" err="1"/>
              <a:t>s</a:t>
            </a:r>
            <a:r>
              <a:rPr lang="en-US" sz="2900" dirty="0"/>
              <a:t>? Strings to </a:t>
            </a:r>
            <a:r>
              <a:rPr lang="en-US" sz="2900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900" dirty="0"/>
              <a:t>s? </a:t>
            </a:r>
            <a:r>
              <a:rPr lang="en-US" sz="2900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900" dirty="0"/>
              <a:t>s to </a:t>
            </a:r>
            <a:r>
              <a:rPr lang="en-US" sz="29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900" dirty="0" err="1"/>
              <a:t>s</a:t>
            </a:r>
            <a:r>
              <a:rPr lang="en-US" sz="2900" dirty="0"/>
              <a:t>? 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🚨Danger: Data loss or incompatibility!🚨</a:t>
            </a:r>
            <a:endParaRPr sz="2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71CDA-B5A0-4E43-A2D9-C8F930E130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A person wearing a parachute jumping off a jetski at the edge of Niagara Falls. Waterfalls are scary!">
            <a:extLst>
              <a:ext uri="{FF2B5EF4-FFF2-40B4-BE49-F238E27FC236}">
                <a16:creationId xmlns:a16="http://schemas.microsoft.com/office/drawing/2014/main" id="{E0D1C702-C179-A7F8-54C1-4BD82FC28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44" y="1850369"/>
            <a:ext cx="4114800" cy="2775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EEAD4-21BA-A8BB-DF99-4D779212AEF8}"/>
              </a:ext>
            </a:extLst>
          </p:cNvPr>
          <p:cNvSpPr txBox="1"/>
          <p:nvPr/>
        </p:nvSpPr>
        <p:spPr>
          <a:xfrm>
            <a:off x="7906500" y="4631121"/>
            <a:ext cx="4373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1995: Robert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Overcracker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going over Niagara Falls.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580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9C52-EFFF-49A0-877E-56C9F045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AED39-20A3-4B42-9299-F75348B2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5331"/>
            <a:ext cx="10515600" cy="467538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2 + 2 + "hello" + 3 * 5 + 10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CCD6B-A337-468A-A53F-0DB5D11DEB2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Winter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665A-18C2-4483-AAC7-61B96BAF2C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7857E536-76A2-3822-79ED-197749A88C7A}"/>
              </a:ext>
            </a:extLst>
          </p:cNvPr>
          <p:cNvSpPr/>
          <p:nvPr/>
        </p:nvSpPr>
        <p:spPr>
          <a:xfrm rot="5400000">
            <a:off x="7642860" y="1635944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BD25F0-BA2C-8B97-BC19-32C77E3152E2}"/>
              </a:ext>
            </a:extLst>
          </p:cNvPr>
          <p:cNvSpPr txBox="1"/>
          <p:nvPr/>
        </p:nvSpPr>
        <p:spPr>
          <a:xfrm>
            <a:off x="7425690" y="2276024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3EE2E38F-139A-8B7E-DB89-02F78E297E6E}"/>
              </a:ext>
            </a:extLst>
          </p:cNvPr>
          <p:cNvSpPr/>
          <p:nvPr/>
        </p:nvSpPr>
        <p:spPr>
          <a:xfrm rot="5400000">
            <a:off x="3136583" y="1594002"/>
            <a:ext cx="259080" cy="1118235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586B9-F67F-6F43-5DF3-5A3D94C7A34A}"/>
              </a:ext>
            </a:extLst>
          </p:cNvPr>
          <p:cNvSpPr txBox="1"/>
          <p:nvPr/>
        </p:nvSpPr>
        <p:spPr>
          <a:xfrm>
            <a:off x="2927985" y="227602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4</a:t>
            </a:r>
            <a:endParaRPr lang="en-US" sz="3600" dirty="0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DC24EA6E-9E78-E6AB-916D-5AC724F4095F}"/>
              </a:ext>
            </a:extLst>
          </p:cNvPr>
          <p:cNvSpPr/>
          <p:nvPr/>
        </p:nvSpPr>
        <p:spPr>
          <a:xfrm rot="5400000">
            <a:off x="4650581" y="1524452"/>
            <a:ext cx="259080" cy="302799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095629-B4F6-6A5A-F845-34DBACB68D17}"/>
              </a:ext>
            </a:extLst>
          </p:cNvPr>
          <p:cNvSpPr txBox="1"/>
          <p:nvPr/>
        </p:nvSpPr>
        <p:spPr>
          <a:xfrm>
            <a:off x="3635692" y="3178745"/>
            <a:ext cx="228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“4hello”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09E3A2-2F66-9D5C-E37F-BCBA765ED044}"/>
              </a:ext>
            </a:extLst>
          </p:cNvPr>
          <p:cNvSpPr txBox="1"/>
          <p:nvPr/>
        </p:nvSpPr>
        <p:spPr>
          <a:xfrm>
            <a:off x="2134552" y="2262579"/>
            <a:ext cx="228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 ”</a:t>
            </a:r>
            <a:endParaRPr 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2DA0EC3C-40CC-7854-45D3-743AC67FAFB6}"/>
              </a:ext>
            </a:extLst>
          </p:cNvPr>
          <p:cNvSpPr/>
          <p:nvPr/>
        </p:nvSpPr>
        <p:spPr>
          <a:xfrm rot="5400000">
            <a:off x="5873723" y="1731361"/>
            <a:ext cx="259080" cy="455935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B3987-CECA-EF24-B23B-8DC68ABE3CF3}"/>
              </a:ext>
            </a:extLst>
          </p:cNvPr>
          <p:cNvSpPr txBox="1"/>
          <p:nvPr/>
        </p:nvSpPr>
        <p:spPr>
          <a:xfrm>
            <a:off x="4190348" y="4131526"/>
            <a:ext cx="352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“4hello15”</a:t>
            </a:r>
            <a:endParaRPr lang="en-US" sz="3600" dirty="0"/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1D415C6F-F887-422B-BDDA-B7E866C729DC}"/>
              </a:ext>
            </a:extLst>
          </p:cNvPr>
          <p:cNvSpPr/>
          <p:nvPr/>
        </p:nvSpPr>
        <p:spPr>
          <a:xfrm rot="5400000">
            <a:off x="7044257" y="2330756"/>
            <a:ext cx="259080" cy="507161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B13E13-A317-CB26-93E3-1531CDE2AC72}"/>
              </a:ext>
            </a:extLst>
          </p:cNvPr>
          <p:cNvSpPr txBox="1"/>
          <p:nvPr/>
        </p:nvSpPr>
        <p:spPr>
          <a:xfrm>
            <a:off x="5068593" y="4998076"/>
            <a:ext cx="399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“4hello1510”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292285-3C65-E071-4160-DA7139A9FD80}"/>
              </a:ext>
            </a:extLst>
          </p:cNvPr>
          <p:cNvSpPr txBox="1"/>
          <p:nvPr/>
        </p:nvSpPr>
        <p:spPr>
          <a:xfrm>
            <a:off x="6624163" y="2251083"/>
            <a:ext cx="228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  ”</a:t>
            </a:r>
            <a:endParaRPr 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1AE331-9159-5AA0-5AA9-7A0AB3DE111D}"/>
              </a:ext>
            </a:extLst>
          </p:cNvPr>
          <p:cNvSpPr txBox="1"/>
          <p:nvPr/>
        </p:nvSpPr>
        <p:spPr>
          <a:xfrm>
            <a:off x="8288204" y="1448347"/>
            <a:ext cx="228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  ”</a:t>
            </a:r>
            <a:endParaRPr 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2a27a0026_0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Work on Expressions/Types Practice Problems 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solidFill>
                  <a:srgbClr val="6700CB"/>
                </a:solidFill>
              </a:rPr>
              <a:t>Part 2</a:t>
            </a:r>
            <a:endParaRPr dirty="0"/>
          </a:p>
        </p:txBody>
      </p:sp>
      <p:sp>
        <p:nvSpPr>
          <p:cNvPr id="126" name="Google Shape;126;g1d2a27a0026_0_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Winter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77CE0B-1215-4A2C-B9AF-711D1E2573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10" name="Google Shape;109;g1d2a27a0026_0_20">
            <a:extLst>
              <a:ext uri="{FF2B5EF4-FFF2-40B4-BE49-F238E27FC236}">
                <a16:creationId xmlns:a16="http://schemas.microsoft.com/office/drawing/2014/main" id="{E5934EDE-1542-4050-A323-5DCC02E6FB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6274377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Ed lesson linked from the course calendar</a:t>
            </a: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Work with the folks around you!</a:t>
            </a: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TAs and I will be walking around to help</a:t>
            </a:r>
            <a:endParaRPr sz="3500" dirty="0">
              <a:highlight>
                <a:srgbClr val="FFFFFF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4D86D-6E46-48F5-84DF-1BEC18CC1AEE}"/>
              </a:ext>
            </a:extLst>
          </p:cNvPr>
          <p:cNvSpPr txBox="1"/>
          <p:nvPr/>
        </p:nvSpPr>
        <p:spPr>
          <a:xfrm>
            <a:off x="7720445" y="1610591"/>
            <a:ext cx="405245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+ 1.0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 / 3 * 2.0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8.0 / 3 * 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"Hello" + "world"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+ 2 + "3"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(3 + 4)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5BA9-66EE-4AF7-A5DD-F4790642EA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A72DB-1B2D-4DF1-8EC2-D268422D7E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E33375F-9E74-5BAD-B692-F1D48C1AF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41403" y="1344858"/>
            <a:ext cx="3337089" cy="225618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* 3 + 1.0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FA743480-F924-250A-A985-4E78B1CDFB68}"/>
              </a:ext>
            </a:extLst>
          </p:cNvPr>
          <p:cNvSpPr/>
          <p:nvPr/>
        </p:nvSpPr>
        <p:spPr>
          <a:xfrm rot="5400000">
            <a:off x="695305" y="1465005"/>
            <a:ext cx="259080" cy="1234911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4870E-9F86-D736-EB6E-376E8083D2D6}"/>
              </a:ext>
            </a:extLst>
          </p:cNvPr>
          <p:cNvSpPr txBox="1"/>
          <p:nvPr/>
        </p:nvSpPr>
        <p:spPr>
          <a:xfrm>
            <a:off x="464976" y="2192867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91FC93D2-4198-D1E2-E679-1807E2D341C4}"/>
              </a:ext>
            </a:extLst>
          </p:cNvPr>
          <p:cNvSpPr/>
          <p:nvPr/>
        </p:nvSpPr>
        <p:spPr>
          <a:xfrm rot="5400000">
            <a:off x="1623157" y="171085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AB1D-D17A-B52A-6991-181D7B867593}"/>
              </a:ext>
            </a:extLst>
          </p:cNvPr>
          <p:cNvSpPr txBox="1"/>
          <p:nvPr/>
        </p:nvSpPr>
        <p:spPr>
          <a:xfrm>
            <a:off x="1046177" y="304459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16.0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9AFFA-789E-481B-E5B3-5B7320580634}"/>
              </a:ext>
            </a:extLst>
          </p:cNvPr>
          <p:cNvSpPr txBox="1"/>
          <p:nvPr/>
        </p:nvSpPr>
        <p:spPr>
          <a:xfrm>
            <a:off x="533792" y="2192867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D218F-49AF-A52C-1C38-A1823380733C}"/>
              </a:ext>
            </a:extLst>
          </p:cNvPr>
          <p:cNvSpPr txBox="1">
            <a:spLocks/>
          </p:cNvSpPr>
          <p:nvPr/>
        </p:nvSpPr>
        <p:spPr>
          <a:xfrm>
            <a:off x="3313795" y="1344858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 / 3 * 2.0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08DE4A57-A202-C32D-5AEA-143B3279FC40}"/>
              </a:ext>
            </a:extLst>
          </p:cNvPr>
          <p:cNvSpPr/>
          <p:nvPr/>
        </p:nvSpPr>
        <p:spPr>
          <a:xfrm rot="5400000">
            <a:off x="4141132" y="1486433"/>
            <a:ext cx="259080" cy="119205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0D2F6-5FF5-5E4B-A613-84EF3319541A}"/>
              </a:ext>
            </a:extLst>
          </p:cNvPr>
          <p:cNvSpPr txBox="1"/>
          <p:nvPr/>
        </p:nvSpPr>
        <p:spPr>
          <a:xfrm>
            <a:off x="3920174" y="214978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D664AD0D-B77B-DC4F-FFFF-7A776FC514B5}"/>
              </a:ext>
            </a:extLst>
          </p:cNvPr>
          <p:cNvSpPr/>
          <p:nvPr/>
        </p:nvSpPr>
        <p:spPr>
          <a:xfrm rot="5400000">
            <a:off x="5078355" y="171085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67220-032D-0C90-FE54-99F29C22602E}"/>
              </a:ext>
            </a:extLst>
          </p:cNvPr>
          <p:cNvSpPr txBox="1"/>
          <p:nvPr/>
        </p:nvSpPr>
        <p:spPr>
          <a:xfrm>
            <a:off x="4501375" y="304459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4.0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20E36-6E24-90AC-1B6F-FC750A0A488D}"/>
              </a:ext>
            </a:extLst>
          </p:cNvPr>
          <p:cNvSpPr txBox="1"/>
          <p:nvPr/>
        </p:nvSpPr>
        <p:spPr>
          <a:xfrm>
            <a:off x="4254980" y="214978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2C69A3-1DD8-F21C-1CE3-7B942B15DC0B}"/>
              </a:ext>
            </a:extLst>
          </p:cNvPr>
          <p:cNvSpPr txBox="1">
            <a:spLocks/>
          </p:cNvSpPr>
          <p:nvPr/>
        </p:nvSpPr>
        <p:spPr>
          <a:xfrm>
            <a:off x="6768993" y="1344858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8.0 / 3 * 2</a:t>
            </a:r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EA2C7774-6013-E089-386F-69145EF1D9DC}"/>
              </a:ext>
            </a:extLst>
          </p:cNvPr>
          <p:cNvSpPr/>
          <p:nvPr/>
        </p:nvSpPr>
        <p:spPr>
          <a:xfrm rot="5400000">
            <a:off x="7856552" y="1226211"/>
            <a:ext cx="259080" cy="171250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A75A05-AD6C-C906-8B68-536D33945D84}"/>
              </a:ext>
            </a:extLst>
          </p:cNvPr>
          <p:cNvSpPr txBox="1"/>
          <p:nvPr/>
        </p:nvSpPr>
        <p:spPr>
          <a:xfrm>
            <a:off x="7101995" y="2149782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2.666…</a:t>
            </a:r>
            <a:endParaRPr lang="en-US" sz="3600" dirty="0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90A944E0-F9E6-D048-750D-AABA828C00E1}"/>
              </a:ext>
            </a:extLst>
          </p:cNvPr>
          <p:cNvSpPr/>
          <p:nvPr/>
        </p:nvSpPr>
        <p:spPr>
          <a:xfrm rot="5400000">
            <a:off x="8481017" y="1667206"/>
            <a:ext cx="259080" cy="2470371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319CC9-092F-FD8C-D50A-9E9D2B765E1C}"/>
              </a:ext>
            </a:extLst>
          </p:cNvPr>
          <p:cNvSpPr txBox="1"/>
          <p:nvPr/>
        </p:nvSpPr>
        <p:spPr>
          <a:xfrm>
            <a:off x="7616247" y="3024315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5.333…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5678B3-14C7-67E7-D68F-F848BEF8020E}"/>
              </a:ext>
            </a:extLst>
          </p:cNvPr>
          <p:cNvSpPr txBox="1"/>
          <p:nvPr/>
        </p:nvSpPr>
        <p:spPr>
          <a:xfrm>
            <a:off x="9716165" y="1412610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6F8816D-86A1-63E9-587D-D34A9DD1CD6A}"/>
              </a:ext>
            </a:extLst>
          </p:cNvPr>
          <p:cNvSpPr txBox="1">
            <a:spLocks/>
          </p:cNvSpPr>
          <p:nvPr/>
        </p:nvSpPr>
        <p:spPr>
          <a:xfrm>
            <a:off x="8610600" y="49855"/>
            <a:ext cx="3289516" cy="70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dirty="0">
                <a:latin typeface="Consolas" panose="020B0609020204030204" pitchFamily="49" charset="0"/>
              </a:rPr>
              <a:t>“Hello” + “world”</a:t>
            </a:r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2311469C-2F6B-9262-8909-42E0482D1808}"/>
              </a:ext>
            </a:extLst>
          </p:cNvPr>
          <p:cNvSpPr/>
          <p:nvPr/>
        </p:nvSpPr>
        <p:spPr>
          <a:xfrm rot="5400000">
            <a:off x="10149604" y="-807423"/>
            <a:ext cx="259080" cy="28381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CED436-12C2-2509-E66F-9DD004024245}"/>
              </a:ext>
            </a:extLst>
          </p:cNvPr>
          <p:cNvSpPr txBox="1"/>
          <p:nvPr/>
        </p:nvSpPr>
        <p:spPr>
          <a:xfrm>
            <a:off x="8978834" y="789641"/>
            <a:ext cx="260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“</a:t>
            </a:r>
            <a:r>
              <a:rPr lang="en-US" sz="2400" dirty="0" err="1">
                <a:latin typeface="Consolas" panose="020B0609020204030204" pitchFamily="49" charset="0"/>
              </a:rPr>
              <a:t>Helloworld</a:t>
            </a:r>
            <a:r>
              <a:rPr lang="en-US" sz="2400" dirty="0">
                <a:latin typeface="Consolas" panose="020B0609020204030204" pitchFamily="49" charset="0"/>
              </a:rPr>
              <a:t>”</a:t>
            </a:r>
            <a:endParaRPr lang="en-US" sz="240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636F3E7-4DA1-1343-2ED6-CF54C706485F}"/>
              </a:ext>
            </a:extLst>
          </p:cNvPr>
          <p:cNvSpPr txBox="1">
            <a:spLocks/>
          </p:cNvSpPr>
          <p:nvPr/>
        </p:nvSpPr>
        <p:spPr>
          <a:xfrm>
            <a:off x="-148786" y="3749334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“2” + 3</a:t>
            </a:r>
          </a:p>
        </p:txBody>
      </p:sp>
      <p:sp>
        <p:nvSpPr>
          <p:cNvPr id="32" name="Right Bracket 31">
            <a:extLst>
              <a:ext uri="{FF2B5EF4-FFF2-40B4-BE49-F238E27FC236}">
                <a16:creationId xmlns:a16="http://schemas.microsoft.com/office/drawing/2014/main" id="{EBE4DE29-B643-0D01-7BEB-F5E6F8AF3589}"/>
              </a:ext>
            </a:extLst>
          </p:cNvPr>
          <p:cNvSpPr/>
          <p:nvPr/>
        </p:nvSpPr>
        <p:spPr>
          <a:xfrm rot="5400000">
            <a:off x="1054399" y="3604143"/>
            <a:ext cx="259080" cy="176558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85634C-0C44-20A6-0A1E-DC72EEC680B8}"/>
              </a:ext>
            </a:extLst>
          </p:cNvPr>
          <p:cNvSpPr txBox="1"/>
          <p:nvPr/>
        </p:nvSpPr>
        <p:spPr>
          <a:xfrm>
            <a:off x="161214" y="4563388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“12”</a:t>
            </a:r>
            <a:endParaRPr lang="en-US" sz="3600" dirty="0"/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E3795BD1-CB7C-1DA4-7575-33A2D9D14699}"/>
              </a:ext>
            </a:extLst>
          </p:cNvPr>
          <p:cNvSpPr/>
          <p:nvPr/>
        </p:nvSpPr>
        <p:spPr>
          <a:xfrm rot="5400000">
            <a:off x="1754171" y="3931643"/>
            <a:ext cx="259080" cy="24731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2B0D77-2A33-4771-B384-4193AC09E815}"/>
              </a:ext>
            </a:extLst>
          </p:cNvPr>
          <p:cNvSpPr txBox="1"/>
          <p:nvPr/>
        </p:nvSpPr>
        <p:spPr>
          <a:xfrm>
            <a:off x="838200" y="5279886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“123”</a:t>
            </a:r>
            <a:endParaRPr lang="en-US" sz="3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CADDF1-0785-B622-881A-5FC755DEF075}"/>
              </a:ext>
            </a:extLst>
          </p:cNvPr>
          <p:cNvSpPr txBox="1"/>
          <p:nvPr/>
        </p:nvSpPr>
        <p:spPr>
          <a:xfrm>
            <a:off x="-81082" y="3805362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 ”</a:t>
            </a:r>
            <a:endParaRPr 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130F63-186C-21C8-39A0-69E01D2428B0}"/>
              </a:ext>
            </a:extLst>
          </p:cNvPr>
          <p:cNvSpPr txBox="1"/>
          <p:nvPr/>
        </p:nvSpPr>
        <p:spPr>
          <a:xfrm>
            <a:off x="2448960" y="3784270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 ”</a:t>
            </a:r>
            <a:endParaRPr 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1438FA9-D7F1-FABD-9269-CE3DFC125D32}"/>
              </a:ext>
            </a:extLst>
          </p:cNvPr>
          <p:cNvSpPr txBox="1">
            <a:spLocks/>
          </p:cNvSpPr>
          <p:nvPr/>
        </p:nvSpPr>
        <p:spPr>
          <a:xfrm>
            <a:off x="3611696" y="3781736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+ 2 + “3”</a:t>
            </a:r>
          </a:p>
        </p:txBody>
      </p:sp>
      <p:sp>
        <p:nvSpPr>
          <p:cNvPr id="39" name="Right Bracket 38">
            <a:extLst>
              <a:ext uri="{FF2B5EF4-FFF2-40B4-BE49-F238E27FC236}">
                <a16:creationId xmlns:a16="http://schemas.microsoft.com/office/drawing/2014/main" id="{1BB943EB-77BC-1472-F46C-EA57617C0EAE}"/>
              </a:ext>
            </a:extLst>
          </p:cNvPr>
          <p:cNvSpPr/>
          <p:nvPr/>
        </p:nvSpPr>
        <p:spPr>
          <a:xfrm rot="5400000">
            <a:off x="4578678" y="3800526"/>
            <a:ext cx="259080" cy="13728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0" name="Right Bracket 39">
            <a:extLst>
              <a:ext uri="{FF2B5EF4-FFF2-40B4-BE49-F238E27FC236}">
                <a16:creationId xmlns:a16="http://schemas.microsoft.com/office/drawing/2014/main" id="{8458D1AD-1C46-744A-84D6-9AA3B3F9675A}"/>
              </a:ext>
            </a:extLst>
          </p:cNvPr>
          <p:cNvSpPr/>
          <p:nvPr/>
        </p:nvSpPr>
        <p:spPr>
          <a:xfrm rot="5400000">
            <a:off x="5611203" y="4078199"/>
            <a:ext cx="259080" cy="225615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42E262-A319-B8C2-F660-8C9157BDE229}"/>
              </a:ext>
            </a:extLst>
          </p:cNvPr>
          <p:cNvSpPr txBox="1"/>
          <p:nvPr/>
        </p:nvSpPr>
        <p:spPr>
          <a:xfrm>
            <a:off x="4819117" y="5331085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“33”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D8E382-3A78-90D6-37C8-9094A1532BB1}"/>
              </a:ext>
            </a:extLst>
          </p:cNvPr>
          <p:cNvSpPr txBox="1"/>
          <p:nvPr/>
        </p:nvSpPr>
        <p:spPr>
          <a:xfrm>
            <a:off x="4222030" y="4561421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 ”</a:t>
            </a:r>
            <a:endParaRPr 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9ADD51-B243-7A2F-1F5F-A9D162476AE3}"/>
              </a:ext>
            </a:extLst>
          </p:cNvPr>
          <p:cNvSpPr txBox="1"/>
          <p:nvPr/>
        </p:nvSpPr>
        <p:spPr>
          <a:xfrm>
            <a:off x="4429006" y="4572746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E0C0F36-1258-87DA-A7B1-8EC28E342B46}"/>
              </a:ext>
            </a:extLst>
          </p:cNvPr>
          <p:cNvSpPr txBox="1">
            <a:spLocks/>
          </p:cNvSpPr>
          <p:nvPr/>
        </p:nvSpPr>
        <p:spPr>
          <a:xfrm>
            <a:off x="7097838" y="3756495"/>
            <a:ext cx="488362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“2” + (3 + 4)</a:t>
            </a:r>
          </a:p>
        </p:txBody>
      </p:sp>
      <p:sp>
        <p:nvSpPr>
          <p:cNvPr id="46" name="Right Bracket 45">
            <a:extLst>
              <a:ext uri="{FF2B5EF4-FFF2-40B4-BE49-F238E27FC236}">
                <a16:creationId xmlns:a16="http://schemas.microsoft.com/office/drawing/2014/main" id="{343D5623-68E1-815E-13BE-F3BAEDDCB1C3}"/>
              </a:ext>
            </a:extLst>
          </p:cNvPr>
          <p:cNvSpPr/>
          <p:nvPr/>
        </p:nvSpPr>
        <p:spPr>
          <a:xfrm rot="5400000">
            <a:off x="10848167" y="3712220"/>
            <a:ext cx="259080" cy="161159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7" name="Right Bracket 46">
            <a:extLst>
              <a:ext uri="{FF2B5EF4-FFF2-40B4-BE49-F238E27FC236}">
                <a16:creationId xmlns:a16="http://schemas.microsoft.com/office/drawing/2014/main" id="{76E89F4F-0F25-EAE5-4485-8A2EE147EF52}"/>
              </a:ext>
            </a:extLst>
          </p:cNvPr>
          <p:cNvSpPr/>
          <p:nvPr/>
        </p:nvSpPr>
        <p:spPr>
          <a:xfrm rot="5400000">
            <a:off x="8289332" y="3633961"/>
            <a:ext cx="259080" cy="177058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25711C-6792-F229-FBEF-9CF16D3F4874}"/>
              </a:ext>
            </a:extLst>
          </p:cNvPr>
          <p:cNvSpPr txBox="1"/>
          <p:nvPr/>
        </p:nvSpPr>
        <p:spPr>
          <a:xfrm>
            <a:off x="8628445" y="5352401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“127”</a:t>
            </a:r>
            <a:endParaRPr lang="en-US" sz="3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095A5A-D712-9238-EB97-1DBC6076DB0B}"/>
              </a:ext>
            </a:extLst>
          </p:cNvPr>
          <p:cNvSpPr txBox="1"/>
          <p:nvPr/>
        </p:nvSpPr>
        <p:spPr>
          <a:xfrm>
            <a:off x="7219022" y="3788618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 ”</a:t>
            </a:r>
            <a:endParaRPr 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F3F1B7-D171-1954-2479-84AEAD80400A}"/>
              </a:ext>
            </a:extLst>
          </p:cNvPr>
          <p:cNvSpPr txBox="1"/>
          <p:nvPr/>
        </p:nvSpPr>
        <p:spPr>
          <a:xfrm>
            <a:off x="10739143" y="4554258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7</a:t>
            </a:r>
            <a:endParaRPr lang="en-US" sz="3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B699C9-AF2C-D0D1-CE25-ECF5EB6B4F75}"/>
              </a:ext>
            </a:extLst>
          </p:cNvPr>
          <p:cNvSpPr txBox="1"/>
          <p:nvPr/>
        </p:nvSpPr>
        <p:spPr>
          <a:xfrm>
            <a:off x="7807389" y="4572745"/>
            <a:ext cx="130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“12”</a:t>
            </a:r>
            <a:endParaRPr lang="en-US" sz="3600" dirty="0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03C9002E-6455-AB97-1C45-609C6495B29C}"/>
              </a:ext>
            </a:extLst>
          </p:cNvPr>
          <p:cNvSpPr/>
          <p:nvPr/>
        </p:nvSpPr>
        <p:spPr>
          <a:xfrm rot="5400000">
            <a:off x="9467740" y="3636812"/>
            <a:ext cx="259080" cy="322237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9B88ED-B89C-2BDF-B95F-248165AA8C57}"/>
              </a:ext>
            </a:extLst>
          </p:cNvPr>
          <p:cNvSpPr txBox="1"/>
          <p:nvPr/>
        </p:nvSpPr>
        <p:spPr>
          <a:xfrm>
            <a:off x="10531168" y="4534363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 ”</a:t>
            </a:r>
            <a:endParaRPr 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CBD1196-EA93-AB6A-9E3A-881AB7631EAA}"/>
              </a:ext>
            </a:extLst>
          </p:cNvPr>
          <p:cNvCxnSpPr>
            <a:cxnSpLocks/>
          </p:cNvCxnSpPr>
          <p:nvPr/>
        </p:nvCxnSpPr>
        <p:spPr>
          <a:xfrm>
            <a:off x="3326228" y="1378772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861DB3E-7418-3563-D727-027CD5F34076}"/>
              </a:ext>
            </a:extLst>
          </p:cNvPr>
          <p:cNvCxnSpPr>
            <a:cxnSpLocks/>
          </p:cNvCxnSpPr>
          <p:nvPr/>
        </p:nvCxnSpPr>
        <p:spPr>
          <a:xfrm>
            <a:off x="6845666" y="1344858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E36A027-7E8F-3DE6-9681-73F320E326BB}"/>
              </a:ext>
            </a:extLst>
          </p:cNvPr>
          <p:cNvCxnSpPr>
            <a:cxnSpLocks/>
          </p:cNvCxnSpPr>
          <p:nvPr/>
        </p:nvCxnSpPr>
        <p:spPr>
          <a:xfrm>
            <a:off x="3685638" y="379040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932487B-4145-5ADB-B983-BD8630EB17F8}"/>
              </a:ext>
            </a:extLst>
          </p:cNvPr>
          <p:cNvCxnSpPr>
            <a:cxnSpLocks/>
          </p:cNvCxnSpPr>
          <p:nvPr/>
        </p:nvCxnSpPr>
        <p:spPr>
          <a:xfrm>
            <a:off x="7219022" y="379040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1">
            <a:extLst>
              <a:ext uri="{FF2B5EF4-FFF2-40B4-BE49-F238E27FC236}">
                <a16:creationId xmlns:a16="http://schemas.microsoft.com/office/drawing/2014/main" id="{4025CB8F-45A1-2140-E21B-931A4A90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2" y="33463"/>
            <a:ext cx="10515600" cy="1325563"/>
          </a:xfrm>
        </p:spPr>
        <p:txBody>
          <a:bodyPr/>
          <a:lstStyle/>
          <a:p>
            <a:r>
              <a:rPr lang="en-US" dirty="0"/>
              <a:t>Part 2 Walkthrough</a:t>
            </a:r>
          </a:p>
        </p:txBody>
      </p:sp>
    </p:spTree>
    <p:extLst>
      <p:ext uri="{BB962C8B-B14F-4D97-AF65-F5344CB8AC3E}">
        <p14:creationId xmlns:p14="http://schemas.microsoft.com/office/powerpoint/2010/main" val="27642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9" grpId="0" animBg="1"/>
      <p:bldP spid="30" grpId="0"/>
      <p:bldP spid="31" grpId="0"/>
      <p:bldP spid="32" grpId="0" animBg="1"/>
      <p:bldP spid="33" grpId="0"/>
      <p:bldP spid="34" grpId="0" animBg="1"/>
      <p:bldP spid="35" grpId="0"/>
      <p:bldP spid="36" grpId="0"/>
      <p:bldP spid="37" grpId="0"/>
      <p:bldP spid="38" grpId="0"/>
      <p:bldP spid="39" grpId="0" animBg="1"/>
      <p:bldP spid="40" grpId="0" animBg="1"/>
      <p:bldP spid="41" grpId="0"/>
      <p:bldP spid="42" grpId="0"/>
      <p:bldP spid="44" grpId="0"/>
      <p:bldP spid="45" grpId="0"/>
      <p:bldP spid="46" grpId="0" animBg="1"/>
      <p:bldP spid="47" grpId="0" animBg="1"/>
      <p:bldP spid="48" grpId="0"/>
      <p:bldP spid="49" grpId="0"/>
      <p:bldP spid="50" grpId="0"/>
      <p:bldP spid="51" grpId="0"/>
      <p:bldP spid="52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2a27a0026_0_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Boolean Operators</a:t>
            </a:r>
            <a:endParaRPr dirty="0"/>
          </a:p>
        </p:txBody>
      </p:sp>
      <p:sp>
        <p:nvSpPr>
          <p:cNvPr id="134" name="Google Shape;134;g1d2a27a0026_0_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Winter 2024</a:t>
            </a:r>
            <a:endParaRPr dirty="0"/>
          </a:p>
        </p:txBody>
      </p:sp>
      <p:sp>
        <p:nvSpPr>
          <p:cNvPr id="136" name="Google Shape;136;g1d2a27a0026_0_58"/>
          <p:cNvSpPr txBox="1">
            <a:spLocks noGrp="1"/>
          </p:cNvSpPr>
          <p:nvPr>
            <p:ph type="body" idx="1"/>
          </p:nvPr>
        </p:nvSpPr>
        <p:spPr>
          <a:xfrm>
            <a:off x="838200" y="1523875"/>
            <a:ext cx="86646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!</a:t>
            </a:r>
            <a:r>
              <a:rPr lang="en-US" sz="3200"/>
              <a:t> Logical Not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&lt; &gt; &lt;= &gt;=</a:t>
            </a:r>
            <a:r>
              <a:rPr lang="en-US" sz="3200"/>
              <a:t> Relational Operators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== !=</a:t>
            </a:r>
            <a:r>
              <a:rPr lang="en-US" sz="3200"/>
              <a:t> Relational Operators (equality)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&amp;&amp;</a:t>
            </a:r>
            <a:r>
              <a:rPr lang="en-US" sz="3200"/>
              <a:t> Logical And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||</a:t>
            </a:r>
            <a:r>
              <a:rPr lang="en-US" sz="3200"/>
              <a:t> Logical Or</a:t>
            </a:r>
            <a:endParaRPr sz="3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683872-BA28-4A6D-8F10-6A6E2C8DC9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2a27a0026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Precedence (updated)</a:t>
            </a:r>
            <a:endParaRPr dirty="0"/>
          </a:p>
        </p:txBody>
      </p:sp>
      <p:sp>
        <p:nvSpPr>
          <p:cNvPr id="100" name="Google Shape;100;g1d2a27a0026_0_12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</a:rPr>
              <a:t>Logical not</a:t>
            </a:r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6700CB"/>
                </a:solidFill>
              </a:rPr>
              <a:t>P</a:t>
            </a:r>
            <a:r>
              <a:rPr lang="en-US" dirty="0"/>
              <a:t>arentheses</a:t>
            </a:r>
            <a:endParaRPr dirty="0"/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6700CB"/>
                </a:solidFill>
              </a:rPr>
              <a:t>M</a:t>
            </a:r>
            <a:r>
              <a:rPr lang="en-US" dirty="0"/>
              <a:t>ultiplication</a:t>
            </a:r>
            <a:r>
              <a:rPr lang="en-US" b="1" dirty="0">
                <a:solidFill>
                  <a:srgbClr val="6700CB"/>
                </a:solidFill>
              </a:rPr>
              <a:t>, M</a:t>
            </a:r>
            <a:r>
              <a:rPr lang="en-US" dirty="0"/>
              <a:t>odulo</a:t>
            </a:r>
            <a:r>
              <a:rPr lang="en-US" b="1" dirty="0">
                <a:solidFill>
                  <a:srgbClr val="6700CB"/>
                </a:solidFill>
              </a:rPr>
              <a:t>, D</a:t>
            </a:r>
            <a:r>
              <a:rPr lang="en-US" dirty="0"/>
              <a:t>ivision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6700CB"/>
                </a:solidFill>
              </a:rPr>
              <a:t>A</a:t>
            </a:r>
            <a:r>
              <a:rPr lang="en-US" dirty="0"/>
              <a:t>ddition (and Concatenation)</a:t>
            </a:r>
            <a:r>
              <a:rPr lang="en-US" b="1" dirty="0"/>
              <a:t>, </a:t>
            </a:r>
            <a:r>
              <a:rPr lang="en-US" b="1" dirty="0">
                <a:solidFill>
                  <a:srgbClr val="6700CB"/>
                </a:solidFill>
              </a:rPr>
              <a:t>S</a:t>
            </a:r>
            <a:r>
              <a:rPr lang="en-US" dirty="0"/>
              <a:t>ubtraction</a:t>
            </a:r>
            <a:endParaRPr lang="en-US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Relational operators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Equality operators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Logical and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Logical or</a:t>
            </a:r>
            <a:endParaRPr b="1" dirty="0">
              <a:solidFill>
                <a:srgbClr val="008080"/>
              </a:solidFill>
              <a:highlight>
                <a:srgbClr val="FFFFFF"/>
              </a:highlight>
            </a:endParaRPr>
          </a:p>
        </p:txBody>
      </p:sp>
      <p:sp>
        <p:nvSpPr>
          <p:cNvPr id="101" name="Google Shape;101;g1d2a27a0026_0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Winter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61F98-5BDD-4B0F-8533-D28DECD29B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0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9C52-EFFF-49A0-877E-56C9F045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AED39-20A3-4B42-9299-F75348B2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5332"/>
            <a:ext cx="10515600" cy="73283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1 + 2 * 3 != (1 + 2) * 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CCD6B-A337-468A-A53F-0DB5D11DEB2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Winter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365AF-05F5-4752-A234-823046483C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4F0BA042-012D-F134-C3AB-768F18F1EAF0}"/>
              </a:ext>
            </a:extLst>
          </p:cNvPr>
          <p:cNvSpPr/>
          <p:nvPr/>
        </p:nvSpPr>
        <p:spPr>
          <a:xfrm rot="5400000">
            <a:off x="7175840" y="1355128"/>
            <a:ext cx="259080" cy="169603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1CDF1-4E8F-B067-8830-1DC431A2264E}"/>
              </a:ext>
            </a:extLst>
          </p:cNvPr>
          <p:cNvSpPr txBox="1"/>
          <p:nvPr/>
        </p:nvSpPr>
        <p:spPr>
          <a:xfrm>
            <a:off x="6598860" y="2255158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F8504190-06CC-198B-01B7-8A9070B48AE2}"/>
              </a:ext>
            </a:extLst>
          </p:cNvPr>
          <p:cNvSpPr/>
          <p:nvPr/>
        </p:nvSpPr>
        <p:spPr>
          <a:xfrm rot="5400000">
            <a:off x="4645136" y="1569273"/>
            <a:ext cx="259080" cy="125376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8E3A1B-19FA-4CD9-357C-DCCD8344EB15}"/>
              </a:ext>
            </a:extLst>
          </p:cNvPr>
          <p:cNvSpPr txBox="1"/>
          <p:nvPr/>
        </p:nvSpPr>
        <p:spPr>
          <a:xfrm>
            <a:off x="4068156" y="2293960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6</a:t>
            </a:r>
            <a:endParaRPr lang="en-US" sz="36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411CA5A-A2D9-874A-4EA1-598993B78766}"/>
              </a:ext>
            </a:extLst>
          </p:cNvPr>
          <p:cNvSpPr txBox="1">
            <a:spLocks/>
          </p:cNvSpPr>
          <p:nvPr/>
        </p:nvSpPr>
        <p:spPr>
          <a:xfrm>
            <a:off x="577489" y="2884016"/>
            <a:ext cx="10515600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+ 6 != 3 * 3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791A8667-B4B6-F435-C1D5-EAFBD3562104}"/>
              </a:ext>
            </a:extLst>
          </p:cNvPr>
          <p:cNvSpPr/>
          <p:nvPr/>
        </p:nvSpPr>
        <p:spPr>
          <a:xfrm rot="5400000">
            <a:off x="6907568" y="2989967"/>
            <a:ext cx="259080" cy="125376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D41A93-AC42-A10F-456A-E1B84456D0F9}"/>
              </a:ext>
            </a:extLst>
          </p:cNvPr>
          <p:cNvSpPr txBox="1"/>
          <p:nvPr/>
        </p:nvSpPr>
        <p:spPr>
          <a:xfrm>
            <a:off x="6330588" y="3723654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9</a:t>
            </a:r>
            <a:endParaRPr lang="en-US" sz="3600" dirty="0"/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96DCA067-CA85-2785-0A9C-1380FB0D398F}"/>
              </a:ext>
            </a:extLst>
          </p:cNvPr>
          <p:cNvSpPr/>
          <p:nvPr/>
        </p:nvSpPr>
        <p:spPr>
          <a:xfrm rot="5400000">
            <a:off x="4645135" y="2968543"/>
            <a:ext cx="259080" cy="125376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2B04A2-DF44-A756-41A7-A90B1BF1B178}"/>
              </a:ext>
            </a:extLst>
          </p:cNvPr>
          <p:cNvSpPr txBox="1"/>
          <p:nvPr/>
        </p:nvSpPr>
        <p:spPr>
          <a:xfrm>
            <a:off x="4068156" y="3677053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7</a:t>
            </a:r>
            <a:endParaRPr lang="en-US" sz="36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26C277B-46CB-C39E-15D8-F4078F77DC86}"/>
              </a:ext>
            </a:extLst>
          </p:cNvPr>
          <p:cNvSpPr txBox="1">
            <a:spLocks/>
          </p:cNvSpPr>
          <p:nvPr/>
        </p:nvSpPr>
        <p:spPr>
          <a:xfrm>
            <a:off x="577489" y="4339354"/>
            <a:ext cx="10515600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7 != 9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7DF24E2-7C30-44FE-6670-CAA622EB77C0}"/>
              </a:ext>
            </a:extLst>
          </p:cNvPr>
          <p:cNvSpPr txBox="1">
            <a:spLocks/>
          </p:cNvSpPr>
          <p:nvPr/>
        </p:nvSpPr>
        <p:spPr>
          <a:xfrm>
            <a:off x="577489" y="5388868"/>
            <a:ext cx="10515600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9616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/>
      <p:bldP spid="10" grpId="0" animBg="1"/>
      <p:bldP spid="11" grpId="0"/>
      <p:bldP spid="12" grpId="0"/>
      <p:bldP spid="13" grpId="0" animBg="1"/>
      <p:bldP spid="15" grpId="0"/>
      <p:bldP spid="16" grpId="0" animBg="1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2a27a0026_0_49"/>
          <p:cNvSpPr txBox="1">
            <a:spLocks noGrp="1"/>
          </p:cNvSpPr>
          <p:nvPr>
            <p:ph type="title"/>
          </p:nvPr>
        </p:nvSpPr>
        <p:spPr>
          <a:xfrm>
            <a:off x="838200" y="356027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/>
              <a:t>Work on Expressions/Types Practice Problems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rgbClr val="6700CB"/>
                </a:solidFill>
              </a:rPr>
              <a:t>Part 3</a:t>
            </a:r>
            <a:endParaRPr/>
          </a:p>
        </p:txBody>
      </p:sp>
      <p:sp>
        <p:nvSpPr>
          <p:cNvPr id="142" name="Google Shape;142;g1d2a27a0026_0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Winter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D5BB3C-307C-449E-B32B-915B5EF64F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10" name="Google Shape;109;g1d2a27a0026_0_20">
            <a:extLst>
              <a:ext uri="{FF2B5EF4-FFF2-40B4-BE49-F238E27FC236}">
                <a16:creationId xmlns:a16="http://schemas.microsoft.com/office/drawing/2014/main" id="{9A4688DB-3F5C-46FC-8236-98519171C8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5837959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dirty="0"/>
              <a:t>Ed lesson linked from the course calendar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dirty="0"/>
              <a:t>Work with the folks around you!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dirty="0"/>
              <a:t>TAs and I will be walking around to help</a:t>
            </a:r>
            <a:endParaRPr sz="3200" dirty="0">
              <a:highlight>
                <a:srgbClr val="FFFFFF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E6DD0-382D-4A14-95CB-F43E7FB37404}"/>
              </a:ext>
            </a:extLst>
          </p:cNvPr>
          <p:cNvSpPr txBox="1"/>
          <p:nvPr/>
        </p:nvSpPr>
        <p:spPr>
          <a:xfrm>
            <a:off x="6764483" y="1728623"/>
            <a:ext cx="547427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&lt; 12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10 % 3 == 10 / 3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&lt; 9 || (7 != 7)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!(1 + 2 == 3 &amp;&amp; 10 % 4 &gt; 2)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5BA9-66EE-4AF7-A5DD-F4790642EA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Winter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47571-5828-4EB4-905A-7CD36B1513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A1CF7-978F-26D3-DF0A-8D7ED19DF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12235"/>
            <a:ext cx="2932522" cy="73283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* 3 &lt; 12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28DB6797-1BC3-894F-B03B-7D804E356BF6}"/>
              </a:ext>
            </a:extLst>
          </p:cNvPr>
          <p:cNvSpPr/>
          <p:nvPr/>
        </p:nvSpPr>
        <p:spPr>
          <a:xfrm rot="5400000">
            <a:off x="742438" y="1618186"/>
            <a:ext cx="259080" cy="125376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10CA4-703D-D82C-C9C2-B571D96E424B}"/>
              </a:ext>
            </a:extLst>
          </p:cNvPr>
          <p:cNvSpPr txBox="1"/>
          <p:nvPr/>
        </p:nvSpPr>
        <p:spPr>
          <a:xfrm>
            <a:off x="165458" y="2338392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78FC0-3944-DEE4-D019-4B32A8117822}"/>
              </a:ext>
            </a:extLst>
          </p:cNvPr>
          <p:cNvSpPr txBox="1"/>
          <p:nvPr/>
        </p:nvSpPr>
        <p:spPr>
          <a:xfrm>
            <a:off x="984657" y="3670176"/>
            <a:ext cx="167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309C1F-40C0-0242-D3BC-AC8EE0D33D5D}"/>
              </a:ext>
            </a:extLst>
          </p:cNvPr>
          <p:cNvSpPr txBox="1">
            <a:spLocks/>
          </p:cNvSpPr>
          <p:nvPr/>
        </p:nvSpPr>
        <p:spPr>
          <a:xfrm>
            <a:off x="382276" y="2799450"/>
            <a:ext cx="2932522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15 &lt; 12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7F6C366-5A08-5045-F1DE-03BD9960D43A}"/>
              </a:ext>
            </a:extLst>
          </p:cNvPr>
          <p:cNvSpPr txBox="1">
            <a:spLocks/>
          </p:cNvSpPr>
          <p:nvPr/>
        </p:nvSpPr>
        <p:spPr>
          <a:xfrm>
            <a:off x="2786526" y="1512235"/>
            <a:ext cx="5022917" cy="86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10 % 3 == 10 / 3</a:t>
            </a: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50482AFC-4A5B-7BAF-AFF5-EC5DC336F555}"/>
              </a:ext>
            </a:extLst>
          </p:cNvPr>
          <p:cNvSpPr/>
          <p:nvPr/>
        </p:nvSpPr>
        <p:spPr>
          <a:xfrm rot="5400000">
            <a:off x="3948068" y="1445755"/>
            <a:ext cx="259080" cy="15986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887AB2-BD29-4AD0-4A38-032CB42A45E5}"/>
              </a:ext>
            </a:extLst>
          </p:cNvPr>
          <p:cNvSpPr txBox="1"/>
          <p:nvPr/>
        </p:nvSpPr>
        <p:spPr>
          <a:xfrm>
            <a:off x="3719880" y="2338392"/>
            <a:ext cx="71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200F2-6642-98E5-267F-A15CB1247DAC}"/>
              </a:ext>
            </a:extLst>
          </p:cNvPr>
          <p:cNvSpPr txBox="1"/>
          <p:nvPr/>
        </p:nvSpPr>
        <p:spPr>
          <a:xfrm>
            <a:off x="4462385" y="4848526"/>
            <a:ext cx="167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61E7CC4-5FDF-9DBF-3806-22EC258B1396}"/>
              </a:ext>
            </a:extLst>
          </p:cNvPr>
          <p:cNvSpPr txBox="1">
            <a:spLocks/>
          </p:cNvSpPr>
          <p:nvPr/>
        </p:nvSpPr>
        <p:spPr>
          <a:xfrm>
            <a:off x="3950443" y="2643667"/>
            <a:ext cx="3928131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== 10 / 3</a:t>
            </a: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A3C8D5B1-F160-2F98-D198-62BBCD3F210D}"/>
              </a:ext>
            </a:extLst>
          </p:cNvPr>
          <p:cNvSpPr/>
          <p:nvPr/>
        </p:nvSpPr>
        <p:spPr>
          <a:xfrm rot="5400000">
            <a:off x="6454813" y="2552646"/>
            <a:ext cx="259080" cy="15986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03BDED-9120-E8E4-958E-1659BDFEE8D6}"/>
              </a:ext>
            </a:extLst>
          </p:cNvPr>
          <p:cNvSpPr txBox="1"/>
          <p:nvPr/>
        </p:nvSpPr>
        <p:spPr>
          <a:xfrm>
            <a:off x="6313823" y="3541419"/>
            <a:ext cx="71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506F799-42B0-D8C9-0A66-FC4ACA9F728D}"/>
              </a:ext>
            </a:extLst>
          </p:cNvPr>
          <p:cNvSpPr txBox="1">
            <a:spLocks/>
          </p:cNvSpPr>
          <p:nvPr/>
        </p:nvSpPr>
        <p:spPr>
          <a:xfrm>
            <a:off x="3324491" y="4010693"/>
            <a:ext cx="3928131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== 3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2D9D6CA-AD32-838B-4FD1-A3D880E1EBF4}"/>
              </a:ext>
            </a:extLst>
          </p:cNvPr>
          <p:cNvSpPr txBox="1">
            <a:spLocks/>
          </p:cNvSpPr>
          <p:nvPr/>
        </p:nvSpPr>
        <p:spPr>
          <a:xfrm>
            <a:off x="7715153" y="1514556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5 &lt; 9 || (7 != 7)</a:t>
            </a:r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9E54BFDA-91AD-D1A7-4516-77B0871D3D40}"/>
              </a:ext>
            </a:extLst>
          </p:cNvPr>
          <p:cNvSpPr/>
          <p:nvPr/>
        </p:nvSpPr>
        <p:spPr>
          <a:xfrm rot="5400000">
            <a:off x="11068275" y="1424644"/>
            <a:ext cx="259080" cy="18677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6EF3B-45B9-2BEB-9739-3FBB8B3A14E8}"/>
              </a:ext>
            </a:extLst>
          </p:cNvPr>
          <p:cNvSpPr txBox="1"/>
          <p:nvPr/>
        </p:nvSpPr>
        <p:spPr>
          <a:xfrm>
            <a:off x="10394868" y="2476284"/>
            <a:ext cx="167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7C3720F-F93C-BE6F-4187-C7282BE8952C}"/>
              </a:ext>
            </a:extLst>
          </p:cNvPr>
          <p:cNvSpPr txBox="1">
            <a:spLocks/>
          </p:cNvSpPr>
          <p:nvPr/>
        </p:nvSpPr>
        <p:spPr>
          <a:xfrm>
            <a:off x="7336532" y="3098463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5 &lt; 9 || false</a:t>
            </a:r>
          </a:p>
        </p:txBody>
      </p:sp>
      <p:sp>
        <p:nvSpPr>
          <p:cNvPr id="24" name="Right Bracket 23">
            <a:extLst>
              <a:ext uri="{FF2B5EF4-FFF2-40B4-BE49-F238E27FC236}">
                <a16:creationId xmlns:a16="http://schemas.microsoft.com/office/drawing/2014/main" id="{B0CD9494-9FB1-E523-7585-C627C78C58D4}"/>
              </a:ext>
            </a:extLst>
          </p:cNvPr>
          <p:cNvSpPr/>
          <p:nvPr/>
        </p:nvSpPr>
        <p:spPr>
          <a:xfrm rot="5400000">
            <a:off x="8412177" y="3141971"/>
            <a:ext cx="259080" cy="137401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068099-7E13-8ACD-C2BC-E7EE54E4F893}"/>
              </a:ext>
            </a:extLst>
          </p:cNvPr>
          <p:cNvSpPr txBox="1"/>
          <p:nvPr/>
        </p:nvSpPr>
        <p:spPr>
          <a:xfrm>
            <a:off x="7918094" y="3958285"/>
            <a:ext cx="125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true</a:t>
            </a:r>
            <a:endParaRPr lang="en-US" sz="36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56E5B58-83DB-B1C9-9BE3-E8FD57050B84}"/>
              </a:ext>
            </a:extLst>
          </p:cNvPr>
          <p:cNvSpPr txBox="1">
            <a:spLocks/>
          </p:cNvSpPr>
          <p:nvPr/>
        </p:nvSpPr>
        <p:spPr>
          <a:xfrm>
            <a:off x="7453100" y="4553669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true || false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ECC046-B6D0-07A1-8907-E7CE8B88F9AD}"/>
              </a:ext>
            </a:extLst>
          </p:cNvPr>
          <p:cNvSpPr txBox="1"/>
          <p:nvPr/>
        </p:nvSpPr>
        <p:spPr>
          <a:xfrm>
            <a:off x="8993883" y="5556169"/>
            <a:ext cx="125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true</a:t>
            </a:r>
            <a:endParaRPr lang="en-US" sz="36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7211B1C-1D04-4DAA-C91A-7D9C2E22E8E6}"/>
              </a:ext>
            </a:extLst>
          </p:cNvPr>
          <p:cNvCxnSpPr>
            <a:cxnSpLocks/>
          </p:cNvCxnSpPr>
          <p:nvPr/>
        </p:nvCxnSpPr>
        <p:spPr>
          <a:xfrm>
            <a:off x="3035040" y="1276350"/>
            <a:ext cx="0" cy="481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780513-3370-AB3F-9C13-E1C609DA199B}"/>
              </a:ext>
            </a:extLst>
          </p:cNvPr>
          <p:cNvCxnSpPr>
            <a:cxnSpLocks/>
          </p:cNvCxnSpPr>
          <p:nvPr/>
        </p:nvCxnSpPr>
        <p:spPr>
          <a:xfrm>
            <a:off x="7645140" y="1264161"/>
            <a:ext cx="0" cy="481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73305A9C-9153-5403-C248-890A200E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2" y="33463"/>
            <a:ext cx="10515600" cy="1325563"/>
          </a:xfrm>
        </p:spPr>
        <p:txBody>
          <a:bodyPr/>
          <a:lstStyle/>
          <a:p>
            <a:r>
              <a:rPr lang="en-US" dirty="0"/>
              <a:t>Part 3 Walkthrough 1</a:t>
            </a:r>
          </a:p>
        </p:txBody>
      </p:sp>
    </p:spTree>
    <p:extLst>
      <p:ext uri="{BB962C8B-B14F-4D97-AF65-F5344CB8AC3E}">
        <p14:creationId xmlns:p14="http://schemas.microsoft.com/office/powerpoint/2010/main" val="36547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/>
      <p:bldP spid="8" grpId="0"/>
      <p:bldP spid="10" grpId="0" build="p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20" grpId="0" build="p"/>
      <p:bldP spid="21" grpId="0" animBg="1"/>
      <p:bldP spid="22" grpId="0"/>
      <p:bldP spid="23" grpId="0" build="p"/>
      <p:bldP spid="24" grpId="0" animBg="1"/>
      <p:bldP spid="25" grpId="0"/>
      <p:bldP spid="26" grpId="0" build="p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Announcements, Reminders</a:t>
            </a:r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u="sng" dirty="0">
                <a:solidFill>
                  <a:schemeClr val="hlink"/>
                </a:solidFill>
                <a:hlinkClick r:id="rId3"/>
              </a:rPr>
              <a:t>Creative Project 0</a:t>
            </a:r>
            <a:r>
              <a:rPr lang="en-US" sz="3300" dirty="0"/>
              <a:t> due TONIGHT by 11:59 PM</a:t>
            </a:r>
            <a:endParaRPr sz="3300" dirty="0"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dirty="0"/>
              <a:t>Programming Assignment 0 releasing later today—due January 16th</a:t>
            </a:r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dirty="0"/>
              <a:t>IPL is open! - </a:t>
            </a:r>
            <a:r>
              <a:rPr lang="en-US" sz="2900" u="sng" dirty="0">
                <a:solidFill>
                  <a:schemeClr val="hlink"/>
                </a:solidFill>
                <a:hlinkClick r:id="rId4"/>
              </a:rPr>
              <a:t>Schedule and instructions</a:t>
            </a:r>
            <a:r>
              <a:rPr lang="en-US" sz="2900" dirty="0"/>
              <a:t> can be found on course website.</a:t>
            </a:r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b="1" dirty="0"/>
              <a:t>Just joined CSE 121?</a:t>
            </a:r>
            <a:r>
              <a:rPr lang="en-US" sz="3300" dirty="0"/>
              <a:t> Resubmission policy is your friend! See more in </a:t>
            </a:r>
            <a:r>
              <a:rPr lang="en-US" sz="3300" u="sng" dirty="0">
                <a:solidFill>
                  <a:schemeClr val="hlink"/>
                </a:solidFill>
                <a:hlinkClick r:id="rId5"/>
              </a:rPr>
              <a:t>syllabus</a:t>
            </a:r>
            <a:r>
              <a:rPr lang="en-US" sz="3300" dirty="0"/>
              <a:t>.</a:t>
            </a:r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dirty="0">
                <a:highlight>
                  <a:srgbClr val="FFFFFF"/>
                </a:highlight>
              </a:rPr>
              <a:t>Reminder: Pre-Class Work and Section work are not graded! (but you should do them anyway 👀)</a:t>
            </a:r>
            <a:endParaRPr sz="3300"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Winter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8FB5A-2751-4F6D-A216-7CB9CB36E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5748-4880-4AD8-929C-9D82B4A8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2" y="33463"/>
            <a:ext cx="10515600" cy="1325563"/>
          </a:xfrm>
        </p:spPr>
        <p:txBody>
          <a:bodyPr/>
          <a:lstStyle/>
          <a:p>
            <a:r>
              <a:rPr lang="en-US" dirty="0"/>
              <a:t>Part 3 Walkthrough 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5BA9-66EE-4AF7-A5DD-F4790642EA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Winter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47571-5828-4EB4-905A-7CD36B1513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46A91-699D-CDE9-C3E9-1D04B9162115}"/>
              </a:ext>
            </a:extLst>
          </p:cNvPr>
          <p:cNvSpPr txBox="1">
            <a:spLocks/>
          </p:cNvSpPr>
          <p:nvPr/>
        </p:nvSpPr>
        <p:spPr>
          <a:xfrm>
            <a:off x="2350859" y="100549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!(1 + 2 == 3 &amp;&amp; 10 % 4 &gt; 2)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F89536C-9C10-5550-5E17-D34F351914FA}"/>
              </a:ext>
            </a:extLst>
          </p:cNvPr>
          <p:cNvSpPr txBox="1">
            <a:spLocks/>
          </p:cNvSpPr>
          <p:nvPr/>
        </p:nvSpPr>
        <p:spPr>
          <a:xfrm>
            <a:off x="2350859" y="1814971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!(1 + 2 == 3 &amp;&amp;    2   &gt; 2)</a:t>
            </a: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837F7C4F-34EE-B39F-35F4-11D20A623A75}"/>
              </a:ext>
            </a:extLst>
          </p:cNvPr>
          <p:cNvSpPr/>
          <p:nvPr/>
        </p:nvSpPr>
        <p:spPr>
          <a:xfrm rot="5400000">
            <a:off x="7449217" y="873348"/>
            <a:ext cx="259080" cy="169603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CFEF1AD-5286-A3D3-DDE8-CD9EDFB90763}"/>
              </a:ext>
            </a:extLst>
          </p:cNvPr>
          <p:cNvSpPr txBox="1">
            <a:spLocks/>
          </p:cNvSpPr>
          <p:nvPr/>
        </p:nvSpPr>
        <p:spPr>
          <a:xfrm>
            <a:off x="2350859" y="2719354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3   == 3 &amp;&amp;    2   &gt; 2)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0038A997-DA05-81C1-E4C9-014DA53FC938}"/>
              </a:ext>
            </a:extLst>
          </p:cNvPr>
          <p:cNvSpPr/>
          <p:nvPr/>
        </p:nvSpPr>
        <p:spPr>
          <a:xfrm rot="5400000">
            <a:off x="3764514" y="1978681"/>
            <a:ext cx="259080" cy="124276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9CF507B9-51EE-76B0-EF0C-66696AFE3C33}"/>
              </a:ext>
            </a:extLst>
          </p:cNvPr>
          <p:cNvSpPr/>
          <p:nvPr/>
        </p:nvSpPr>
        <p:spPr>
          <a:xfrm rot="5400000">
            <a:off x="4651420" y="2453811"/>
            <a:ext cx="259080" cy="203304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438D54-7F2C-16F3-A9C6-790ECDC4A374}"/>
              </a:ext>
            </a:extLst>
          </p:cNvPr>
          <p:cNvSpPr txBox="1">
            <a:spLocks/>
          </p:cNvSpPr>
          <p:nvPr/>
        </p:nvSpPr>
        <p:spPr>
          <a:xfrm>
            <a:off x="2350859" y="3536281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  true   &amp;&amp;    2   &gt; 2)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784CE2D1-FFEC-0C16-721F-9CB25A714D3A}"/>
              </a:ext>
            </a:extLst>
          </p:cNvPr>
          <p:cNvSpPr/>
          <p:nvPr/>
        </p:nvSpPr>
        <p:spPr>
          <a:xfrm rot="5400000">
            <a:off x="8297236" y="3373356"/>
            <a:ext cx="259080" cy="180051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8DA9808-2FB8-824C-40B0-4D3648B7A6E3}"/>
              </a:ext>
            </a:extLst>
          </p:cNvPr>
          <p:cNvSpPr txBox="1">
            <a:spLocks/>
          </p:cNvSpPr>
          <p:nvPr/>
        </p:nvSpPr>
        <p:spPr>
          <a:xfrm>
            <a:off x="2350859" y="434901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  true   &amp;&amp;     false )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C96BEF-636D-3434-5574-226B233C233D}"/>
              </a:ext>
            </a:extLst>
          </p:cNvPr>
          <p:cNvSpPr txBox="1">
            <a:spLocks/>
          </p:cNvSpPr>
          <p:nvPr/>
        </p:nvSpPr>
        <p:spPr>
          <a:xfrm>
            <a:off x="2350859" y="5032841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       false          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DD4D45A-3B10-42E0-917A-0B9254F9F0F3}"/>
              </a:ext>
            </a:extLst>
          </p:cNvPr>
          <p:cNvSpPr txBox="1">
            <a:spLocks/>
          </p:cNvSpPr>
          <p:nvPr/>
        </p:nvSpPr>
        <p:spPr>
          <a:xfrm>
            <a:off x="2350859" y="561059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true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534AD4F5-246C-486D-2DFD-53F8EECFA619}"/>
              </a:ext>
            </a:extLst>
          </p:cNvPr>
          <p:cNvSpPr/>
          <p:nvPr/>
        </p:nvSpPr>
        <p:spPr>
          <a:xfrm rot="5400000">
            <a:off x="6533245" y="2595228"/>
            <a:ext cx="259080" cy="486816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096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  <p:bldP spid="7" grpId="0" build="p"/>
      <p:bldP spid="8" grpId="0" animBg="1"/>
      <p:bldP spid="10" grpId="0" animBg="1"/>
      <p:bldP spid="11" grpId="0" build="p"/>
      <p:bldP spid="12" grpId="0" animBg="1"/>
      <p:bldP spid="13" grpId="0" build="p"/>
      <p:bldP spid="14" grpId="0" build="p"/>
      <p:bldP spid="15" grpId="0" build="p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995F-E891-44A3-B961-C12E0575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13B3-6341-4D02-9D70-AC58A1E9A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5950527" cy="4285089"/>
          </a:xfrm>
        </p:spPr>
        <p:txBody>
          <a:bodyPr/>
          <a:lstStyle/>
          <a:p>
            <a:r>
              <a:rPr lang="en-US" dirty="0"/>
              <a:t>Now that we know about different types and data, we can learn about how to store it! </a:t>
            </a:r>
          </a:p>
          <a:p>
            <a:r>
              <a:rPr lang="en-US" dirty="0"/>
              <a:t>Java allows you to create variables within a program. A variable has:</a:t>
            </a:r>
          </a:p>
          <a:p>
            <a:pPr lvl="1"/>
            <a:r>
              <a:rPr lang="en-US" dirty="0"/>
              <a:t>a type,</a:t>
            </a:r>
          </a:p>
          <a:p>
            <a:pPr lvl="1"/>
            <a:r>
              <a:rPr lang="en-US" dirty="0"/>
              <a:t>a name, and</a:t>
            </a:r>
          </a:p>
          <a:p>
            <a:pPr lvl="1"/>
            <a:r>
              <a:rPr lang="en-US" dirty="0"/>
              <a:t>(potentially) a value it is storing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BEB42-4124-48DD-A570-A535E23AB7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54734" y="1825625"/>
            <a:ext cx="4299065" cy="4285089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Declaration: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  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x;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Initialization: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 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Or all in one line: 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	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7B113-BBFB-42AA-8417-8703439CC8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Winter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4A933-4B6B-4B3A-92A2-703436F8EA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8080"/>
                </a:solidFill>
              </a:rPr>
              <a:t>PCM</a:t>
            </a:r>
            <a:r>
              <a:rPr lang="en-US" dirty="0"/>
              <a:t> Recap: Data Types &amp; Expressions</a:t>
            </a:r>
            <a:endParaRPr dirty="0"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750" cy="455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88950" indent="-457200">
              <a:lnSpc>
                <a:spcPct val="115000"/>
              </a:lnSpc>
              <a:spcBef>
                <a:spcPts val="0"/>
              </a:spcBef>
              <a:buSzPts val="3100"/>
            </a:pP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Types: int</a:t>
            </a:r>
            <a:r>
              <a:rPr lang="en-US" sz="3100" dirty="0"/>
              <a:t>, </a:t>
            </a: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100" dirty="0"/>
              <a:t>, </a:t>
            </a: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100" dirty="0"/>
              <a:t>, </a:t>
            </a: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Boolean</a:t>
            </a:r>
          </a:p>
          <a:p>
            <a:pPr marL="488950" indent="-457200">
              <a:lnSpc>
                <a:spcPct val="115000"/>
              </a:lnSpc>
              <a:spcBef>
                <a:spcPts val="0"/>
              </a:spcBef>
              <a:buSzPts val="3100"/>
            </a:pPr>
            <a:r>
              <a:rPr lang="en-US" sz="3100" dirty="0"/>
              <a:t>Expressions: Operators</a:t>
            </a:r>
          </a:p>
          <a:p>
            <a:pPr marL="488950" indent="-457200">
              <a:lnSpc>
                <a:spcPct val="115000"/>
              </a:lnSpc>
              <a:spcBef>
                <a:spcPts val="0"/>
              </a:spcBef>
              <a:buSzPts val="3100"/>
            </a:pPr>
            <a:r>
              <a:rPr lang="en-US" sz="3100" dirty="0"/>
              <a:t>Beware of precedence! (order of operations)</a:t>
            </a:r>
            <a:endParaRPr sz="36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7" name="Google Shape;7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Winter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1432B1-ED8B-4CE5-AE8C-0D9767F1C8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d2a27a0026_0_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b="1" dirty="0"/>
              <a:t> </a:t>
            </a:r>
            <a:r>
              <a:rPr lang="en-US" dirty="0"/>
              <a:t>Data Types in Java</a:t>
            </a:r>
            <a:endParaRPr dirty="0"/>
          </a:p>
        </p:txBody>
      </p:sp>
      <p:sp>
        <p:nvSpPr>
          <p:cNvPr id="84" name="Google Shape;84;g1d2a27a0026_0_75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>
                <a:highlight>
                  <a:srgbClr val="FFFFFF"/>
                </a:highlight>
              </a:rPr>
              <a:t>In programming, you’re dealing with data…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500">
                <a:highlight>
                  <a:srgbClr val="FFFFFF"/>
                </a:highlight>
              </a:rPr>
              <a:t>s (whole numbers)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500">
                <a:highlight>
                  <a:srgbClr val="FFFFFF"/>
                </a:highlight>
              </a:rPr>
              <a:t>s (real numbers)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500">
                <a:highlight>
                  <a:srgbClr val="FFFFFF"/>
                </a:highlight>
              </a:rPr>
              <a:t>s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US" sz="3500">
                <a:highlight>
                  <a:srgbClr val="FFFFFF"/>
                </a:highlight>
              </a:rPr>
              <a:t>s (true or false)</a:t>
            </a:r>
            <a:endParaRPr sz="3200"/>
          </a:p>
        </p:txBody>
      </p:sp>
      <p:sp>
        <p:nvSpPr>
          <p:cNvPr id="85" name="Google Shape;85;g1d2a27a0026_0_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Winter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8B7B2-975E-4A5F-A8DA-B85606F70F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2a27a0026_0_5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54136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Operators </a:t>
            </a:r>
            <a:r>
              <a:rPr lang="en-US" sz="4000" dirty="0"/>
              <a:t>(for numerical &amp; </a:t>
            </a:r>
            <a:r>
              <a:rPr lang="en-US" sz="40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4000" dirty="0"/>
              <a:t> values)</a:t>
            </a:r>
            <a:endParaRPr sz="4000" dirty="0"/>
          </a:p>
        </p:txBody>
      </p:sp>
      <p:sp>
        <p:nvSpPr>
          <p:cNvPr id="92" name="Google Shape;92;g1d2a27a0026_0_5"/>
          <p:cNvSpPr txBox="1">
            <a:spLocks noGrp="1"/>
          </p:cNvSpPr>
          <p:nvPr>
            <p:ph type="body" idx="1"/>
          </p:nvPr>
        </p:nvSpPr>
        <p:spPr>
          <a:xfrm>
            <a:off x="1517821" y="1324389"/>
            <a:ext cx="4114800" cy="479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0" rIns="91425" bIns="45700" numCol="1" anchor="t" anchorCtr="0">
            <a:normAutofit/>
          </a:bodyPr>
          <a:lstStyle/>
          <a:p>
            <a:pPr marL="63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500"/>
              <a:buNone/>
            </a:pPr>
            <a:r>
              <a:rPr lang="en-US" sz="3000" b="1" dirty="0">
                <a:highlight>
                  <a:srgbClr val="FFFFFF"/>
                </a:highlight>
              </a:rPr>
              <a:t>Numerical:</a:t>
            </a:r>
          </a:p>
          <a:p>
            <a:pPr marL="457200" lvl="0" indent="-457200" algn="l" rtl="0">
              <a:lnSpc>
                <a:spcPct val="115000"/>
              </a:lnSpc>
              <a:spcAft>
                <a:spcPts val="0"/>
              </a:spcAft>
              <a:buSzPts val="3500"/>
              <a:buFont typeface="Calibri"/>
              <a:buChar char="•"/>
            </a:pPr>
            <a:r>
              <a:rPr lang="en-US" sz="3000" dirty="0">
                <a:highlight>
                  <a:srgbClr val="FFFFFF"/>
                </a:highlight>
              </a:rPr>
              <a:t>+ Addition</a:t>
            </a:r>
          </a:p>
          <a:p>
            <a:pPr marL="457200" lvl="0" indent="-457200" algn="l" rtl="0">
              <a:lnSpc>
                <a:spcPct val="115000"/>
              </a:lnSpc>
              <a:spcAft>
                <a:spcPts val="0"/>
              </a:spcAft>
              <a:buSzPts val="3500"/>
              <a:buFont typeface="Calibri"/>
              <a:buChar char="•"/>
            </a:pPr>
            <a:r>
              <a:rPr lang="en-US" sz="3000" dirty="0">
                <a:highlight>
                  <a:srgbClr val="FFFFFF"/>
                </a:highlight>
              </a:rPr>
              <a:t>- Subtraction</a:t>
            </a:r>
          </a:p>
          <a:p>
            <a:pPr marL="457200" lvl="0" indent="-457200" algn="l" rtl="0">
              <a:lnSpc>
                <a:spcPct val="115000"/>
              </a:lnSpc>
              <a:spcAft>
                <a:spcPts val="0"/>
              </a:spcAft>
              <a:buSzPts val="3500"/>
              <a:buFont typeface="Calibri"/>
              <a:buChar char="•"/>
            </a:pPr>
            <a:r>
              <a:rPr lang="en-US" sz="3000" dirty="0">
                <a:highlight>
                  <a:srgbClr val="FFFFFF"/>
                </a:highlight>
              </a:rPr>
              <a:t>* Multiplication</a:t>
            </a:r>
          </a:p>
          <a:p>
            <a:pPr marL="457200" lvl="0" indent="-457200" algn="l" rtl="0">
              <a:lnSpc>
                <a:spcPct val="115000"/>
              </a:lnSpc>
              <a:spcAft>
                <a:spcPts val="0"/>
              </a:spcAft>
              <a:buSzPts val="3500"/>
              <a:buFont typeface="Calibri"/>
              <a:buChar char="•"/>
            </a:pPr>
            <a:r>
              <a:rPr lang="en-US" sz="3000" dirty="0">
                <a:highlight>
                  <a:srgbClr val="FFFFFF"/>
                </a:highlight>
              </a:rPr>
              <a:t>/ Division</a:t>
            </a:r>
          </a:p>
          <a:p>
            <a:pPr marL="457200" lvl="0" indent="-457200" algn="l" rtl="0">
              <a:lnSpc>
                <a:spcPct val="115000"/>
              </a:lnSpc>
              <a:spcAft>
                <a:spcPts val="0"/>
              </a:spcAft>
              <a:buSzPts val="3500"/>
              <a:buFont typeface="Calibri"/>
              <a:buChar char="•"/>
            </a:pPr>
            <a:r>
              <a:rPr lang="en-US" sz="3000" dirty="0">
                <a:highlight>
                  <a:srgbClr val="FFFFFF"/>
                </a:highlight>
              </a:rPr>
              <a:t>% Modulo or “Mod”</a:t>
            </a:r>
          </a:p>
          <a:p>
            <a:pPr marL="457200" lvl="0" indent="-457200" algn="l" rtl="0">
              <a:lnSpc>
                <a:spcPct val="115000"/>
              </a:lnSpc>
              <a:spcAft>
                <a:spcPts val="0"/>
              </a:spcAft>
              <a:buSzPts val="3500"/>
              <a:buFont typeface="Calibri"/>
              <a:buChar char="•"/>
            </a:pPr>
            <a:r>
              <a:rPr lang="en-US" sz="3000" dirty="0">
                <a:highlight>
                  <a:srgbClr val="FFFFFF"/>
                </a:highlight>
              </a:rPr>
              <a:t>&lt;, &gt;, &lt;=, &gt;=, ==, != </a:t>
            </a:r>
            <a:endParaRPr sz="3000" dirty="0">
              <a:highlight>
                <a:srgbClr val="FFFFFF"/>
              </a:highlight>
            </a:endParaRPr>
          </a:p>
        </p:txBody>
      </p:sp>
      <p:sp>
        <p:nvSpPr>
          <p:cNvPr id="93" name="Google Shape;93;g1d2a27a0026_0_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Winter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28C6A-0CAA-41A3-A5A7-A7F58E5E78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6" name="Google Shape;92;g1d2a27a0026_0_5">
            <a:extLst>
              <a:ext uri="{FF2B5EF4-FFF2-40B4-BE49-F238E27FC236}">
                <a16:creationId xmlns:a16="http://schemas.microsoft.com/office/drawing/2014/main" id="{8AEF99C4-E5E4-A350-8FD5-CBCAFE7FABF3}"/>
              </a:ext>
            </a:extLst>
          </p:cNvPr>
          <p:cNvSpPr txBox="1">
            <a:spLocks/>
          </p:cNvSpPr>
          <p:nvPr/>
        </p:nvSpPr>
        <p:spPr>
          <a:xfrm>
            <a:off x="6872416" y="1507607"/>
            <a:ext cx="4114800" cy="479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0" rIns="91425" bIns="45700" numCol="1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350" indent="0">
              <a:lnSpc>
                <a:spcPct val="115000"/>
              </a:lnSpc>
              <a:spcBef>
                <a:spcPts val="0"/>
              </a:spcBef>
              <a:buSzPts val="3500"/>
              <a:buFont typeface="Arial"/>
              <a:buNone/>
            </a:pPr>
            <a:r>
              <a:rPr lang="en-US" sz="3000" b="1" dirty="0">
                <a:highlight>
                  <a:srgbClr val="FFFFFF"/>
                </a:highlight>
              </a:rPr>
              <a:t>Strings:</a:t>
            </a:r>
          </a:p>
          <a:p>
            <a:pPr indent="-450850">
              <a:lnSpc>
                <a:spcPct val="115000"/>
              </a:lnSpc>
              <a:spcBef>
                <a:spcPts val="0"/>
              </a:spcBef>
              <a:buSzPts val="3500"/>
            </a:pPr>
            <a:r>
              <a:rPr lang="en-US" sz="3000" dirty="0">
                <a:highlight>
                  <a:srgbClr val="FFFFFF"/>
                </a:highlight>
              </a:rPr>
              <a:t>+ Concatenation </a:t>
            </a:r>
          </a:p>
          <a:p>
            <a:pPr indent="-450850">
              <a:lnSpc>
                <a:spcPct val="115000"/>
              </a:lnSpc>
              <a:spcBef>
                <a:spcPts val="0"/>
              </a:spcBef>
              <a:buSzPts val="3500"/>
            </a:pPr>
            <a:endParaRPr lang="en-US" dirty="0">
              <a:highlight>
                <a:srgbClr val="FFFFFF"/>
              </a:highlight>
            </a:endParaRPr>
          </a:p>
          <a:p>
            <a:pPr marL="6350" indent="0">
              <a:lnSpc>
                <a:spcPct val="115000"/>
              </a:lnSpc>
              <a:spcBef>
                <a:spcPts val="0"/>
              </a:spcBef>
              <a:buSzPts val="3500"/>
              <a:buFont typeface="Arial"/>
              <a:buNone/>
            </a:pPr>
            <a:r>
              <a:rPr lang="en-US" sz="3000" b="1" dirty="0">
                <a:highlight>
                  <a:srgbClr val="FFFFFF"/>
                </a:highlight>
              </a:rPr>
              <a:t>Booleans:</a:t>
            </a:r>
          </a:p>
          <a:p>
            <a:pPr indent="-457200">
              <a:lnSpc>
                <a:spcPct val="115000"/>
              </a:lnSpc>
              <a:buSzPts val="3500"/>
            </a:pPr>
            <a:r>
              <a:rPr lang="en-US" sz="3000" dirty="0">
                <a:highlight>
                  <a:srgbClr val="FFFFFF"/>
                </a:highlight>
              </a:rPr>
              <a:t>! Logical Not</a:t>
            </a:r>
          </a:p>
          <a:p>
            <a:pPr indent="-457200">
              <a:lnSpc>
                <a:spcPct val="115000"/>
              </a:lnSpc>
              <a:buSzPts val="3500"/>
            </a:pPr>
            <a:r>
              <a:rPr lang="en-US" sz="3000" dirty="0">
                <a:highlight>
                  <a:srgbClr val="FFFFFF"/>
                </a:highlight>
              </a:rPr>
              <a:t>&amp;&amp; Logical And</a:t>
            </a:r>
          </a:p>
          <a:p>
            <a:pPr indent="-457200">
              <a:lnSpc>
                <a:spcPct val="115000"/>
              </a:lnSpc>
              <a:buSzPts val="3500"/>
            </a:pPr>
            <a:r>
              <a:rPr lang="en-US" sz="3000" dirty="0">
                <a:highlight>
                  <a:srgbClr val="FFFFFF"/>
                </a:highlight>
              </a:rPr>
              <a:t>|| Logical 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2a27a0026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Precedence</a:t>
            </a:r>
            <a:endParaRPr dirty="0"/>
          </a:p>
        </p:txBody>
      </p:sp>
      <p:sp>
        <p:nvSpPr>
          <p:cNvPr id="100" name="Google Shape;100;g1d2a27a0026_0_12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6700CB"/>
                </a:solidFill>
              </a:rPr>
              <a:t>P</a:t>
            </a:r>
            <a:r>
              <a:rPr lang="en-US" sz="3600" dirty="0"/>
              <a:t>arentheses</a:t>
            </a:r>
            <a:endParaRPr sz="3600" dirty="0"/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6700CB"/>
                </a:solidFill>
              </a:rPr>
              <a:t>M</a:t>
            </a:r>
            <a:r>
              <a:rPr lang="en-US" sz="3600" dirty="0"/>
              <a:t>ultiplication</a:t>
            </a:r>
            <a:r>
              <a:rPr lang="en-US" sz="3600" b="1" dirty="0">
                <a:solidFill>
                  <a:srgbClr val="6700CB"/>
                </a:solidFill>
              </a:rPr>
              <a:t>, M</a:t>
            </a:r>
            <a:r>
              <a:rPr lang="en-US" sz="3600" dirty="0"/>
              <a:t>odulo</a:t>
            </a:r>
            <a:r>
              <a:rPr lang="en-US" sz="3600" b="1" dirty="0">
                <a:solidFill>
                  <a:srgbClr val="6700CB"/>
                </a:solidFill>
              </a:rPr>
              <a:t>, D</a:t>
            </a:r>
            <a:r>
              <a:rPr lang="en-US" sz="3600" dirty="0"/>
              <a:t>ivision</a:t>
            </a:r>
            <a:endParaRPr sz="3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6700CB"/>
                </a:solidFill>
              </a:rPr>
              <a:t>A</a:t>
            </a:r>
            <a:r>
              <a:rPr lang="en-US" sz="3600" dirty="0"/>
              <a:t>ddition (and Concatenation)</a:t>
            </a:r>
            <a:r>
              <a:rPr lang="en-US" sz="3600" b="1" dirty="0"/>
              <a:t>, </a:t>
            </a:r>
            <a:r>
              <a:rPr lang="en-US" sz="3600" b="1" dirty="0">
                <a:solidFill>
                  <a:srgbClr val="6700CB"/>
                </a:solidFill>
              </a:rPr>
              <a:t>S</a:t>
            </a:r>
            <a:r>
              <a:rPr lang="en-US" sz="3600" dirty="0"/>
              <a:t>ubtraction</a:t>
            </a:r>
            <a:endParaRPr sz="3500" dirty="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500" dirty="0">
              <a:highlight>
                <a:srgbClr val="FFFFFF"/>
              </a:highlight>
            </a:endParaRPr>
          </a:p>
        </p:txBody>
      </p:sp>
      <p:sp>
        <p:nvSpPr>
          <p:cNvPr id="101" name="Google Shape;101;g1d2a27a0026_0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Winter 2024</a:t>
            </a:r>
            <a:endParaRPr dirty="0"/>
          </a:p>
        </p:txBody>
      </p:sp>
      <p:sp>
        <p:nvSpPr>
          <p:cNvPr id="103" name="Google Shape;103;g1d2a27a0026_0_12"/>
          <p:cNvSpPr txBox="1"/>
          <p:nvPr/>
        </p:nvSpPr>
        <p:spPr>
          <a:xfrm>
            <a:off x="1695600" y="4322850"/>
            <a:ext cx="8800800" cy="1617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If multiple operators at the same level?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6700C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6700CB"/>
                </a:solidFill>
                <a:latin typeface="Calibri"/>
                <a:ea typeface="Calibri"/>
                <a:cs typeface="Calibri"/>
                <a:sym typeface="Calibri"/>
              </a:rPr>
              <a:t>Evaluate subexpressions from </a:t>
            </a:r>
            <a:r>
              <a:rPr lang="en-US" sz="3300" b="1" u="sng" dirty="0">
                <a:solidFill>
                  <a:srgbClr val="6700CB"/>
                </a:solidFill>
                <a:latin typeface="Calibri"/>
                <a:ea typeface="Calibri"/>
                <a:cs typeface="Calibri"/>
                <a:sym typeface="Calibri"/>
              </a:rPr>
              <a:t>left to right</a:t>
            </a:r>
            <a:r>
              <a:rPr lang="en-US" sz="3300" b="1" dirty="0">
                <a:solidFill>
                  <a:srgbClr val="6700CB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3300" b="1" dirty="0">
              <a:solidFill>
                <a:srgbClr val="6700C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5B2238-41DB-4B69-9BD7-893E47BAE0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D597-4423-4D3B-90FC-4790F41A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89D68-78A5-4906-AD02-048BDA17B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1 + 2 *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D81D0-5AF4-45A9-97CF-14256338D66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(1 + 2) * 3</a:t>
            </a:r>
          </a:p>
          <a:p>
            <a:pPr marL="114300" indent="0">
              <a:buNone/>
            </a:pPr>
            <a:endParaRPr lang="en-US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D978D-6C28-416F-91CA-4E873EAA4D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Winter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1299F-1F8B-4F2D-A073-A7DB656C8E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2CF14064-8140-4566-13F9-B68E0030BE5B}"/>
              </a:ext>
            </a:extLst>
          </p:cNvPr>
          <p:cNvSpPr/>
          <p:nvPr/>
        </p:nvSpPr>
        <p:spPr>
          <a:xfrm rot="5400000">
            <a:off x="3840480" y="2072640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0F691-3E8D-8AA4-EF22-C1E9A4D3DEAB}"/>
              </a:ext>
            </a:extLst>
          </p:cNvPr>
          <p:cNvSpPr txBox="1"/>
          <p:nvPr/>
        </p:nvSpPr>
        <p:spPr>
          <a:xfrm>
            <a:off x="3623310" y="2712720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6</a:t>
            </a:r>
            <a:endParaRPr lang="en-US" sz="3600" dirty="0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15BAAC2D-F564-2739-5E6D-E750BCD8032F}"/>
              </a:ext>
            </a:extLst>
          </p:cNvPr>
          <p:cNvSpPr/>
          <p:nvPr/>
        </p:nvSpPr>
        <p:spPr>
          <a:xfrm rot="5400000">
            <a:off x="3055620" y="2689860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20705-963C-F752-2C78-4DD9026B72DF}"/>
              </a:ext>
            </a:extLst>
          </p:cNvPr>
          <p:cNvSpPr txBox="1"/>
          <p:nvPr/>
        </p:nvSpPr>
        <p:spPr>
          <a:xfrm>
            <a:off x="283845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7</a:t>
            </a:r>
            <a:endParaRPr lang="en-US" sz="3600" dirty="0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D4D187AD-5E97-F51F-DCB0-4C52BF111795}"/>
              </a:ext>
            </a:extLst>
          </p:cNvPr>
          <p:cNvSpPr/>
          <p:nvPr/>
        </p:nvSpPr>
        <p:spPr>
          <a:xfrm rot="5400000">
            <a:off x="8199120" y="1901823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0BD14D-64FC-9CF6-F695-BF753FAEE897}"/>
              </a:ext>
            </a:extLst>
          </p:cNvPr>
          <p:cNvSpPr txBox="1"/>
          <p:nvPr/>
        </p:nvSpPr>
        <p:spPr>
          <a:xfrm>
            <a:off x="8020050" y="2795266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98EDCA38-E52C-0BAC-BCA1-A8B9710C3981}"/>
              </a:ext>
            </a:extLst>
          </p:cNvPr>
          <p:cNvSpPr/>
          <p:nvPr/>
        </p:nvSpPr>
        <p:spPr>
          <a:xfrm rot="5400000">
            <a:off x="9094470" y="2700443"/>
            <a:ext cx="259080" cy="171450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07B5FB-1FCE-68E8-8625-CF7545CC107B}"/>
              </a:ext>
            </a:extLst>
          </p:cNvPr>
          <p:cNvSpPr txBox="1"/>
          <p:nvPr/>
        </p:nvSpPr>
        <p:spPr>
          <a:xfrm>
            <a:off x="8877300" y="3726700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021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d2a27a0026_0_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Work on Expressions/Types Practice Problems</a:t>
            </a:r>
            <a:br>
              <a:rPr lang="en-US" sz="4000" dirty="0"/>
            </a:br>
            <a:r>
              <a:rPr lang="en-US" sz="4000" b="1" dirty="0">
                <a:solidFill>
                  <a:srgbClr val="6700CB"/>
                </a:solidFill>
              </a:rPr>
              <a:t>Part 1</a:t>
            </a:r>
            <a:endParaRPr sz="4000" dirty="0"/>
          </a:p>
        </p:txBody>
      </p:sp>
      <p:sp>
        <p:nvSpPr>
          <p:cNvPr id="109" name="Google Shape;109;g1d2a27a0026_0_20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6274377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Ed lesson linked from the course calendar</a:t>
            </a: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Work with the folks around you!</a:t>
            </a: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TAs and I will be walking around to help</a:t>
            </a:r>
            <a:endParaRPr sz="3500" dirty="0">
              <a:highlight>
                <a:srgbClr val="FFFFFF"/>
              </a:highlight>
            </a:endParaRPr>
          </a:p>
        </p:txBody>
      </p:sp>
      <p:sp>
        <p:nvSpPr>
          <p:cNvPr id="110" name="Google Shape;110;g1d2a27a0026_0_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Winter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77D18-8B2E-49A5-B3E4-3334C1C8A8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9F593-2DAD-487A-9C1E-02A356AC274D}"/>
              </a:ext>
            </a:extLst>
          </p:cNvPr>
          <p:cNvSpPr txBox="1"/>
          <p:nvPr/>
        </p:nvSpPr>
        <p:spPr>
          <a:xfrm>
            <a:off x="7720445" y="1610591"/>
            <a:ext cx="40524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+ 2 * 4</a:t>
            </a:r>
          </a:p>
          <a:p>
            <a:endParaRPr lang="en-US" sz="32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+ 2 / 3</a:t>
            </a:r>
          </a:p>
          <a:p>
            <a:endParaRPr lang="en-US" sz="32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 * 5 % 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5BA9-66EE-4AF7-A5DD-F4790642EA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Winter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147AF-5FAD-4B0F-9306-6D36147FA1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D6DEA9C-2E94-B86F-D423-FAA570350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002280" cy="280733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+ 2 * 4</a:t>
            </a: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2A1E1D36-29ED-0BC7-E872-DDDF2C8B5BE8}"/>
              </a:ext>
            </a:extLst>
          </p:cNvPr>
          <p:cNvSpPr/>
          <p:nvPr/>
        </p:nvSpPr>
        <p:spPr>
          <a:xfrm rot="5400000">
            <a:off x="2804160" y="2052688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89BC8-B560-8407-E607-852DB304E4F5}"/>
              </a:ext>
            </a:extLst>
          </p:cNvPr>
          <p:cNvSpPr txBox="1"/>
          <p:nvPr/>
        </p:nvSpPr>
        <p:spPr>
          <a:xfrm>
            <a:off x="258699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8</a:t>
            </a:r>
            <a:endParaRPr lang="en-US" sz="3600" dirty="0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EECB636E-CDD2-077A-1AD5-31F5BD75F44F}"/>
              </a:ext>
            </a:extLst>
          </p:cNvPr>
          <p:cNvSpPr/>
          <p:nvPr/>
        </p:nvSpPr>
        <p:spPr>
          <a:xfrm rot="5400000">
            <a:off x="2065020" y="269123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B200C-9095-BA2F-34FF-AB83E58D0478}"/>
              </a:ext>
            </a:extLst>
          </p:cNvPr>
          <p:cNvSpPr txBox="1"/>
          <p:nvPr/>
        </p:nvSpPr>
        <p:spPr>
          <a:xfrm>
            <a:off x="184785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13</a:t>
            </a:r>
            <a:endParaRPr lang="en-US" sz="3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82DE68-6E5A-29AF-11EA-2F8B5D54D09A}"/>
              </a:ext>
            </a:extLst>
          </p:cNvPr>
          <p:cNvSpPr txBox="1">
            <a:spLocks/>
          </p:cNvSpPr>
          <p:nvPr/>
        </p:nvSpPr>
        <p:spPr>
          <a:xfrm>
            <a:off x="4594860" y="1825625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+ 2 / 3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64F87E4B-9312-F263-05B0-D0AE56DC7DC0}"/>
              </a:ext>
            </a:extLst>
          </p:cNvPr>
          <p:cNvSpPr/>
          <p:nvPr/>
        </p:nvSpPr>
        <p:spPr>
          <a:xfrm rot="5400000">
            <a:off x="6477000" y="204184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0CBCC-EBD5-CDD8-58D4-C86717491928}"/>
              </a:ext>
            </a:extLst>
          </p:cNvPr>
          <p:cNvSpPr txBox="1"/>
          <p:nvPr/>
        </p:nvSpPr>
        <p:spPr>
          <a:xfrm>
            <a:off x="629793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0</a:t>
            </a:r>
            <a:endParaRPr lang="en-US" sz="3600" dirty="0"/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7B8E7AA5-0899-E854-1D3C-33EC6D4C5420}"/>
              </a:ext>
            </a:extLst>
          </p:cNvPr>
          <p:cNvSpPr/>
          <p:nvPr/>
        </p:nvSpPr>
        <p:spPr>
          <a:xfrm rot="5400000">
            <a:off x="5760720" y="2691232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C07D67-1B09-EF8C-FCA7-5350F3AAA583}"/>
              </a:ext>
            </a:extLst>
          </p:cNvPr>
          <p:cNvSpPr txBox="1"/>
          <p:nvPr/>
        </p:nvSpPr>
        <p:spPr>
          <a:xfrm>
            <a:off x="560451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</a:t>
            </a:r>
            <a:endParaRPr lang="en-US" sz="36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3934AFA-63E0-F6A5-4BAD-6818AF4A40E7}"/>
              </a:ext>
            </a:extLst>
          </p:cNvPr>
          <p:cNvSpPr txBox="1">
            <a:spLocks/>
          </p:cNvSpPr>
          <p:nvPr/>
        </p:nvSpPr>
        <p:spPr>
          <a:xfrm>
            <a:off x="8351520" y="1897163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6 * 5 % 7</a:t>
            </a: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557DE53B-6979-0D37-66F3-337DD4A135AB}"/>
              </a:ext>
            </a:extLst>
          </p:cNvPr>
          <p:cNvSpPr/>
          <p:nvPr/>
        </p:nvSpPr>
        <p:spPr>
          <a:xfrm rot="5400000">
            <a:off x="9288780" y="213712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EA981-F6C0-8F29-2D7D-D7FAB059BC9A}"/>
              </a:ext>
            </a:extLst>
          </p:cNvPr>
          <p:cNvSpPr txBox="1"/>
          <p:nvPr/>
        </p:nvSpPr>
        <p:spPr>
          <a:xfrm>
            <a:off x="9071610" y="275183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30</a:t>
            </a:r>
            <a:endParaRPr lang="en-US" sz="3600" dirty="0"/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348C2DBB-CA8F-741F-D0CC-41365B607F44}"/>
              </a:ext>
            </a:extLst>
          </p:cNvPr>
          <p:cNvSpPr/>
          <p:nvPr/>
        </p:nvSpPr>
        <p:spPr>
          <a:xfrm rot="5400000">
            <a:off x="10027920" y="273098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DBA6F-E35E-1217-A894-3F328AF58926}"/>
              </a:ext>
            </a:extLst>
          </p:cNvPr>
          <p:cNvSpPr txBox="1"/>
          <p:nvPr/>
        </p:nvSpPr>
        <p:spPr>
          <a:xfrm>
            <a:off x="9852660" y="3649656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1A0DD5F-4EA5-1DE9-F25F-224B620A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2" y="33463"/>
            <a:ext cx="10515600" cy="1325563"/>
          </a:xfrm>
        </p:spPr>
        <p:txBody>
          <a:bodyPr/>
          <a:lstStyle/>
          <a:p>
            <a:r>
              <a:rPr lang="en-US" dirty="0"/>
              <a:t>Part 1 Walkthrough</a:t>
            </a:r>
          </a:p>
        </p:txBody>
      </p:sp>
    </p:spTree>
    <p:extLst>
      <p:ext uri="{BB962C8B-B14F-4D97-AF65-F5344CB8AC3E}">
        <p14:creationId xmlns:p14="http://schemas.microsoft.com/office/powerpoint/2010/main" val="2774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 animBg="1"/>
      <p:bldP spid="13" grpId="0"/>
      <p:bldP spid="14" grpId="0" animBg="1"/>
      <p:bldP spid="15" grpId="0"/>
      <p:bldP spid="17" grpId="0" animBg="1"/>
      <p:bldP spid="18" grpId="0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11710</TotalTime>
  <Words>1128</Words>
  <Application>Microsoft Macintosh PowerPoint</Application>
  <PresentationFormat>Widescreen</PresentationFormat>
  <Paragraphs>278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Segoe UI Emoji</vt:lpstr>
      <vt:lpstr>Arial</vt:lpstr>
      <vt:lpstr>Consolas</vt:lpstr>
      <vt:lpstr>Office Theme</vt:lpstr>
      <vt:lpstr>CSE 121 – Lesson 2</vt:lpstr>
      <vt:lpstr>Announcements, Reminders</vt:lpstr>
      <vt:lpstr>PCM Recap: Data Types &amp; Expressions</vt:lpstr>
      <vt:lpstr>(PCM) Data Types in Java</vt:lpstr>
      <vt:lpstr>(PCM) Operators (for numerical &amp; String values)</vt:lpstr>
      <vt:lpstr>(PCM) Precedence</vt:lpstr>
      <vt:lpstr>Example</vt:lpstr>
      <vt:lpstr>Work on Expressions/Types Practice Problems Part 1</vt:lpstr>
      <vt:lpstr>Part 1 Walkthrough</vt:lpstr>
      <vt:lpstr>(PCM) Mixing Types 1</vt:lpstr>
      <vt:lpstr>(PCM) Mixing Types 2</vt:lpstr>
      <vt:lpstr>Example 2</vt:lpstr>
      <vt:lpstr>Work on Expressions/Types Practice Problems  Part 2</vt:lpstr>
      <vt:lpstr>Part 2 Walkthrough</vt:lpstr>
      <vt:lpstr>(PCM) Boolean Operators</vt:lpstr>
      <vt:lpstr>(PCM) Precedence (updated)</vt:lpstr>
      <vt:lpstr>Example 3</vt:lpstr>
      <vt:lpstr>Work on Expressions/Types Practice Problems  Part 3</vt:lpstr>
      <vt:lpstr>Part 3 Walkthrough 1</vt:lpstr>
      <vt:lpstr>Part 3 Walkthrough 2</vt:lpstr>
      <vt:lpstr>Variables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Elba G.</cp:lastModifiedBy>
  <cp:revision>49</cp:revision>
  <dcterms:created xsi:type="dcterms:W3CDTF">2020-09-29T18:40:50Z</dcterms:created>
  <dcterms:modified xsi:type="dcterms:W3CDTF">2024-01-18T03:13:02Z</dcterms:modified>
</cp:coreProperties>
</file>