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iAiF8giXRnT8y8uqgAlF7ju5Jp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E379B1-A49C-414B-9E5A-31378A5A3807}">
  <a:tblStyle styleId="{5AE379B1-A49C-414B-9E5A-31378A5A380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E0DB80F-0791-4D77-97CF-DB1E3150AEE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" type="body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2" type="body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916939" y="1737106"/>
            <a:ext cx="1001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5392928" y="6464985"/>
            <a:ext cx="1617472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1557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1155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839788" y="2505075"/>
            <a:ext cx="5157787" cy="359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2"/>
          <p:cNvSpPr txBox="1"/>
          <p:nvPr>
            <p:ph idx="4" type="body"/>
          </p:nvPr>
        </p:nvSpPr>
        <p:spPr>
          <a:xfrm>
            <a:off x="6170612" y="2500577"/>
            <a:ext cx="5183188" cy="359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1" type="body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Activit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10132840" y="136525"/>
            <a:ext cx="1828800" cy="1828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2500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6ADFF"/>
                </a:solidFill>
                <a:latin typeface="Arial"/>
                <a:ea typeface="Arial"/>
                <a:cs typeface="Arial"/>
                <a:sym typeface="Arial"/>
              </a:rPr>
              <a:t>Poll in with your answer!</a:t>
            </a:r>
            <a:endParaRPr b="1" i="0" sz="5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2911" y="273685"/>
            <a:ext cx="1548658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open.spotify.com/playlist/3JnnX8pp7GhXvtYJuIcGKB?si=f166308f7b834ab1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make4all.org/portfolio/knitscript-a-domain-specific-scripting-language-for-advanced-machine-knitting/" TargetMode="External"/><Relationship Id="rId10" Type="http://schemas.openxmlformats.org/officeDocument/2006/relationships/hyperlink" Target="https://www.amazon.com/Attack-Murder-Hornets-Season-1/dp/B091GSQNGY" TargetMode="External"/><Relationship Id="rId13" Type="http://schemas.openxmlformats.org/officeDocument/2006/relationships/hyperlink" Target="https://www.youtube.com/watch?v=vfFO_mJ4yPk" TargetMode="External"/><Relationship Id="rId12" Type="http://schemas.openxmlformats.org/officeDocument/2006/relationships/hyperlink" Target="https://make4all.org/portfolio/knitscript-a-domain-specific-scripting-language-for-advanced-machine-knittin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S7nL9IGWGqk" TargetMode="External"/><Relationship Id="rId4" Type="http://schemas.openxmlformats.org/officeDocument/2006/relationships/hyperlink" Target="https://www.youtube.com/watch?v=S7nL9IGWGqk" TargetMode="External"/><Relationship Id="rId9" Type="http://schemas.openxmlformats.org/officeDocument/2006/relationships/hyperlink" Target="https://www.youtube.com/watch?v=115BGUZopHs" TargetMode="External"/><Relationship Id="rId15" Type="http://schemas.openxmlformats.org/officeDocument/2006/relationships/hyperlink" Target="https://youtu.be/MTqUYFN5BbI?list=PLTPQEx-31JXhusD9twkKlguRlaQowh-Vw&amp;t=2285" TargetMode="External"/><Relationship Id="rId14" Type="http://schemas.openxmlformats.org/officeDocument/2006/relationships/hyperlink" Target="https://hgis.uw.edu/refugee" TargetMode="External"/><Relationship Id="rId16" Type="http://schemas.openxmlformats.org/officeDocument/2006/relationships/hyperlink" Target="https://www.chess.com/blog/CHESScom/hans-niemann-report" TargetMode="External"/><Relationship Id="rId5" Type="http://schemas.openxmlformats.org/officeDocument/2006/relationships/hyperlink" Target="https://www.youtube.com/watch?v=DEESvghKBUc&amp;list=PLTPQEx-31JXhosblxX6bQnCK_qy2No6uC&amp;index=3" TargetMode="External"/><Relationship Id="rId6" Type="http://schemas.openxmlformats.org/officeDocument/2006/relationships/hyperlink" Target="https://www.youtube.com/watch?v=iMj9yz24gP8" TargetMode="External"/><Relationship Id="rId7" Type="http://schemas.openxmlformats.org/officeDocument/2006/relationships/hyperlink" Target="https://faculty.washington.edu/ajko/wordplaypen" TargetMode="External"/><Relationship Id="rId8" Type="http://schemas.openxmlformats.org/officeDocument/2006/relationships/hyperlink" Target="https://origamifliers.cs.washington.edu/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://courses.cs.washington.edu/courses/cse311/" TargetMode="External"/><Relationship Id="rId10" Type="http://schemas.openxmlformats.org/officeDocument/2006/relationships/hyperlink" Target="https://courses.cs.washington.edu/courses/cse416/" TargetMode="External"/><Relationship Id="rId13" Type="http://schemas.openxmlformats.org/officeDocument/2006/relationships/hyperlink" Target="http://courses.cs.washington.edu/courses/cse340/" TargetMode="External"/><Relationship Id="rId12" Type="http://schemas.openxmlformats.org/officeDocument/2006/relationships/hyperlink" Target="http://courses.cs.washington.edu/courses/cse331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urses.cs.washington.edu/courses/cse154/" TargetMode="External"/><Relationship Id="rId4" Type="http://schemas.openxmlformats.org/officeDocument/2006/relationships/hyperlink" Target="https://courses.cs.washington.edu/courses/cse160/" TargetMode="External"/><Relationship Id="rId9" Type="http://schemas.openxmlformats.org/officeDocument/2006/relationships/hyperlink" Target="https://courses.cs.washington.edu/courses/cse412/" TargetMode="External"/><Relationship Id="rId15" Type="http://schemas.openxmlformats.org/officeDocument/2006/relationships/hyperlink" Target="http://courses.cs.washington.edu/courses/cse351/" TargetMode="External"/><Relationship Id="rId14" Type="http://schemas.openxmlformats.org/officeDocument/2006/relationships/hyperlink" Target="http://courses.cs.washington.edu/courses/cse341/" TargetMode="External"/><Relationship Id="rId17" Type="http://schemas.openxmlformats.org/officeDocument/2006/relationships/hyperlink" Target="https://www.cs.washington.edu/academics/ugrad/nonmajor-options/nonmajor-courses" TargetMode="External"/><Relationship Id="rId16" Type="http://schemas.openxmlformats.org/officeDocument/2006/relationships/hyperlink" Target="https://www.cs.washington.edu/academics/ugrad/current-students" TargetMode="External"/><Relationship Id="rId5" Type="http://schemas.openxmlformats.org/officeDocument/2006/relationships/hyperlink" Target="https://courses.cs.washington.edu/courses/cse163/" TargetMode="External"/><Relationship Id="rId19" Type="http://schemas.openxmlformats.org/officeDocument/2006/relationships/hyperlink" Target="https://courses.cs.washington.edu/courses/cse123/" TargetMode="External"/><Relationship Id="rId6" Type="http://schemas.openxmlformats.org/officeDocument/2006/relationships/hyperlink" Target="https://courses.cs.washington.edu/courses/cse180/" TargetMode="External"/><Relationship Id="rId18" Type="http://schemas.openxmlformats.org/officeDocument/2006/relationships/hyperlink" Target="https://courses.cs.washington.edu/courses/cse122/" TargetMode="External"/><Relationship Id="rId7" Type="http://schemas.openxmlformats.org/officeDocument/2006/relationships/hyperlink" Target="https://courses.cs.washington.edu/courses/cse373/" TargetMode="External"/><Relationship Id="rId8" Type="http://schemas.openxmlformats.org/officeDocument/2006/relationships/hyperlink" Target="https://courses.cs.washington.edu/courses/cse374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karan/Projects" TargetMode="External"/><Relationship Id="rId4" Type="http://schemas.openxmlformats.org/officeDocument/2006/relationships/hyperlink" Target="https://xkcd.com/1425/" TargetMode="External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5.png"/><Relationship Id="rId7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jpg"/><Relationship Id="rId22" Type="http://schemas.openxmlformats.org/officeDocument/2006/relationships/image" Target="../media/image32.png"/><Relationship Id="rId21" Type="http://schemas.openxmlformats.org/officeDocument/2006/relationships/image" Target="../media/image19.jpg"/><Relationship Id="rId24" Type="http://schemas.openxmlformats.org/officeDocument/2006/relationships/image" Target="../media/image21.jpg"/><Relationship Id="rId23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3.jpg"/><Relationship Id="rId9" Type="http://schemas.openxmlformats.org/officeDocument/2006/relationships/image" Target="../media/image14.jpg"/><Relationship Id="rId26" Type="http://schemas.openxmlformats.org/officeDocument/2006/relationships/image" Target="../media/image22.jpg"/><Relationship Id="rId25" Type="http://schemas.openxmlformats.org/officeDocument/2006/relationships/image" Target="../media/image26.png"/><Relationship Id="rId27" Type="http://schemas.openxmlformats.org/officeDocument/2006/relationships/image" Target="../media/image27.jpg"/><Relationship Id="rId5" Type="http://schemas.openxmlformats.org/officeDocument/2006/relationships/image" Target="../media/image20.jpg"/><Relationship Id="rId6" Type="http://schemas.openxmlformats.org/officeDocument/2006/relationships/image" Target="../media/image8.jpg"/><Relationship Id="rId7" Type="http://schemas.openxmlformats.org/officeDocument/2006/relationships/image" Target="../media/image28.jpg"/><Relationship Id="rId8" Type="http://schemas.openxmlformats.org/officeDocument/2006/relationships/image" Target="../media/image36.jpg"/><Relationship Id="rId11" Type="http://schemas.openxmlformats.org/officeDocument/2006/relationships/image" Target="../media/image6.jpg"/><Relationship Id="rId10" Type="http://schemas.openxmlformats.org/officeDocument/2006/relationships/image" Target="../media/image9.jpg"/><Relationship Id="rId13" Type="http://schemas.openxmlformats.org/officeDocument/2006/relationships/image" Target="../media/image11.jpg"/><Relationship Id="rId12" Type="http://schemas.openxmlformats.org/officeDocument/2006/relationships/image" Target="../media/image16.jpg"/><Relationship Id="rId15" Type="http://schemas.openxmlformats.org/officeDocument/2006/relationships/image" Target="../media/image15.jpg"/><Relationship Id="rId14" Type="http://schemas.openxmlformats.org/officeDocument/2006/relationships/image" Target="../media/image10.jpg"/><Relationship Id="rId17" Type="http://schemas.openxmlformats.org/officeDocument/2006/relationships/image" Target="../media/image30.png"/><Relationship Id="rId16" Type="http://schemas.openxmlformats.org/officeDocument/2006/relationships/image" Target="../media/image17.png"/><Relationship Id="rId19" Type="http://schemas.openxmlformats.org/officeDocument/2006/relationships/image" Target="../media/image29.png"/><Relationship Id="rId18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CSE 121 – Lesson 19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88361" y="5510015"/>
            <a:ext cx="27517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#cse121-19</a:t>
            </a:r>
            <a:endParaRPr/>
          </a:p>
        </p:txBody>
      </p:sp>
      <p:sp>
        <p:nvSpPr>
          <p:cNvPr id="81" name="Google Shape;81;p2"/>
          <p:cNvSpPr txBox="1"/>
          <p:nvPr/>
        </p:nvSpPr>
        <p:spPr>
          <a:xfrm>
            <a:off x="9304708" y="5589931"/>
            <a:ext cx="26741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Today’s playlist: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CSE 121 24wi lecture beats :D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3311339" y="2187598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75">
            <a:spAutoFit/>
          </a:bodyPr>
          <a:lstStyle/>
          <a:p>
            <a:pPr indent="0" lvl="0" marL="22732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Elba Garza &amp; Matt Wang</a:t>
            </a:r>
            <a:endParaRPr/>
          </a:p>
          <a:p>
            <a:pPr indent="0" lvl="0" marL="22987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 2024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2720810" y="4022823"/>
            <a:ext cx="5979415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" name="Google Shape;84;p2"/>
          <p:cNvGraphicFramePr/>
          <p:nvPr/>
        </p:nvGraphicFramePr>
        <p:xfrm>
          <a:off x="3404581" y="40228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{5AE379B1-A49C-414B-9E5A-31378A5A3807}</a:tableStyleId>
              </a:tblPr>
              <a:tblGrid>
                <a:gridCol w="1073075"/>
                <a:gridCol w="1073075"/>
                <a:gridCol w="1017925"/>
                <a:gridCol w="1074650"/>
                <a:gridCol w="990975"/>
                <a:gridCol w="988650"/>
                <a:gridCol w="1365650"/>
              </a:tblGrid>
              <a:tr h="36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Abby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Aishah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Anju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Annie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Archit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Ayesha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Christian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</a:tr>
              <a:tr h="36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Hannah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Heather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Hibbah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Jacob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James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Janvi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Jasmine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</a:tr>
              <a:tr h="36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Jonus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Lucas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Luke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Maria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Nicole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Shananda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</a:tr>
              <a:tr h="36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Shayna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Trey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Vidhi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Vivian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91450" marL="91450"/>
                </a:tc>
              </a:tr>
            </a:tbl>
          </a:graphicData>
        </a:graphic>
      </p:graphicFrame>
      <p:pic>
        <p:nvPicPr>
          <p:cNvPr descr="QR code for sli.do #cse121-19" id="85" name="Google Shape;8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017" y="3296727"/>
            <a:ext cx="2218397" cy="221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91" name="Google Shape;91;p3"/>
          <p:cNvSpPr txBox="1"/>
          <p:nvPr>
            <p:ph idx="1" type="body"/>
          </p:nvPr>
        </p:nvSpPr>
        <p:spPr>
          <a:xfrm>
            <a:off x="838200" y="139140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Resubmission Cycle 7 update: </a:t>
            </a:r>
            <a:r>
              <a:rPr b="1" i="1" lang="en-US" sz="2400">
                <a:solidFill>
                  <a:srgbClr val="008080"/>
                </a:solidFill>
              </a:rPr>
              <a:t>all assignments eligible for resubmission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Closes on Thursday, March 14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Final Exam: </a:t>
            </a:r>
            <a:r>
              <a:rPr b="1" lang="en-US" sz="2400">
                <a:solidFill>
                  <a:schemeClr val="dk1"/>
                </a:solidFill>
              </a:rPr>
              <a:t>Tuesday, March 12th 12:30pm-2:20pm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TA-led Final Review Session Monday, March 11th 4:30pm-6:50pm in SMI 120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Seating charts have been posted!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Bob Bandes TA Award nominations open!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IPL closes </a:t>
            </a:r>
            <a:r>
              <a:rPr b="1" lang="en-US" sz="2400">
                <a:solidFill>
                  <a:schemeClr val="dk1"/>
                </a:solidFill>
              </a:rPr>
              <a:t>Friday, March 8</a:t>
            </a:r>
            <a:r>
              <a:rPr b="1" baseline="30000" lang="en-US" sz="2400">
                <a:solidFill>
                  <a:schemeClr val="dk1"/>
                </a:solidFill>
              </a:rPr>
              <a:t>th</a:t>
            </a:r>
            <a:r>
              <a:rPr lang="en-US" sz="2400">
                <a:solidFill>
                  <a:schemeClr val="dk1"/>
                </a:solidFill>
              </a:rPr>
              <a:t>; Instructor office hours too!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Course evaluations for A and B lecture close </a:t>
            </a:r>
            <a:r>
              <a:rPr b="1" lang="en-US" sz="2400">
                <a:solidFill>
                  <a:schemeClr val="dk1"/>
                </a:solidFill>
              </a:rPr>
              <a:t>Sunday, March 10th</a:t>
            </a:r>
            <a:endParaRPr sz="24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Current response rate: 18%/13% ☹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Gigi (&amp; friends) Visit on Monday, March 11</a:t>
            </a:r>
            <a:r>
              <a:rPr baseline="30000" lang="en-US" sz="2400">
                <a:solidFill>
                  <a:schemeClr val="dk1"/>
                </a:solidFill>
              </a:rPr>
              <a:t>th</a:t>
            </a:r>
            <a:r>
              <a:rPr lang="en-US" sz="2400">
                <a:solidFill>
                  <a:schemeClr val="dk1"/>
                </a:solidFill>
              </a:rPr>
              <a:t> 1:00pm-3:00pm</a:t>
            </a:r>
            <a:endParaRPr/>
          </a:p>
        </p:txBody>
      </p:sp>
      <p:sp>
        <p:nvSpPr>
          <p:cNvPr id="92" name="Google Shape;9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19 – Winter 2024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Applications of CS</a:t>
            </a:r>
            <a:endParaRPr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838200" y="1371600"/>
            <a:ext cx="11209638" cy="467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i="1" lang="en-US"/>
              <a:t>or “What can I do with what I learned?” – outside of just </a:t>
            </a:r>
            <a:r>
              <a:rPr i="0" lang="en-US">
                <a:solidFill>
                  <a:schemeClr val="dk1"/>
                </a:solidFill>
              </a:rPr>
              <a:t>“write code”:</a:t>
            </a:r>
            <a:endParaRPr i="0" u="sng">
              <a:solidFill>
                <a:schemeClr val="dk1"/>
              </a:solidFill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>
                <a:solidFill>
                  <a:srgbClr val="33006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Detect and prevent toxicity online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&amp;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</a:rPr>
              <a:t>r</a:t>
            </a:r>
            <a:r>
              <a:rPr lang="en-US" u="sng">
                <a:solidFill>
                  <a:schemeClr val="hlink"/>
                </a:solidFill>
                <a:hlinkClick r:id="rId5"/>
              </a:rPr>
              <a:t>ecognize disinformation</a:t>
            </a:r>
            <a:endParaRPr u="sng">
              <a:solidFill>
                <a:schemeClr val="hlink"/>
              </a:solidFill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Help deaf &amp; hard-of-hearing people identify sounds</a:t>
            </a:r>
            <a:endParaRPr u="sng">
              <a:solidFill>
                <a:schemeClr val="hlink"/>
              </a:solidFill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Develop a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programming language that celebrates the world’s languages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Build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battery-free robots</a:t>
            </a:r>
            <a:r>
              <a:rPr lang="en-US"/>
              <a:t> &amp;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put them on insects</a:t>
            </a:r>
            <a:r>
              <a:rPr lang="en-US"/>
              <a:t> (and...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track muder hornets</a:t>
            </a:r>
            <a:r>
              <a:rPr lang="en-US"/>
              <a:t>?)</a:t>
            </a:r>
            <a:endParaRPr u="sng">
              <a:solidFill>
                <a:schemeClr val="hlink"/>
              </a:solidFill>
              <a:hlinkClick r:id="rId11"/>
            </a:endParaRPr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>
                <a:solidFill>
                  <a:schemeClr val="hlink"/>
                </a:solidFill>
                <a:hlinkClick r:id="rId12"/>
              </a:rPr>
              <a:t>Computational knitting</a:t>
            </a:r>
            <a:r>
              <a:rPr lang="en-US"/>
              <a:t> &amp; </a:t>
            </a:r>
            <a:r>
              <a:rPr lang="en-US" u="sng">
                <a:solidFill>
                  <a:schemeClr val="hlink"/>
                </a:solidFill>
                <a:hlinkClick r:id="rId13"/>
              </a:rPr>
              <a:t>carpentry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>
                <a:solidFill>
                  <a:schemeClr val="hlink"/>
                </a:solidFill>
                <a:hlinkClick r:id="rId14"/>
              </a:rPr>
              <a:t>Create an interactive atlas of millions of refugee experiences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u="sng">
                <a:solidFill>
                  <a:schemeClr val="hlink"/>
                </a:solidFill>
                <a:hlinkClick r:id="rId15"/>
              </a:rPr>
              <a:t>Fix Olympic badminton</a:t>
            </a:r>
            <a:r>
              <a:rPr lang="en-US"/>
              <a:t> &amp; </a:t>
            </a:r>
            <a:r>
              <a:rPr lang="en-US" u="sng">
                <a:solidFill>
                  <a:schemeClr val="hlink"/>
                </a:solidFill>
                <a:hlinkClick r:id="rId16"/>
              </a:rPr>
              <a:t>identify cheating in chess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and so much more!</a:t>
            </a:r>
            <a:endParaRPr/>
          </a:p>
        </p:txBody>
      </p:sp>
      <p:sp>
        <p:nvSpPr>
          <p:cNvPr id="99" name="Google Shape;99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19 – Winter 2024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5"/>
          <p:cNvGraphicFramePr/>
          <p:nvPr/>
        </p:nvGraphicFramePr>
        <p:xfrm>
          <a:off x="838199" y="21546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{EE0DB80F-0791-4D77-97CF-DB1E3150AEEC}</a:tableStyleId>
              </a:tblPr>
              <a:tblGrid>
                <a:gridCol w="1139050"/>
                <a:gridCol w="4735025"/>
              </a:tblGrid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Course</a:t>
                      </a:r>
                      <a:endParaRPr sz="14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Overview</a:t>
                      </a:r>
                      <a:endParaRPr sz="1400" u="none" cap="none" strike="noStrike"/>
                    </a:p>
                  </a:txBody>
                  <a:tcPr marT="45725" marB="45725" marR="45050" marL="450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CSE 154</a:t>
                      </a:r>
                      <a:endParaRPr sz="18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Intro. to web programming (several languages)</a:t>
                      </a:r>
                      <a:endParaRPr sz="1400" u="none" cap="none" strike="noStrike"/>
                    </a:p>
                  </a:txBody>
                  <a:tcPr marT="45725" marB="45725" marR="45050" marL="450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CSE 160</a:t>
                      </a:r>
                      <a:endParaRPr sz="18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Intro programming, data analysis (Python)</a:t>
                      </a:r>
                      <a:endParaRPr/>
                    </a:p>
                  </a:txBody>
                  <a:tcPr marT="45725" marB="45725" marR="45050" marL="450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CSE 163</a:t>
                      </a:r>
                      <a:endParaRPr sz="18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Intermediate programming, data analysis (Python)</a:t>
                      </a:r>
                      <a:endParaRPr sz="1400" u="none" cap="none" strike="noStrike"/>
                    </a:p>
                  </a:txBody>
                  <a:tcPr marT="45725" marB="45725" marR="45050" marL="450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CSE 180</a:t>
                      </a:r>
                      <a:endParaRPr sz="18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Introduction to data science (Python)</a:t>
                      </a:r>
                      <a:endParaRPr sz="1400" u="none" cap="none" strike="noStrike"/>
                    </a:p>
                  </a:txBody>
                  <a:tcPr marT="45725" marB="45725" marR="45050" marL="450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7"/>
                        </a:rPr>
                        <a:t>CSE 373</a:t>
                      </a:r>
                      <a:endParaRPr sz="18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Data structures and algorithms (in Java)</a:t>
                      </a:r>
                      <a:endParaRPr sz="1600" u="none" cap="none" strike="noStrike"/>
                    </a:p>
                  </a:txBody>
                  <a:tcPr marT="45725" marB="45725" marR="45050" marL="450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8"/>
                        </a:rPr>
                        <a:t>CSE 374</a:t>
                      </a:r>
                      <a:endParaRPr sz="18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Low-level programming and tools (C/C++)</a:t>
                      </a:r>
                      <a:endParaRPr sz="1400" u="none" cap="none" strike="noStrike"/>
                    </a:p>
                  </a:txBody>
                  <a:tcPr marT="45725" marB="45725" marR="45050" marL="450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9"/>
                        </a:rPr>
                        <a:t>CSE 412</a:t>
                      </a:r>
                      <a:endParaRPr sz="18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Intro to Data Visualization</a:t>
                      </a:r>
                      <a:endParaRPr sz="1600" u="none" cap="none" strike="noStrike"/>
                    </a:p>
                  </a:txBody>
                  <a:tcPr marT="45725" marB="45725" marR="45050" marL="450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10"/>
                        </a:rPr>
                        <a:t>CSE 416</a:t>
                      </a:r>
                      <a:endParaRPr sz="1800" u="none" cap="none" strike="noStrike"/>
                    </a:p>
                  </a:txBody>
                  <a:tcPr marT="45725" marB="45725" marR="45050" marL="45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Intro. to Machine Learning</a:t>
                      </a:r>
                      <a:endParaRPr sz="1400" u="none" cap="none" strike="noStrike"/>
                    </a:p>
                  </a:txBody>
                  <a:tcPr marT="45725" marB="45725" marR="45050" marL="45050"/>
                </a:tc>
              </a:tr>
            </a:tbl>
          </a:graphicData>
        </a:graphic>
      </p:graphicFrame>
      <p:sp>
        <p:nvSpPr>
          <p:cNvPr id="105" name="Google Shape;105;p5"/>
          <p:cNvSpPr txBox="1"/>
          <p:nvPr>
            <p:ph type="title"/>
          </p:nvPr>
        </p:nvSpPr>
        <p:spPr>
          <a:xfrm>
            <a:off x="839788" y="365125"/>
            <a:ext cx="561676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Future Courses</a:t>
            </a:r>
            <a:endParaRPr/>
          </a:p>
        </p:txBody>
      </p:sp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7230783" y="2087806"/>
            <a:ext cx="4761473" cy="482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Majors</a:t>
            </a:r>
            <a:endParaRPr/>
          </a:p>
        </p:txBody>
      </p:sp>
      <p:graphicFrame>
        <p:nvGraphicFramePr>
          <p:cNvPr id="107" name="Google Shape;107;p5"/>
          <p:cNvGraphicFramePr/>
          <p:nvPr/>
        </p:nvGraphicFramePr>
        <p:xfrm>
          <a:off x="7230782" y="25679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{EE0DB80F-0791-4D77-97CF-DB1E3150AEEC}</a:tableStyleId>
              </a:tblPr>
              <a:tblGrid>
                <a:gridCol w="1200975"/>
                <a:gridCol w="3560500"/>
              </a:tblGrid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Course</a:t>
                      </a:r>
                      <a:endParaRPr sz="14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Overview</a:t>
                      </a:r>
                      <a:endParaRPr sz="1400" u="none" cap="none" strike="noStrike"/>
                    </a:p>
                  </a:txBody>
                  <a:tcPr marT="45725" marB="45725" marR="44850" marL="448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11"/>
                        </a:rPr>
                        <a:t>CSE 311</a:t>
                      </a:r>
                      <a:endParaRPr sz="18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Mathematical foundations</a:t>
                      </a:r>
                      <a:endParaRPr sz="1600" u="none" cap="none" strike="noStrike"/>
                    </a:p>
                  </a:txBody>
                  <a:tcPr marT="45725" marB="45725" marR="44850" marL="448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12"/>
                        </a:rPr>
                        <a:t>CSE 331</a:t>
                      </a:r>
                      <a:endParaRPr sz="18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Software design/implementation</a:t>
                      </a:r>
                      <a:endParaRPr sz="1400" u="none" cap="none" strike="noStrike"/>
                    </a:p>
                  </a:txBody>
                  <a:tcPr marT="45725" marB="45725" marR="44850" marL="448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13"/>
                        </a:rPr>
                        <a:t>CSE 340</a:t>
                      </a:r>
                      <a:endParaRPr sz="18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Interaction programming (mobile dev!)</a:t>
                      </a:r>
                      <a:endParaRPr sz="1600" u="none" cap="none" strike="noStrike"/>
                    </a:p>
                  </a:txBody>
                  <a:tcPr marT="45725" marB="45725" marR="44850" marL="448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14"/>
                        </a:rPr>
                        <a:t>CSE 341</a:t>
                      </a:r>
                      <a:endParaRPr sz="18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Programming languages</a:t>
                      </a:r>
                      <a:endParaRPr sz="1600" u="none" cap="none" strike="noStrike"/>
                    </a:p>
                  </a:txBody>
                  <a:tcPr marT="45725" marB="45725" marR="44850" marL="448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15"/>
                        </a:rPr>
                        <a:t>CSE 351</a:t>
                      </a:r>
                      <a:endParaRPr sz="18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Low-level computer organization/abstraction 😉</a:t>
                      </a:r>
                      <a:endParaRPr sz="1400" u="none" cap="none" strike="noStrike"/>
                    </a:p>
                  </a:txBody>
                  <a:tcPr marT="45725" marB="45725" marR="44850" marL="44850"/>
                </a:tc>
              </a:tr>
            </a:tbl>
          </a:graphicData>
        </a:graphic>
      </p:graphicFrame>
      <p:sp>
        <p:nvSpPr>
          <p:cNvPr id="108" name="Google Shape;108;p5"/>
          <p:cNvSpPr txBox="1"/>
          <p:nvPr>
            <p:ph idx="3" type="body"/>
          </p:nvPr>
        </p:nvSpPr>
        <p:spPr>
          <a:xfrm>
            <a:off x="838199" y="1736167"/>
            <a:ext cx="4788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/>
              <a:t>Non-majors</a:t>
            </a:r>
            <a:endParaRPr sz="2000"/>
          </a:p>
        </p:txBody>
      </p:sp>
      <p:sp>
        <p:nvSpPr>
          <p:cNvPr id="109" name="Google Shape;109;p5"/>
          <p:cNvSpPr txBox="1"/>
          <p:nvPr/>
        </p:nvSpPr>
        <p:spPr>
          <a:xfrm>
            <a:off x="1479830" y="5849907"/>
            <a:ext cx="105124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See: </a:t>
            </a:r>
            <a:r>
              <a:rPr b="0" i="0" lang="en-U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https://www.cs.washington.edu/academics/ugrad/current-students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https://www.cs.washington.edu/academics/ugrad/nonmajor-options/nonmajor-courses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838200" y="1302405"/>
            <a:ext cx="561676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“What can I do next?”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5"/>
          <p:cNvGraphicFramePr/>
          <p:nvPr/>
        </p:nvGraphicFramePr>
        <p:xfrm>
          <a:off x="7230781" y="853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{EE0DB80F-0791-4D77-97CF-DB1E3150AEEC}</a:tableStyleId>
              </a:tblPr>
              <a:tblGrid>
                <a:gridCol w="1168225"/>
                <a:gridCol w="3593250"/>
              </a:tblGrid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Course</a:t>
                      </a:r>
                      <a:endParaRPr sz="14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Overview</a:t>
                      </a:r>
                      <a:endParaRPr sz="1400" u="none" cap="none" strike="noStrike"/>
                    </a:p>
                  </a:txBody>
                  <a:tcPr marT="45725" marB="45725" marR="44850" marL="448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18"/>
                        </a:rPr>
                        <a:t>CSE 122</a:t>
                      </a:r>
                      <a:endParaRPr sz="18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Computer Programming II</a:t>
                      </a:r>
                      <a:endParaRPr sz="1400" u="none" cap="none" strike="noStrike"/>
                    </a:p>
                  </a:txBody>
                  <a:tcPr marT="45725" marB="45725" marR="44850" marL="44850"/>
                </a:tc>
              </a:tr>
              <a:tr h="39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19"/>
                        </a:rPr>
                        <a:t>CSE 123</a:t>
                      </a:r>
                      <a:endParaRPr sz="1800" u="none" cap="none" strike="noStrike"/>
                    </a:p>
                  </a:txBody>
                  <a:tcPr marT="45725" marB="45725" marR="44850" marL="4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Computer Programming III</a:t>
                      </a:r>
                      <a:endParaRPr sz="1400" u="none" cap="none" strike="noStrike"/>
                    </a:p>
                  </a:txBody>
                  <a:tcPr marT="45725" marB="45725" marR="44850" marL="44850"/>
                </a:tc>
              </a:tr>
            </a:tbl>
          </a:graphicData>
        </a:graphic>
      </p:graphicFrame>
      <p:sp>
        <p:nvSpPr>
          <p:cNvPr id="112" name="Google Shape;112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19 – Winter 2024</a:t>
            </a:r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7107687" y="5190821"/>
            <a:ext cx="48845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tech-related majors: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Informatics, ACMS, HCDE, Electrical &amp; Computer Engineering, …</a:t>
            </a:r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7230782" y="345402"/>
            <a:ext cx="4761473" cy="482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12X!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838200" y="1611275"/>
            <a:ext cx="7589108" cy="44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/>
              <a:t>How can I get better at programming?</a:t>
            </a:r>
            <a:endParaRPr/>
          </a:p>
          <a:p>
            <a:pPr indent="-25238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/>
              <a:t>Practice!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/>
              <a:t>How can I learn to X?</a:t>
            </a:r>
            <a:endParaRPr/>
          </a:p>
          <a:p>
            <a:pPr indent="-25238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/>
              <a:t>Search online, read books, look at examples :)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/>
              <a:t>What should I work on next?</a:t>
            </a:r>
            <a:endParaRPr/>
          </a:p>
          <a:p>
            <a:pPr indent="-25238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/>
              <a:t>Anything you can think of!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Here are some ideas</a:t>
            </a:r>
            <a:r>
              <a:rPr lang="en-US"/>
              <a:t>)</a:t>
            </a:r>
            <a:endParaRPr/>
          </a:p>
          <a:p>
            <a:pPr indent="-25238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Beware</a:t>
            </a:r>
            <a:r>
              <a:rPr lang="en-US"/>
              <a:t>: it’s hard to tell what’s easy and what’s hard.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/>
              <a:t>Should I learn another language? Which one?</a:t>
            </a:r>
            <a:endParaRPr/>
          </a:p>
          <a:p>
            <a:pPr indent="-25238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/>
              <a:t>That depends–what do you want to do?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Char char="•"/>
            </a:pPr>
            <a:r>
              <a:rPr lang="en-US"/>
              <a:t>What’s the best programming language?</a:t>
            </a:r>
            <a:endParaRPr/>
          </a:p>
          <a:p>
            <a:pPr indent="-25238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5"/>
              <a:buChar char="•"/>
            </a:pPr>
            <a:r>
              <a:rPr lang="en-US"/>
              <a:t>😠 (take CSE 341 or CSE 413)</a:t>
            </a:r>
            <a:endParaRPr/>
          </a:p>
        </p:txBody>
      </p:sp>
      <p:sp>
        <p:nvSpPr>
          <p:cNvPr id="121" name="Google Shape;121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19 – Winter 2024</a:t>
            </a:r>
            <a:endParaRPr/>
          </a:p>
        </p:txBody>
      </p:sp>
      <p:pic>
        <p:nvPicPr>
          <p:cNvPr descr="Xkcd #1425, &quot;tasks&quot;.&#10;&#10;Conversation between two people:&#10;A: When a user takes a photo, the app should check whether they're in a national park&#10;B: Sure, easy GIS lookup. Gimme a few hours.&#10;A: ... and check whether the photo is of a bird.&#10;B: I'll need a research team and five years.&#10;&#10;Bottom text: In CS, it can be hard to explain the difference between the easy and the virtually impossible." id="122" name="Google Shape;1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7373" y="727427"/>
            <a:ext cx="3025691" cy="5076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Aside: Cute Programming Language Logos</a:t>
            </a:r>
            <a:endParaRPr/>
          </a:p>
        </p:txBody>
      </p:sp>
      <p:sp>
        <p:nvSpPr>
          <p:cNvPr id="128" name="Google Shape;128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19 – Winter 2024</a:t>
            </a:r>
            <a:endParaRPr/>
          </a:p>
        </p:txBody>
      </p:sp>
      <p:pic>
        <p:nvPicPr>
          <p:cNvPr descr="The (unofficial) mascot for the Rust programming language, Ferris the crab. Bright orange and spiky!"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973" y="4142174"/>
            <a:ext cx="2594919" cy="1729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mascot for Bun, a JavaScript runtime. It's a cute-looking bao bun :)" id="130" name="Google Shape;1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9491" y="1690688"/>
            <a:ext cx="2169109" cy="1900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mascot for Deno, a JavaScript runtime. A cute dinosaur in the rain." id="131" name="Google Shape;131;p7"/>
          <p:cNvPicPr preferRelativeResize="0"/>
          <p:nvPr/>
        </p:nvPicPr>
        <p:blipFill rotWithShape="1">
          <a:blip r:embed="rId5">
            <a:alphaModFix/>
          </a:blip>
          <a:srcRect b="20946" l="36385" r="35845" t="7941"/>
          <a:stretch/>
        </p:blipFill>
        <p:spPr>
          <a:xfrm>
            <a:off x="4501059" y="3025777"/>
            <a:ext cx="2117198" cy="2846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logos for Sorbet and Tapioca, extensions to Ruby's type system. They are a cute purple sorbet cone and smiling tapioca cup!" id="132" name="Google Shape;13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5333" y="3347978"/>
            <a:ext cx="4717034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logo for CircuitPython, a lightweight python implementation. It has a cute purple snake!" id="133" name="Google Shape;13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23813" y="1771702"/>
            <a:ext cx="3087423" cy="1173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424427" y="137204"/>
            <a:ext cx="5484200" cy="690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your TAs!!!!</a:t>
            </a:r>
            <a:endParaRPr/>
          </a:p>
        </p:txBody>
      </p:sp>
      <p:sp>
        <p:nvSpPr>
          <p:cNvPr id="139" name="Google Shape;139;p9"/>
          <p:cNvSpPr txBox="1"/>
          <p:nvPr>
            <p:ph idx="11" type="ftr"/>
          </p:nvPr>
        </p:nvSpPr>
        <p:spPr>
          <a:xfrm>
            <a:off x="5016144" y="6464985"/>
            <a:ext cx="1765655" cy="88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19 – Winter 2024</a:t>
            </a:r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620" y="40342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1069" y="25702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0324" y="25702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71616" y="110616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11069" y="110616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5989" y="40342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5989" y="25702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8071" y="110616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66151" y="40342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29579" y="402706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83374" y="110616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29579" y="25702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829579" y="110616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731261" y="402706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732464" y="25702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737169" y="109955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283374" y="25702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179148" y="32560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179148" y="470814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179148" y="1791964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283374" y="403428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179148" y="327906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643063" y="257022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644760" y="1101337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650669" y="4027063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-261755" y="839915"/>
            <a:ext cx="7049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700"/>
              <a:t>Thank you!</a:t>
            </a:r>
            <a:endParaRPr sz="5100"/>
          </a:p>
        </p:txBody>
      </p:sp>
      <p:sp>
        <p:nvSpPr>
          <p:cNvPr id="170" name="Google Shape;170;p10"/>
          <p:cNvSpPr txBox="1"/>
          <p:nvPr/>
        </p:nvSpPr>
        <p:spPr>
          <a:xfrm>
            <a:off x="895797" y="2114290"/>
            <a:ext cx="473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Us (Almost) Anything!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19 – Winter 2024</a:t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1777110" y="4987891"/>
            <a:ext cx="27517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#cse121-19</a:t>
            </a:r>
            <a:endParaRPr/>
          </a:p>
        </p:txBody>
      </p:sp>
      <p:pic>
        <p:nvPicPr>
          <p:cNvPr descr="QR code for sli.do #cse121-19"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4019" y="3481610"/>
            <a:ext cx="1518954" cy="151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4">
            <a:alphaModFix/>
          </a:blip>
          <a:srcRect b="0" l="3745" r="9350" t="0"/>
          <a:stretch/>
        </p:blipFill>
        <p:spPr>
          <a:xfrm rot="-5400000">
            <a:off x="6354786" y="965162"/>
            <a:ext cx="5096202" cy="43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2020-09-29T18:40:50Z</dcterms:created>
  <dc:creator>Brett Wortzman</dc:creator>
</cp:coreProperties>
</file>