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9" r:id="rId2"/>
    <p:sldId id="266" r:id="rId3"/>
    <p:sldId id="303" r:id="rId4"/>
    <p:sldId id="304" r:id="rId5"/>
    <p:sldId id="306" r:id="rId6"/>
    <p:sldId id="305" r:id="rId7"/>
    <p:sldId id="307" r:id="rId8"/>
    <p:sldId id="308" r:id="rId9"/>
    <p:sldId id="309" r:id="rId10"/>
    <p:sldId id="310" r:id="rId11"/>
    <p:sldId id="311" r:id="rId12"/>
    <p:sldId id="312" r:id="rId13"/>
  </p:sldIdLst>
  <p:sldSz cx="12192000" cy="6858000"/>
  <p:notesSz cx="6858000" cy="9144000"/>
  <p:embeddedFontLst>
    <p:embeddedFont>
      <p:font typeface="Consolas" panose="020B0609020204030204" pitchFamily="49" charset="0"/>
      <p:regular r:id="rId16"/>
      <p:bold r:id="rId17"/>
      <p:italic r:id="rId18"/>
      <p:boldItalic r:id="rId19"/>
    </p:embeddedFont>
    <p:embeddedFont>
      <p:font typeface="Quattrocento Sans" panose="020B0502050000020003" pitchFamily="34" charset="0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5" roundtripDataSignature="AMtx7mioJJQ/Bx54phgIwE+RMXi9NrKuY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CCECFF"/>
    <a:srgbClr val="008080"/>
    <a:srgbClr val="993366"/>
    <a:srgbClr val="339966"/>
    <a:srgbClr val="0066FF"/>
    <a:srgbClr val="FFCC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36" autoAdjust="0"/>
    <p:restoredTop sz="92951" autoAdjust="0"/>
  </p:normalViewPr>
  <p:slideViewPr>
    <p:cSldViewPr snapToGrid="0">
      <p:cViewPr varScale="1">
        <p:scale>
          <a:sx n="94" d="100"/>
          <a:sy n="94" d="100"/>
        </p:scale>
        <p:origin x="232" y="5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2568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23" Type="http://schemas.openxmlformats.org/officeDocument/2006/relationships/font" Target="fonts/font8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7.fntdata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9233D88-8018-4E9F-AB4A-98A7BBAF25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7834B6-5C07-4317-936A-D39B3D436FA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5DF552-0698-4B73-9CF8-11036753CEB6}" type="datetimeFigureOut">
              <a:rPr lang="en-US" smtClean="0"/>
              <a:t>3/1/24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D1CA0C-7DF0-4795-8351-9A39722C22A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B18879-4BC0-4CD3-9BD4-EA40A1FBCFD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84190-D873-4EA6-8530-DA7A931EF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131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80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6017628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2619583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848966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80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80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1229752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80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2172928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80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7193373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80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6752741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80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509734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80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1557324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80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73652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9" name="Google Shape;19;p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17 - Winter 2024</a:t>
            </a:r>
            <a:endParaRPr dirty="0"/>
          </a:p>
        </p:txBody>
      </p:sp>
      <p:sp>
        <p:nvSpPr>
          <p:cNvPr id="21" name="Google Shape;21;p3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3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3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17 - Winter 2024</a:t>
            </a:r>
            <a:endParaRPr dirty="0"/>
          </a:p>
        </p:txBody>
      </p:sp>
      <p:sp>
        <p:nvSpPr>
          <p:cNvPr id="28" name="Google Shape;28;p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32" name="Google Shape;32;p4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3" name="Google Shape;33;p4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4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17 - Winter 2024</a:t>
            </a:r>
            <a:endParaRPr/>
          </a:p>
        </p:txBody>
      </p:sp>
      <p:sp>
        <p:nvSpPr>
          <p:cNvPr id="35" name="Google Shape;35;p4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43"/>
          <p:cNvSpPr txBox="1">
            <a:spLocks noGrp="1"/>
          </p:cNvSpPr>
          <p:nvPr>
            <p:ph type="body" idx="1"/>
          </p:nvPr>
        </p:nvSpPr>
        <p:spPr>
          <a:xfrm>
            <a:off x="838201" y="1889032"/>
            <a:ext cx="10515600" cy="3953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46" name="Google Shape;46;p4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17 - Winter 2024</a:t>
            </a:r>
            <a:endParaRPr/>
          </a:p>
        </p:txBody>
      </p:sp>
      <p:sp>
        <p:nvSpPr>
          <p:cNvPr id="48" name="Google Shape;48;p4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4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4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17 - Winter 2024</a:t>
            </a:r>
            <a:endParaRPr/>
          </a:p>
        </p:txBody>
      </p:sp>
      <p:sp>
        <p:nvSpPr>
          <p:cNvPr id="54" name="Google Shape;54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preserve="1" userDrawn="1">
  <p:cSld name="Activit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4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17 - Winter 2024</a:t>
            </a:r>
            <a:endParaRPr/>
          </a:p>
        </p:txBody>
      </p:sp>
      <p:sp>
        <p:nvSpPr>
          <p:cNvPr id="54" name="Google Shape;54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CD06408-CBE8-49C8-BF99-8A874C03FAC6}"/>
              </a:ext>
            </a:extLst>
          </p:cNvPr>
          <p:cNvSpPr/>
          <p:nvPr userDrawn="1"/>
        </p:nvSpPr>
        <p:spPr>
          <a:xfrm>
            <a:off x="10132840" y="136525"/>
            <a:ext cx="1828800" cy="1828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413942D-824F-4D58-BD74-D47D2D03BFE9}"/>
              </a:ext>
            </a:extLst>
          </p:cNvPr>
          <p:cNvSpPr/>
          <p:nvPr userDrawn="1"/>
        </p:nvSpPr>
        <p:spPr>
          <a:xfrm>
            <a:off x="1456148" y="300788"/>
            <a:ext cx="83407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Poll in with your answer!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A00E08D-28E8-44C2-9FE4-8DD43746480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75811" y="273685"/>
            <a:ext cx="1542858" cy="155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877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3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Lesson 17 - Winter 2024</a:t>
            </a:r>
            <a:endParaRPr/>
          </a:p>
        </p:txBody>
      </p:sp>
      <p:sp>
        <p:nvSpPr>
          <p:cNvPr id="14" name="Google Shape;14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5" name="Google Shape;15;p3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0" y="6180666"/>
            <a:ext cx="12192000" cy="67733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  <p:sldLayoutId id="2147483655" r:id="rId6"/>
  </p:sldLayoutIdLs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.spotify.com/playlist/3JnnX8pp7GhXvtYJuIcGKB?si=f166308f7b834ab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K9M97Hkiv8TN3dLL8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FC246539-78F7-3BB9-1878-5FF3C5734ED2}"/>
              </a:ext>
            </a:extLst>
          </p:cNvPr>
          <p:cNvSpPr txBox="1">
            <a:spLocks/>
          </p:cNvSpPr>
          <p:nvPr/>
        </p:nvSpPr>
        <p:spPr>
          <a:xfrm>
            <a:off x="890544" y="929515"/>
            <a:ext cx="10410908" cy="168764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12700" rIns="0" bIns="0" rtlCol="0" anchor="b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dirty="0"/>
              <a:t>CSE 121 Lesson 17: </a:t>
            </a:r>
            <a:br>
              <a:rPr lang="en-US" dirty="0"/>
            </a:br>
            <a:r>
              <a:rPr lang="en-US" sz="4800" dirty="0"/>
              <a:t>Array Patterns</a:t>
            </a:r>
            <a:endParaRPr lang="en-US" sz="48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object 3">
            <a:extLst>
              <a:ext uri="{FF2B5EF4-FFF2-40B4-BE49-F238E27FC236}">
                <a16:creationId xmlns:a16="http://schemas.microsoft.com/office/drawing/2014/main" id="{10317211-7387-0BA2-28B7-B39849A9B855}"/>
              </a:ext>
            </a:extLst>
          </p:cNvPr>
          <p:cNvSpPr txBox="1"/>
          <p:nvPr/>
        </p:nvSpPr>
        <p:spPr>
          <a:xfrm>
            <a:off x="3411091" y="2627686"/>
            <a:ext cx="5369815" cy="934230"/>
          </a:xfrm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marL="227329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Elba Garza &amp; Matt Wang</a:t>
            </a:r>
          </a:p>
          <a:p>
            <a:pPr marL="229870" marR="0" lvl="0" indent="0" algn="ctr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Winter 2024</a:t>
            </a:r>
            <a:endParaRPr lang="en-US" sz="2800" b="0" i="0" u="none" strike="noStrike" cap="none" dirty="0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7" name="object 14">
            <a:extLst>
              <a:ext uri="{FF2B5EF4-FFF2-40B4-BE49-F238E27FC236}">
                <a16:creationId xmlns:a16="http://schemas.microsoft.com/office/drawing/2014/main" id="{003B4086-C39B-0BD3-D18E-AF3A46D6480B}"/>
              </a:ext>
            </a:extLst>
          </p:cNvPr>
          <p:cNvSpPr txBox="1"/>
          <p:nvPr/>
        </p:nvSpPr>
        <p:spPr>
          <a:xfrm>
            <a:off x="69481" y="5528874"/>
            <a:ext cx="2812159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sz="2800" b="1" dirty="0" err="1">
                <a:solidFill>
                  <a:srgbClr val="9900CC"/>
                </a:solidFill>
                <a:latin typeface="Calibri"/>
                <a:cs typeface="Calibri"/>
              </a:rPr>
              <a:t>sli.do</a:t>
            </a:r>
            <a:r>
              <a:rPr sz="2800" b="1" spc="-70" dirty="0">
                <a:solidFill>
                  <a:srgbClr val="9900CC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9900CC"/>
                </a:solidFill>
                <a:latin typeface="Calibri"/>
                <a:cs typeface="Calibri"/>
              </a:rPr>
              <a:t>#</a:t>
            </a:r>
            <a:r>
              <a:rPr lang="en-US" sz="2800" b="1" spc="-10" dirty="0">
                <a:solidFill>
                  <a:srgbClr val="9900CC"/>
                </a:solidFill>
                <a:latin typeface="Calibri"/>
                <a:cs typeface="Calibri"/>
              </a:rPr>
              <a:t>CSE</a:t>
            </a:r>
            <a:r>
              <a:rPr sz="2800" b="1" spc="-10" dirty="0">
                <a:solidFill>
                  <a:srgbClr val="9900CC"/>
                </a:solidFill>
                <a:latin typeface="Calibri"/>
                <a:cs typeface="Calibri"/>
              </a:rPr>
              <a:t>121</a:t>
            </a:r>
            <a:r>
              <a:rPr lang="en-US" sz="2800" b="1" spc="-10" dirty="0">
                <a:solidFill>
                  <a:srgbClr val="9900CC"/>
                </a:solidFill>
                <a:latin typeface="Calibri"/>
                <a:cs typeface="Calibri"/>
              </a:rPr>
              <a:t>-17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ABBD13C-3DD4-18E7-463C-5BFEC0A50B07}"/>
              </a:ext>
            </a:extLst>
          </p:cNvPr>
          <p:cNvSpPr txBox="1"/>
          <p:nvPr/>
        </p:nvSpPr>
        <p:spPr>
          <a:xfrm>
            <a:off x="9304708" y="5589931"/>
            <a:ext cx="26741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Today’s playlist:</a:t>
            </a:r>
            <a:br>
              <a:rPr lang="en-US" dirty="0"/>
            </a:br>
            <a:r>
              <a:rPr lang="en-US" dirty="0">
                <a:hlinkClick r:id="rId3"/>
              </a:rPr>
              <a:t>CSE 121 24wi lecture beats :D </a:t>
            </a:r>
            <a:endParaRPr lang="en-US" dirty="0"/>
          </a:p>
        </p:txBody>
      </p:sp>
      <p:sp>
        <p:nvSpPr>
          <p:cNvPr id="12" name="Google Shape;51;p1">
            <a:extLst>
              <a:ext uri="{FF2B5EF4-FFF2-40B4-BE49-F238E27FC236}">
                <a16:creationId xmlns:a16="http://schemas.microsoft.com/office/drawing/2014/main" id="{C1BB055B-4117-01D6-9649-F9EFFFE9FE2C}"/>
              </a:ext>
            </a:extLst>
          </p:cNvPr>
          <p:cNvSpPr txBox="1"/>
          <p:nvPr/>
        </p:nvSpPr>
        <p:spPr>
          <a:xfrm>
            <a:off x="3245686" y="4038193"/>
            <a:ext cx="624646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TAs: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3" name="Google Shape;54;p1">
            <a:extLst>
              <a:ext uri="{FF2B5EF4-FFF2-40B4-BE49-F238E27FC236}">
                <a16:creationId xmlns:a16="http://schemas.microsoft.com/office/drawing/2014/main" id="{EC768CA9-1510-5BCC-D4CD-33B2F016FB7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04986911"/>
              </p:ext>
            </p:extLst>
          </p:nvPr>
        </p:nvGraphicFramePr>
        <p:xfrm>
          <a:off x="3797683" y="4038193"/>
          <a:ext cx="7271131" cy="1483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87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87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87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87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87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87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387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Abby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Aishah</a:t>
                      </a:r>
                      <a:endParaRPr sz="14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Anju</a:t>
                      </a:r>
                      <a:endParaRPr sz="14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Annie</a:t>
                      </a:r>
                      <a:endParaRPr sz="14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Archit</a:t>
                      </a:r>
                      <a:endParaRPr sz="14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Ayesha</a:t>
                      </a:r>
                      <a:endParaRPr sz="14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Christian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Hannah</a:t>
                      </a:r>
                      <a:endParaRPr sz="14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Heather</a:t>
                      </a:r>
                      <a:endParaRPr sz="14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Hibbah</a:t>
                      </a:r>
                      <a:endParaRPr sz="14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Jacob</a:t>
                      </a:r>
                      <a:endParaRPr sz="14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James</a:t>
                      </a:r>
                      <a:endParaRPr sz="14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Janvi</a:t>
                      </a:r>
                      <a:endParaRPr sz="14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Jasmine</a:t>
                      </a:r>
                      <a:endParaRPr sz="14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Jonus</a:t>
                      </a:r>
                      <a:endParaRPr sz="14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Julia</a:t>
                      </a:r>
                      <a:endParaRPr sz="14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Lucas</a:t>
                      </a:r>
                      <a:endParaRPr sz="14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Luke</a:t>
                      </a:r>
                      <a:endParaRPr sz="14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Maria</a:t>
                      </a:r>
                      <a:endParaRPr sz="14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Nicole</a:t>
                      </a:r>
                      <a:endParaRPr sz="14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Shananda</a:t>
                      </a:r>
                      <a:endParaRPr sz="14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Shayna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Trey</a:t>
                      </a:r>
                      <a:endParaRPr sz="14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Vidhi</a:t>
                      </a:r>
                      <a:endParaRPr sz="14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Vivian</a:t>
                      </a:r>
                      <a:endParaRPr sz="14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3" name="Picture 2" descr="QR code for sli.do #CSE121-17">
            <a:extLst>
              <a:ext uri="{FF2B5EF4-FFF2-40B4-BE49-F238E27FC236}">
                <a16:creationId xmlns:a16="http://schemas.microsoft.com/office/drawing/2014/main" id="{D4A4CAF0-2183-318B-BBFA-6F1410D1CA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338" y="2820431"/>
            <a:ext cx="2708443" cy="270844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b="1" dirty="0">
                <a:solidFill>
                  <a:srgbClr val="008080"/>
                </a:solidFill>
              </a:rPr>
              <a:t>(PCM) </a:t>
            </a:r>
            <a:r>
              <a:rPr lang="en-US" dirty="0">
                <a:solidFill>
                  <a:schemeClr val="tx1"/>
                </a:solidFill>
              </a:rPr>
              <a:t>Your Questions on Arrays! (1/3)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68" name="Google Shape;68;p19"/>
          <p:cNvSpPr txBox="1">
            <a:spLocks noGrp="1"/>
          </p:cNvSpPr>
          <p:nvPr>
            <p:ph type="body" idx="1"/>
          </p:nvPr>
        </p:nvSpPr>
        <p:spPr>
          <a:xfrm>
            <a:off x="838199" y="1537590"/>
            <a:ext cx="10887635" cy="43468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14300" indent="0">
              <a:buNone/>
            </a:pPr>
            <a:r>
              <a:rPr lang="en-US" sz="3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“When do we use quick initialization and when do we not or does it not matter?”</a:t>
            </a:r>
          </a:p>
          <a:p>
            <a:pPr marL="114300" indent="0">
              <a:buNone/>
            </a:pPr>
            <a:endParaRPr lang="en-US" sz="36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buNone/>
            </a:pPr>
            <a:r>
              <a:rPr lang="en-US" sz="3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“What is a simple(r) way of deciding what pattern to utilize to perform certain functions?”</a:t>
            </a:r>
            <a:br>
              <a:rPr lang="en-US" sz="3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36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buNone/>
            </a:pPr>
            <a:r>
              <a:rPr lang="en-US" sz="3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“how would I switch every third element in an array?”</a:t>
            </a:r>
          </a:p>
        </p:txBody>
      </p:sp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17 - Winter 2024</a:t>
            </a:r>
            <a:endParaRPr dirty="0"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108788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b="1" dirty="0">
                <a:solidFill>
                  <a:srgbClr val="008080"/>
                </a:solidFill>
              </a:rPr>
              <a:t>(PCM) </a:t>
            </a:r>
            <a:r>
              <a:rPr lang="en-US" dirty="0">
                <a:solidFill>
                  <a:schemeClr val="tx1"/>
                </a:solidFill>
              </a:rPr>
              <a:t>Your Questions on Arrays! (2/3)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68" name="Google Shape;68;p19"/>
          <p:cNvSpPr txBox="1">
            <a:spLocks noGrp="1"/>
          </p:cNvSpPr>
          <p:nvPr>
            <p:ph type="body" idx="1"/>
          </p:nvPr>
        </p:nvSpPr>
        <p:spPr>
          <a:xfrm>
            <a:off x="838199" y="1537590"/>
            <a:ext cx="10887635" cy="4282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14300" indent="0">
              <a:buNone/>
            </a:pPr>
            <a:r>
              <a:rPr lang="en-US" sz="3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“How do you interact with an array that has a lot of elements in it quickly?”</a:t>
            </a:r>
          </a:p>
          <a:p>
            <a:pPr marL="114300" indent="0">
              <a:buNone/>
            </a:pPr>
            <a:endParaRPr lang="en-US" sz="36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buNone/>
            </a:pPr>
            <a:r>
              <a:rPr lang="en-US" sz="3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“Why do arrays have a completely different syntax (requiring </a:t>
            </a:r>
            <a:r>
              <a:rPr lang="en-US" sz="36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java.util</a:t>
            </a:r>
            <a:r>
              <a:rPr lang="en-US" sz="3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.*) in comparison to other data types? Is it just because they're more simple?”</a:t>
            </a:r>
          </a:p>
        </p:txBody>
      </p:sp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17 - Winter 2024</a:t>
            </a:r>
            <a:endParaRPr dirty="0"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06993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b="1" dirty="0">
                <a:solidFill>
                  <a:srgbClr val="008080"/>
                </a:solidFill>
              </a:rPr>
              <a:t>(PCM) </a:t>
            </a:r>
            <a:r>
              <a:rPr lang="en-US" dirty="0">
                <a:solidFill>
                  <a:schemeClr val="tx1"/>
                </a:solidFill>
              </a:rPr>
              <a:t>Your Questions on Arrays! (2/3)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68" name="Google Shape;68;p19"/>
          <p:cNvSpPr txBox="1">
            <a:spLocks noGrp="1"/>
          </p:cNvSpPr>
          <p:nvPr>
            <p:ph type="body" idx="1"/>
          </p:nvPr>
        </p:nvSpPr>
        <p:spPr>
          <a:xfrm>
            <a:off x="838199" y="1537590"/>
            <a:ext cx="10887635" cy="4282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14300" indent="0">
              <a:buNone/>
            </a:pPr>
            <a:r>
              <a:rPr lang="en-US" sz="3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“In a real computer science job, how likely is it you would have something like an array of arrays where each array is an array of arrays?”</a:t>
            </a:r>
            <a:br>
              <a:rPr lang="en-US" sz="3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36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17 - Winter 2024</a:t>
            </a:r>
            <a:endParaRPr dirty="0"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2085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Announcements &amp; Reminders</a:t>
            </a:r>
            <a:endParaRPr dirty="0"/>
          </a:p>
        </p:txBody>
      </p:sp>
      <p:sp>
        <p:nvSpPr>
          <p:cNvPr id="68" name="Google Shape;68;p19"/>
          <p:cNvSpPr txBox="1">
            <a:spLocks noGrp="1"/>
          </p:cNvSpPr>
          <p:nvPr>
            <p:ph type="body" idx="1"/>
          </p:nvPr>
        </p:nvSpPr>
        <p:spPr>
          <a:xfrm>
            <a:off x="838200" y="1460850"/>
            <a:ext cx="10665300" cy="46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P3 due </a:t>
            </a:r>
            <a:r>
              <a:rPr lang="en-US" b="1" dirty="0">
                <a:solidFill>
                  <a:schemeClr val="tx1"/>
                </a:solidFill>
              </a:rPr>
              <a:t>Thursday March 7</a:t>
            </a:r>
            <a:r>
              <a:rPr lang="en-US" b="1" baseline="30000" dirty="0">
                <a:solidFill>
                  <a:schemeClr val="tx1"/>
                </a:solidFill>
              </a:rPr>
              <a:t>th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11:59pm</a:t>
            </a:r>
          </a:p>
          <a:p>
            <a:pPr lvl="0"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Fun news: for R7, </a:t>
            </a:r>
            <a:r>
              <a:rPr lang="en-US" u="sng" dirty="0">
                <a:solidFill>
                  <a:schemeClr val="tx1"/>
                </a:solidFill>
              </a:rPr>
              <a:t>any assignment can be resubmitted</a:t>
            </a:r>
            <a:endParaRPr lang="en-US" dirty="0">
              <a:solidFill>
                <a:schemeClr val="tx1"/>
              </a:solidFill>
            </a:endParaRPr>
          </a:p>
          <a:p>
            <a:pPr lvl="0"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Gigi (&amp; friends) Visit on Monday, March 11th 1:00pm-3:00pm</a:t>
            </a:r>
            <a:endParaRPr lang="en-US" sz="3200" dirty="0">
              <a:solidFill>
                <a:schemeClr val="tx1"/>
              </a:solidFill>
            </a:endParaRPr>
          </a:p>
          <a:p>
            <a:pPr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Final Exam: </a:t>
            </a:r>
            <a:r>
              <a:rPr lang="en-US" b="1" dirty="0">
                <a:solidFill>
                  <a:schemeClr val="tx1"/>
                </a:solidFill>
              </a:rPr>
              <a:t>Tuesday, March 12th 12:30pm-2:20pm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  <a:hlinkClick r:id="rId3"/>
              </a:rPr>
              <a:t>Left-Handed Seating Requests Form</a:t>
            </a:r>
            <a:r>
              <a:rPr lang="en-US" dirty="0">
                <a:solidFill>
                  <a:schemeClr val="tx1"/>
                </a:solidFill>
              </a:rPr>
              <a:t>, closes end-of-day Monday, March 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TA-led Final Review Session on Monday, March 11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r>
              <a:rPr lang="en-US" dirty="0">
                <a:solidFill>
                  <a:schemeClr val="tx1"/>
                </a:solidFill>
              </a:rPr>
              <a:t>, 4:30-6:50 at SMI 120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Next week: focus on hand-writing!</a:t>
            </a:r>
          </a:p>
          <a:p>
            <a:pPr indent="-406400">
              <a:lnSpc>
                <a:spcPct val="100000"/>
              </a:lnSpc>
              <a:buSzPts val="2800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17 - Winter 2024</a:t>
            </a:r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b="1" dirty="0">
                <a:solidFill>
                  <a:srgbClr val="008080"/>
                </a:solidFill>
              </a:rPr>
              <a:t>(PCM)</a:t>
            </a:r>
            <a:r>
              <a:rPr lang="en-US" dirty="0"/>
              <a:t> </a:t>
            </a:r>
            <a:r>
              <a:rPr lang="en-US" sz="4000" dirty="0"/>
              <a:t>Counting Elements that Meet a Condition</a:t>
            </a:r>
            <a:endParaRPr dirty="0"/>
          </a:p>
        </p:txBody>
      </p:sp>
      <p:sp>
        <p:nvSpPr>
          <p:cNvPr id="68" name="Google Shape;68;p19"/>
          <p:cNvSpPr txBox="1">
            <a:spLocks noGrp="1"/>
          </p:cNvSpPr>
          <p:nvPr>
            <p:ph type="body" idx="1"/>
          </p:nvPr>
        </p:nvSpPr>
        <p:spPr>
          <a:xfrm>
            <a:off x="763349" y="2137483"/>
            <a:ext cx="10665300" cy="2860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4300" indent="0">
              <a:buNone/>
            </a:pP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267F99"/>
                </a:solidFill>
                <a:latin typeface="Consolas" panose="020B0609020204030204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795E26"/>
                </a:solidFill>
                <a:latin typeface="Consolas" panose="020B0609020204030204" pitchFamily="49" charset="0"/>
              </a:rPr>
              <a:t>evenLength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000" dirty="0">
                <a:solidFill>
                  <a:srgbClr val="267F99"/>
                </a:solidFill>
                <a:latin typeface="Consolas" panose="020B0609020204030204" pitchFamily="49" charset="0"/>
              </a:rPr>
              <a:t>String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[] list) {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2000" dirty="0">
                <a:solidFill>
                  <a:srgbClr val="267F99"/>
                </a:solidFill>
                <a:latin typeface="Consolas" panose="020B0609020204030204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1080"/>
                </a:solidFill>
                <a:latin typeface="Consolas" panose="020B0609020204030204" pitchFamily="49" charset="0"/>
              </a:rPr>
              <a:t>countEven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200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2000" dirty="0">
                <a:solidFill>
                  <a:srgbClr val="AF00DB"/>
                </a:solidFill>
                <a:latin typeface="Consolas" panose="020B0609020204030204" pitchFamily="49" charset="0"/>
              </a:rPr>
              <a:t>for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2000" dirty="0">
                <a:solidFill>
                  <a:srgbClr val="267F99"/>
                </a:solidFill>
                <a:latin typeface="Consolas" panose="020B0609020204030204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1080"/>
                </a:solidFill>
                <a:latin typeface="Consolas" panose="020B0609020204030204" pitchFamily="49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200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en-US" sz="2000" dirty="0" err="1">
                <a:solidFill>
                  <a:srgbClr val="001080"/>
                </a:solidFill>
                <a:latin typeface="Consolas" panose="020B0609020204030204" pitchFamily="49" charset="0"/>
              </a:rPr>
              <a:t>list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srgbClr val="001080"/>
                </a:solidFill>
                <a:latin typeface="Consolas" panose="020B0609020204030204" pitchFamily="49" charset="0"/>
              </a:rPr>
              <a:t>length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++) {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2000" dirty="0">
                <a:solidFill>
                  <a:srgbClr val="AF00DB"/>
                </a:solidFill>
                <a:latin typeface="Consolas" panose="020B0609020204030204" pitchFamily="49" charset="0"/>
              </a:rPr>
              <a:t>if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(                                  ) {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countEven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++;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}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114300" indent="0">
              <a:buNone/>
            </a:pPr>
            <a:b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2000" dirty="0">
                <a:solidFill>
                  <a:srgbClr val="AF00DB"/>
                </a:solidFill>
                <a:latin typeface="Consolas" panose="020B0609020204030204" pitchFamily="49" charset="0"/>
              </a:rPr>
              <a:t>return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countEven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17 - Winter 2024</a:t>
            </a:r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1331CC6-4296-458C-92EF-A0AB14143A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6061022"/>
              </p:ext>
            </p:extLst>
          </p:nvPr>
        </p:nvGraphicFramePr>
        <p:xfrm>
          <a:off x="2031998" y="1505268"/>
          <a:ext cx="8128001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812760760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323574719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717061101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85499765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53446807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327490141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5012448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nsolas" panose="020B0609020204030204" pitchFamily="49" charset="0"/>
                        </a:rPr>
                        <a:t>"one"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nsolas" panose="020B0609020204030204" pitchFamily="49" charset="0"/>
                        </a:rPr>
                        <a:t>"two"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nsolas" panose="020B0609020204030204" pitchFamily="49" charset="0"/>
                        </a:rPr>
                        <a:t>"three"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nsolas" panose="020B0609020204030204" pitchFamily="49" charset="0"/>
                        </a:rPr>
                        <a:t>"six"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nsolas" panose="020B0609020204030204" pitchFamily="49" charset="0"/>
                        </a:rPr>
                        <a:t>"seven"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nsolas" panose="020B0609020204030204" pitchFamily="49" charset="0"/>
                        </a:rPr>
                        <a:t>"eight"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nsolas" panose="020B0609020204030204" pitchFamily="49" charset="0"/>
                        </a:rPr>
                        <a:t>"ten"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33830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8716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b="1" dirty="0">
                <a:solidFill>
                  <a:srgbClr val="008080"/>
                </a:solidFill>
              </a:rPr>
              <a:t>(PCM)</a:t>
            </a:r>
            <a:r>
              <a:rPr lang="en-US" dirty="0"/>
              <a:t> </a:t>
            </a:r>
            <a:r>
              <a:rPr lang="en-US" sz="4000" dirty="0"/>
              <a:t>Modifying Elements of an Array</a:t>
            </a:r>
            <a:endParaRPr dirty="0"/>
          </a:p>
        </p:txBody>
      </p:sp>
      <p:sp>
        <p:nvSpPr>
          <p:cNvPr id="68" name="Google Shape;68;p19"/>
          <p:cNvSpPr txBox="1">
            <a:spLocks noGrp="1"/>
          </p:cNvSpPr>
          <p:nvPr>
            <p:ph type="body" idx="1"/>
          </p:nvPr>
        </p:nvSpPr>
        <p:spPr>
          <a:xfrm>
            <a:off x="838200" y="2341331"/>
            <a:ext cx="10665300" cy="2860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4300" indent="0">
              <a:buNone/>
            </a:pP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267F99"/>
                </a:solidFill>
                <a:latin typeface="Consolas" panose="020B0609020204030204" pitchFamily="49" charset="0"/>
              </a:rPr>
              <a:t>void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795E26"/>
                </a:solidFill>
                <a:latin typeface="Consolas" panose="020B0609020204030204" pitchFamily="49" charset="0"/>
              </a:rPr>
              <a:t>clamp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000" dirty="0">
                <a:solidFill>
                  <a:srgbClr val="267F99"/>
                </a:solidFill>
                <a:latin typeface="Consolas" panose="020B0609020204030204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min, </a:t>
            </a:r>
            <a:r>
              <a:rPr lang="en-US" sz="2000" dirty="0">
                <a:solidFill>
                  <a:srgbClr val="267F99"/>
                </a:solidFill>
                <a:latin typeface="Consolas" panose="020B0609020204030204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max, </a:t>
            </a:r>
            <a:r>
              <a:rPr lang="en-US" sz="2000" dirty="0">
                <a:solidFill>
                  <a:srgbClr val="267F99"/>
                </a:solidFill>
                <a:latin typeface="Consolas" panose="020B0609020204030204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[] list) {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2000" dirty="0">
                <a:solidFill>
                  <a:srgbClr val="AF00DB"/>
                </a:solidFill>
                <a:latin typeface="Consolas" panose="020B0609020204030204" pitchFamily="49" charset="0"/>
              </a:rPr>
              <a:t>for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2000" dirty="0">
                <a:solidFill>
                  <a:srgbClr val="267F99"/>
                </a:solidFill>
                <a:latin typeface="Consolas" panose="020B0609020204030204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1080"/>
                </a:solidFill>
                <a:latin typeface="Consolas" panose="020B0609020204030204" pitchFamily="49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200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en-US" sz="2000" dirty="0" err="1">
                <a:solidFill>
                  <a:srgbClr val="001080"/>
                </a:solidFill>
                <a:latin typeface="Consolas" panose="020B0609020204030204" pitchFamily="49" charset="0"/>
              </a:rPr>
              <a:t>list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srgbClr val="001080"/>
                </a:solidFill>
                <a:latin typeface="Consolas" panose="020B0609020204030204" pitchFamily="49" charset="0"/>
              </a:rPr>
              <a:t>length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++) {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2000" dirty="0">
                <a:solidFill>
                  <a:srgbClr val="AF00DB"/>
                </a:solidFill>
                <a:latin typeface="Consolas" panose="020B0609020204030204" pitchFamily="49" charset="0"/>
              </a:rPr>
              <a:t>if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(                  &gt; max) {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                = max;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} </a:t>
            </a:r>
            <a:r>
              <a:rPr lang="en-US" sz="2000" dirty="0">
                <a:solidFill>
                  <a:srgbClr val="AF00DB"/>
                </a:solidFill>
                <a:latin typeface="Consolas" panose="020B0609020204030204" pitchFamily="49" charset="0"/>
              </a:rPr>
              <a:t>else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AF00DB"/>
                </a:solidFill>
                <a:latin typeface="Consolas" panose="020B0609020204030204" pitchFamily="49" charset="0"/>
              </a:rPr>
              <a:t>if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(                   &lt; min) {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                = min;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}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17 - Winter 2024</a:t>
            </a:r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1331CC6-4296-458C-92EF-A0AB14143A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9211676"/>
              </p:ext>
            </p:extLst>
          </p:nvPr>
        </p:nvGraphicFramePr>
        <p:xfrm>
          <a:off x="2031998" y="1505268"/>
          <a:ext cx="7741014" cy="6322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0169">
                  <a:extLst>
                    <a:ext uri="{9D8B030D-6E8A-4147-A177-3AD203B41FA5}">
                      <a16:colId xmlns:a16="http://schemas.microsoft.com/office/drawing/2014/main" val="812760760"/>
                    </a:ext>
                  </a:extLst>
                </a:gridCol>
                <a:gridCol w="1290169">
                  <a:extLst>
                    <a:ext uri="{9D8B030D-6E8A-4147-A177-3AD203B41FA5}">
                      <a16:colId xmlns:a16="http://schemas.microsoft.com/office/drawing/2014/main" val="1323574719"/>
                    </a:ext>
                  </a:extLst>
                </a:gridCol>
                <a:gridCol w="1290169">
                  <a:extLst>
                    <a:ext uri="{9D8B030D-6E8A-4147-A177-3AD203B41FA5}">
                      <a16:colId xmlns:a16="http://schemas.microsoft.com/office/drawing/2014/main" val="1717061101"/>
                    </a:ext>
                  </a:extLst>
                </a:gridCol>
                <a:gridCol w="1290169">
                  <a:extLst>
                    <a:ext uri="{9D8B030D-6E8A-4147-A177-3AD203B41FA5}">
                      <a16:colId xmlns:a16="http://schemas.microsoft.com/office/drawing/2014/main" val="185499765"/>
                    </a:ext>
                  </a:extLst>
                </a:gridCol>
                <a:gridCol w="1290169">
                  <a:extLst>
                    <a:ext uri="{9D8B030D-6E8A-4147-A177-3AD203B41FA5}">
                      <a16:colId xmlns:a16="http://schemas.microsoft.com/office/drawing/2014/main" val="2534468076"/>
                    </a:ext>
                  </a:extLst>
                </a:gridCol>
                <a:gridCol w="1290169">
                  <a:extLst>
                    <a:ext uri="{9D8B030D-6E8A-4147-A177-3AD203B41FA5}">
                      <a16:colId xmlns:a16="http://schemas.microsoft.com/office/drawing/2014/main" val="327490141"/>
                    </a:ext>
                  </a:extLst>
                </a:gridCol>
              </a:tblGrid>
              <a:tr h="632216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33830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722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b="1" dirty="0">
                <a:solidFill>
                  <a:srgbClr val="008080"/>
                </a:solidFill>
              </a:rPr>
              <a:t>(PCM)</a:t>
            </a:r>
            <a:r>
              <a:rPr lang="en-US" dirty="0"/>
              <a:t> </a:t>
            </a:r>
            <a:r>
              <a:rPr lang="en-US" sz="4000" dirty="0"/>
              <a:t>Searching for an Element</a:t>
            </a:r>
            <a:endParaRPr dirty="0"/>
          </a:p>
        </p:txBody>
      </p:sp>
      <p:sp>
        <p:nvSpPr>
          <p:cNvPr id="68" name="Google Shape;68;p19"/>
          <p:cNvSpPr txBox="1">
            <a:spLocks noGrp="1"/>
          </p:cNvSpPr>
          <p:nvPr>
            <p:ph type="body" idx="1"/>
          </p:nvPr>
        </p:nvSpPr>
        <p:spPr>
          <a:xfrm>
            <a:off x="838200" y="2341331"/>
            <a:ext cx="10665300" cy="2860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4300" indent="0">
              <a:buNone/>
            </a:pP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267F99"/>
                </a:solidFill>
                <a:latin typeface="Consolas" panose="020B0609020204030204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795E26"/>
                </a:solidFill>
                <a:latin typeface="Consolas" panose="020B0609020204030204" pitchFamily="49" charset="0"/>
              </a:rPr>
              <a:t>indexOfIgnoreCase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000" dirty="0">
                <a:solidFill>
                  <a:srgbClr val="267F99"/>
                </a:solidFill>
                <a:latin typeface="Consolas" panose="020B0609020204030204" pitchFamily="49" charset="0"/>
              </a:rPr>
              <a:t>String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phrase, </a:t>
            </a:r>
            <a:r>
              <a:rPr lang="en-US" sz="2000" dirty="0">
                <a:solidFill>
                  <a:srgbClr val="267F99"/>
                </a:solidFill>
                <a:latin typeface="Consolas" panose="020B0609020204030204" pitchFamily="49" charset="0"/>
              </a:rPr>
              <a:t>String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[] list) {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2000" dirty="0">
                <a:solidFill>
                  <a:srgbClr val="AF00DB"/>
                </a:solidFill>
                <a:latin typeface="Consolas" panose="020B0609020204030204" pitchFamily="49" charset="0"/>
              </a:rPr>
              <a:t>for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2000" dirty="0">
                <a:solidFill>
                  <a:srgbClr val="267F99"/>
                </a:solidFill>
                <a:latin typeface="Consolas" panose="020B0609020204030204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1080"/>
                </a:solidFill>
                <a:latin typeface="Consolas" panose="020B0609020204030204" pitchFamily="49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200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en-US" sz="2000" dirty="0" err="1">
                <a:solidFill>
                  <a:srgbClr val="001080"/>
                </a:solidFill>
                <a:latin typeface="Consolas" panose="020B0609020204030204" pitchFamily="49" charset="0"/>
              </a:rPr>
              <a:t>list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srgbClr val="001080"/>
                </a:solidFill>
                <a:latin typeface="Consolas" panose="020B0609020204030204" pitchFamily="49" charset="0"/>
              </a:rPr>
              <a:t>length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++) {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2000" dirty="0">
                <a:solidFill>
                  <a:srgbClr val="AF00DB"/>
                </a:solidFill>
                <a:latin typeface="Consolas" panose="020B0609020204030204" pitchFamily="49" charset="0"/>
              </a:rPr>
              <a:t>if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(                                       ) {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</a:t>
            </a:r>
            <a:r>
              <a:rPr lang="en-US" sz="2000" dirty="0">
                <a:solidFill>
                  <a:srgbClr val="AF00DB"/>
                </a:solidFill>
                <a:latin typeface="Consolas" panose="020B0609020204030204" pitchFamily="49" charset="0"/>
              </a:rPr>
              <a:t>return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      ;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}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114300" indent="0">
              <a:buNone/>
            </a:pPr>
            <a:b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2000" dirty="0">
                <a:solidFill>
                  <a:srgbClr val="AF00DB"/>
                </a:solidFill>
                <a:latin typeface="Consolas" panose="020B0609020204030204" pitchFamily="49" charset="0"/>
              </a:rPr>
              <a:t>return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AF00DB"/>
                </a:solidFill>
                <a:latin typeface="Consolas" panose="020B0609020204030204" pitchFamily="49" charset="0"/>
              </a:rPr>
              <a:t>         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17 - Winter 2024</a:t>
            </a:r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DBC80EA-B623-4A33-A149-C15115EA67D3}"/>
              </a:ext>
            </a:extLst>
          </p:cNvPr>
          <p:cNvGraphicFramePr>
            <a:graphicFrameLocks noGrp="1"/>
          </p:cNvGraphicFramePr>
          <p:nvPr/>
        </p:nvGraphicFramePr>
        <p:xfrm>
          <a:off x="1919723" y="1511092"/>
          <a:ext cx="8352554" cy="5448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3222">
                  <a:extLst>
                    <a:ext uri="{9D8B030D-6E8A-4147-A177-3AD203B41FA5}">
                      <a16:colId xmlns:a16="http://schemas.microsoft.com/office/drawing/2014/main" val="812760760"/>
                    </a:ext>
                  </a:extLst>
                </a:gridCol>
                <a:gridCol w="1193222">
                  <a:extLst>
                    <a:ext uri="{9D8B030D-6E8A-4147-A177-3AD203B41FA5}">
                      <a16:colId xmlns:a16="http://schemas.microsoft.com/office/drawing/2014/main" val="1323574719"/>
                    </a:ext>
                  </a:extLst>
                </a:gridCol>
                <a:gridCol w="1193222">
                  <a:extLst>
                    <a:ext uri="{9D8B030D-6E8A-4147-A177-3AD203B41FA5}">
                      <a16:colId xmlns:a16="http://schemas.microsoft.com/office/drawing/2014/main" val="1717061101"/>
                    </a:ext>
                  </a:extLst>
                </a:gridCol>
                <a:gridCol w="1193222">
                  <a:extLst>
                    <a:ext uri="{9D8B030D-6E8A-4147-A177-3AD203B41FA5}">
                      <a16:colId xmlns:a16="http://schemas.microsoft.com/office/drawing/2014/main" val="185499765"/>
                    </a:ext>
                  </a:extLst>
                </a:gridCol>
                <a:gridCol w="1193222">
                  <a:extLst>
                    <a:ext uri="{9D8B030D-6E8A-4147-A177-3AD203B41FA5}">
                      <a16:colId xmlns:a16="http://schemas.microsoft.com/office/drawing/2014/main" val="2534468076"/>
                    </a:ext>
                  </a:extLst>
                </a:gridCol>
                <a:gridCol w="1193222">
                  <a:extLst>
                    <a:ext uri="{9D8B030D-6E8A-4147-A177-3AD203B41FA5}">
                      <a16:colId xmlns:a16="http://schemas.microsoft.com/office/drawing/2014/main" val="327490141"/>
                    </a:ext>
                  </a:extLst>
                </a:gridCol>
                <a:gridCol w="1193222">
                  <a:extLst>
                    <a:ext uri="{9D8B030D-6E8A-4147-A177-3AD203B41FA5}">
                      <a16:colId xmlns:a16="http://schemas.microsoft.com/office/drawing/2014/main" val="1501244895"/>
                    </a:ext>
                  </a:extLst>
                </a:gridCol>
              </a:tblGrid>
              <a:tr h="54485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"one"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"two"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"three"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"six"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"seven"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"eight"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"ten"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33830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6246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b="1" dirty="0">
                <a:solidFill>
                  <a:srgbClr val="008080"/>
                </a:solidFill>
              </a:rPr>
              <a:t>(PCM)</a:t>
            </a:r>
            <a:r>
              <a:rPr lang="en-US" dirty="0"/>
              <a:t> </a:t>
            </a:r>
            <a:r>
              <a:rPr lang="en-US" sz="4000" dirty="0"/>
              <a:t>Shifting Elements</a:t>
            </a:r>
            <a:endParaRPr dirty="0"/>
          </a:p>
        </p:txBody>
      </p:sp>
      <p:sp>
        <p:nvSpPr>
          <p:cNvPr id="68" name="Google Shape;68;p19"/>
          <p:cNvSpPr txBox="1">
            <a:spLocks noGrp="1"/>
          </p:cNvSpPr>
          <p:nvPr>
            <p:ph type="body" idx="1"/>
          </p:nvPr>
        </p:nvSpPr>
        <p:spPr>
          <a:xfrm>
            <a:off x="838200" y="2341331"/>
            <a:ext cx="10665300" cy="2860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4300" indent="0">
              <a:buNone/>
            </a:pP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267F99"/>
                </a:solidFill>
                <a:latin typeface="Consolas" panose="020B0609020204030204" pitchFamily="49" charset="0"/>
              </a:rPr>
              <a:t>void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795E26"/>
                </a:solidFill>
                <a:latin typeface="Consolas" panose="020B0609020204030204" pitchFamily="49" charset="0"/>
              </a:rPr>
              <a:t>rotateRight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000" dirty="0">
                <a:solidFill>
                  <a:srgbClr val="267F99"/>
                </a:solidFill>
                <a:latin typeface="Consolas" panose="020B0609020204030204" pitchFamily="49" charset="0"/>
              </a:rPr>
              <a:t>double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[] list) {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2000" dirty="0">
                <a:solidFill>
                  <a:srgbClr val="267F99"/>
                </a:solidFill>
                <a:latin typeface="Consolas" panose="020B0609020204030204" pitchFamily="49" charset="0"/>
              </a:rPr>
              <a:t>double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1080"/>
                </a:solidFill>
                <a:latin typeface="Consolas" panose="020B0609020204030204" pitchFamily="49" charset="0"/>
              </a:rPr>
              <a:t>lastElement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= list[</a:t>
            </a:r>
            <a:r>
              <a:rPr lang="en-US" sz="2000" dirty="0" err="1">
                <a:solidFill>
                  <a:srgbClr val="001080"/>
                </a:solidFill>
                <a:latin typeface="Consolas" panose="020B0609020204030204" pitchFamily="49" charset="0"/>
              </a:rPr>
              <a:t>list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srgbClr val="001080"/>
                </a:solidFill>
                <a:latin typeface="Consolas" panose="020B0609020204030204" pitchFamily="49" charset="0"/>
              </a:rPr>
              <a:t>length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- </a:t>
            </a:r>
            <a:r>
              <a:rPr lang="en-US" sz="2000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];</a:t>
            </a:r>
          </a:p>
          <a:p>
            <a:pPr marL="114300" indent="0">
              <a:buNone/>
            </a:pPr>
            <a:b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2000" dirty="0">
                <a:solidFill>
                  <a:srgbClr val="AF00DB"/>
                </a:solidFill>
                <a:latin typeface="Consolas" panose="020B0609020204030204" pitchFamily="49" charset="0"/>
              </a:rPr>
              <a:t>for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2000" dirty="0">
                <a:solidFill>
                  <a:srgbClr val="267F99"/>
                </a:solidFill>
                <a:latin typeface="Consolas" panose="020B0609020204030204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1080"/>
                </a:solidFill>
                <a:latin typeface="Consolas" panose="020B0609020204030204" pitchFamily="49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2000" dirty="0" err="1">
                <a:solidFill>
                  <a:srgbClr val="001080"/>
                </a:solidFill>
                <a:latin typeface="Consolas" panose="020B0609020204030204" pitchFamily="49" charset="0"/>
              </a:rPr>
              <a:t>list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srgbClr val="001080"/>
                </a:solidFill>
                <a:latin typeface="Consolas" panose="020B0609020204030204" pitchFamily="49" charset="0"/>
              </a:rPr>
              <a:t>length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- </a:t>
            </a:r>
            <a:r>
              <a:rPr lang="en-US" sz="2000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&gt; </a:t>
            </a:r>
            <a:r>
              <a:rPr lang="en-US" sz="200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--) {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list[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] = list[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- </a:t>
            </a:r>
            <a:r>
              <a:rPr lang="en-US" sz="2000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];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114300" indent="0">
              <a:buNone/>
            </a:pPr>
            <a:b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b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17 - Winter 2024</a:t>
            </a:r>
            <a:endParaRPr dirty="0"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DBC80EA-B623-4A33-A149-C15115EA67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10064"/>
              </p:ext>
            </p:extLst>
          </p:nvPr>
        </p:nvGraphicFramePr>
        <p:xfrm>
          <a:off x="2516334" y="1569334"/>
          <a:ext cx="7159332" cy="5448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3222">
                  <a:extLst>
                    <a:ext uri="{9D8B030D-6E8A-4147-A177-3AD203B41FA5}">
                      <a16:colId xmlns:a16="http://schemas.microsoft.com/office/drawing/2014/main" val="812760760"/>
                    </a:ext>
                  </a:extLst>
                </a:gridCol>
                <a:gridCol w="1193222">
                  <a:extLst>
                    <a:ext uri="{9D8B030D-6E8A-4147-A177-3AD203B41FA5}">
                      <a16:colId xmlns:a16="http://schemas.microsoft.com/office/drawing/2014/main" val="1323574719"/>
                    </a:ext>
                  </a:extLst>
                </a:gridCol>
                <a:gridCol w="1193222">
                  <a:extLst>
                    <a:ext uri="{9D8B030D-6E8A-4147-A177-3AD203B41FA5}">
                      <a16:colId xmlns:a16="http://schemas.microsoft.com/office/drawing/2014/main" val="1717061101"/>
                    </a:ext>
                  </a:extLst>
                </a:gridCol>
                <a:gridCol w="1193222">
                  <a:extLst>
                    <a:ext uri="{9D8B030D-6E8A-4147-A177-3AD203B41FA5}">
                      <a16:colId xmlns:a16="http://schemas.microsoft.com/office/drawing/2014/main" val="185499765"/>
                    </a:ext>
                  </a:extLst>
                </a:gridCol>
                <a:gridCol w="1193222">
                  <a:extLst>
                    <a:ext uri="{9D8B030D-6E8A-4147-A177-3AD203B41FA5}">
                      <a16:colId xmlns:a16="http://schemas.microsoft.com/office/drawing/2014/main" val="2534468076"/>
                    </a:ext>
                  </a:extLst>
                </a:gridCol>
                <a:gridCol w="1193222">
                  <a:extLst>
                    <a:ext uri="{9D8B030D-6E8A-4147-A177-3AD203B41FA5}">
                      <a16:colId xmlns:a16="http://schemas.microsoft.com/office/drawing/2014/main" val="327490141"/>
                    </a:ext>
                  </a:extLst>
                </a:gridCol>
              </a:tblGrid>
              <a:tr h="54485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nsolas" panose="020B0609020204030204" pitchFamily="49" charset="0"/>
                        </a:rPr>
                        <a:t>9.6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nsolas" panose="020B0609020204030204" pitchFamily="49" charset="0"/>
                        </a:rPr>
                        <a:t>-88.0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nsolas" panose="020B0609020204030204" pitchFamily="49" charset="0"/>
                        </a:rPr>
                        <a:t>4.815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nsolas" panose="020B0609020204030204" pitchFamily="49" charset="0"/>
                        </a:rPr>
                        <a:t>0.009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nsolas" panose="020B0609020204030204" pitchFamily="49" charset="0"/>
                        </a:rPr>
                        <a:t>7.0184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nsolas" panose="020B0609020204030204" pitchFamily="49" charset="0"/>
                        </a:rPr>
                        <a:t>42.9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33830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5052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b="1" dirty="0">
                <a:solidFill>
                  <a:srgbClr val="008080"/>
                </a:solidFill>
              </a:rPr>
              <a:t>(PCM)</a:t>
            </a:r>
            <a:r>
              <a:rPr lang="en-US" dirty="0"/>
              <a:t> </a:t>
            </a:r>
            <a:r>
              <a:rPr lang="en-US" sz="4000" dirty="0"/>
              <a:t>Looking at Multiple Elements in an Array</a:t>
            </a:r>
            <a:endParaRPr dirty="0"/>
          </a:p>
        </p:txBody>
      </p:sp>
      <p:sp>
        <p:nvSpPr>
          <p:cNvPr id="68" name="Google Shape;68;p19"/>
          <p:cNvSpPr txBox="1">
            <a:spLocks noGrp="1"/>
          </p:cNvSpPr>
          <p:nvPr>
            <p:ph type="body" idx="1"/>
          </p:nvPr>
        </p:nvSpPr>
        <p:spPr>
          <a:xfrm>
            <a:off x="838200" y="2341331"/>
            <a:ext cx="10665300" cy="2860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4300" indent="0">
              <a:buNone/>
            </a:pP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267F99"/>
                </a:solidFill>
                <a:latin typeface="Consolas" panose="020B0609020204030204" pitchFamily="49" charset="0"/>
              </a:rPr>
              <a:t>boolean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795E26"/>
                </a:solidFill>
                <a:latin typeface="Consolas" panose="020B0609020204030204" pitchFamily="49" charset="0"/>
              </a:rPr>
              <a:t>isPalindrome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000" dirty="0">
                <a:solidFill>
                  <a:srgbClr val="267F99"/>
                </a:solidFill>
                <a:latin typeface="Consolas" panose="020B0609020204030204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[] list) {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2000" dirty="0">
                <a:solidFill>
                  <a:srgbClr val="AF00DB"/>
                </a:solidFill>
                <a:latin typeface="Consolas" panose="020B0609020204030204" pitchFamily="49" charset="0"/>
              </a:rPr>
              <a:t>for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2000" dirty="0">
                <a:solidFill>
                  <a:srgbClr val="267F99"/>
                </a:solidFill>
                <a:latin typeface="Consolas" panose="020B0609020204030204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1080"/>
                </a:solidFill>
                <a:latin typeface="Consolas" panose="020B0609020204030204" pitchFamily="49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200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en-US" sz="2000" dirty="0" err="1">
                <a:solidFill>
                  <a:srgbClr val="001080"/>
                </a:solidFill>
                <a:latin typeface="Consolas" panose="020B0609020204030204" pitchFamily="49" charset="0"/>
              </a:rPr>
              <a:t>list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srgbClr val="001080"/>
                </a:solidFill>
                <a:latin typeface="Consolas" panose="020B0609020204030204" pitchFamily="49" charset="0"/>
              </a:rPr>
              <a:t>length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/ </a:t>
            </a:r>
            <a:r>
              <a:rPr lang="en-US" sz="2000" dirty="0">
                <a:solidFill>
                  <a:srgbClr val="098658"/>
                </a:solidFill>
                <a:latin typeface="Consolas" panose="020B0609020204030204" pitchFamily="49" charset="0"/>
              </a:rPr>
              <a:t>2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++) {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2000" dirty="0">
                <a:solidFill>
                  <a:srgbClr val="AF00DB"/>
                </a:solidFill>
                <a:latin typeface="Consolas" panose="020B0609020204030204" pitchFamily="49" charset="0"/>
              </a:rPr>
              <a:t>if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(list[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] != list[</a:t>
            </a:r>
            <a:r>
              <a:rPr lang="en-US" sz="2000" dirty="0" err="1">
                <a:solidFill>
                  <a:srgbClr val="001080"/>
                </a:solidFill>
                <a:latin typeface="Consolas" panose="020B0609020204030204" pitchFamily="49" charset="0"/>
              </a:rPr>
              <a:t>list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srgbClr val="001080"/>
                </a:solidFill>
                <a:latin typeface="Consolas" panose="020B0609020204030204" pitchFamily="49" charset="0"/>
              </a:rPr>
              <a:t>length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- </a:t>
            </a:r>
            <a:r>
              <a:rPr lang="en-US" sz="2000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- 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]) {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</a:t>
            </a:r>
            <a:r>
              <a:rPr lang="en-US" sz="2000" dirty="0">
                <a:solidFill>
                  <a:srgbClr val="AF00DB"/>
                </a:solidFill>
                <a:latin typeface="Consolas" panose="020B0609020204030204" pitchFamily="49" charset="0"/>
              </a:rPr>
              <a:t>return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           ;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}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114300" indent="0">
              <a:buNone/>
            </a:pPr>
            <a:b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2000" dirty="0">
                <a:solidFill>
                  <a:srgbClr val="AF00DB"/>
                </a:solidFill>
                <a:latin typeface="Consolas" panose="020B0609020204030204" pitchFamily="49" charset="0"/>
              </a:rPr>
              <a:t>return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          ;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17 - Winter 2024</a:t>
            </a:r>
            <a:endParaRPr dirty="0"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DBC80EA-B623-4A33-A149-C15115EA67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8708389"/>
              </p:ext>
            </p:extLst>
          </p:nvPr>
        </p:nvGraphicFramePr>
        <p:xfrm>
          <a:off x="3112945" y="1690688"/>
          <a:ext cx="5966110" cy="5448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3222">
                  <a:extLst>
                    <a:ext uri="{9D8B030D-6E8A-4147-A177-3AD203B41FA5}">
                      <a16:colId xmlns:a16="http://schemas.microsoft.com/office/drawing/2014/main" val="812760760"/>
                    </a:ext>
                  </a:extLst>
                </a:gridCol>
                <a:gridCol w="1193222">
                  <a:extLst>
                    <a:ext uri="{9D8B030D-6E8A-4147-A177-3AD203B41FA5}">
                      <a16:colId xmlns:a16="http://schemas.microsoft.com/office/drawing/2014/main" val="1323574719"/>
                    </a:ext>
                  </a:extLst>
                </a:gridCol>
                <a:gridCol w="1193222">
                  <a:extLst>
                    <a:ext uri="{9D8B030D-6E8A-4147-A177-3AD203B41FA5}">
                      <a16:colId xmlns:a16="http://schemas.microsoft.com/office/drawing/2014/main" val="1717061101"/>
                    </a:ext>
                  </a:extLst>
                </a:gridCol>
                <a:gridCol w="1193222">
                  <a:extLst>
                    <a:ext uri="{9D8B030D-6E8A-4147-A177-3AD203B41FA5}">
                      <a16:colId xmlns:a16="http://schemas.microsoft.com/office/drawing/2014/main" val="185499765"/>
                    </a:ext>
                  </a:extLst>
                </a:gridCol>
                <a:gridCol w="1193222">
                  <a:extLst>
                    <a:ext uri="{9D8B030D-6E8A-4147-A177-3AD203B41FA5}">
                      <a16:colId xmlns:a16="http://schemas.microsoft.com/office/drawing/2014/main" val="2534468076"/>
                    </a:ext>
                  </a:extLst>
                </a:gridCol>
              </a:tblGrid>
              <a:tr h="54485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onsolas" panose="020B0609020204030204" pitchFamily="49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33830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740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b="1" dirty="0">
                <a:solidFill>
                  <a:srgbClr val="008080"/>
                </a:solidFill>
              </a:rPr>
              <a:t>(PCM)</a:t>
            </a:r>
            <a:r>
              <a:rPr lang="en-US" dirty="0"/>
              <a:t> </a:t>
            </a:r>
            <a:r>
              <a:rPr lang="en-US" sz="4000" dirty="0"/>
              <a:t>Array of Counters or "Tallying"</a:t>
            </a:r>
            <a:endParaRPr dirty="0"/>
          </a:p>
        </p:txBody>
      </p:sp>
      <p:sp>
        <p:nvSpPr>
          <p:cNvPr id="68" name="Google Shape;68;p19"/>
          <p:cNvSpPr txBox="1">
            <a:spLocks noGrp="1"/>
          </p:cNvSpPr>
          <p:nvPr>
            <p:ph type="body" idx="1"/>
          </p:nvPr>
        </p:nvSpPr>
        <p:spPr>
          <a:xfrm>
            <a:off x="838200" y="2341331"/>
            <a:ext cx="10665300" cy="2860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4300" indent="0"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267F99"/>
                </a:solidFill>
                <a:latin typeface="Consolas" panose="020B06090202040302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[] </a:t>
            </a:r>
            <a:r>
              <a:rPr lang="en-US" sz="1800" dirty="0" err="1">
                <a:solidFill>
                  <a:srgbClr val="795E26"/>
                </a:solidFill>
                <a:latin typeface="Consolas" panose="020B0609020204030204" pitchFamily="49" charset="0"/>
              </a:rPr>
              <a:t>numCount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800" dirty="0">
                <a:solidFill>
                  <a:srgbClr val="267F99"/>
                </a:solidFill>
                <a:latin typeface="Consolas" panose="020B0609020204030204" pitchFamily="49" charset="0"/>
              </a:rPr>
              <a:t>Scanner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input) {</a:t>
            </a:r>
          </a:p>
          <a:p>
            <a:pPr marL="114300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800" dirty="0">
                <a:solidFill>
                  <a:srgbClr val="267F99"/>
                </a:solidFill>
                <a:latin typeface="Consolas" panose="020B06090202040302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[] </a:t>
            </a:r>
            <a:r>
              <a:rPr lang="en-US" sz="1800" dirty="0">
                <a:solidFill>
                  <a:srgbClr val="001080"/>
                </a:solidFill>
                <a:latin typeface="Consolas" panose="020B0609020204030204" pitchFamily="49" charset="0"/>
              </a:rPr>
              <a:t>counts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=               ;</a:t>
            </a:r>
          </a:p>
          <a:p>
            <a:pPr marL="114300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800" dirty="0">
                <a:solidFill>
                  <a:srgbClr val="AF00DB"/>
                </a:solidFill>
                <a:latin typeface="Consolas" panose="020B0609020204030204" pitchFamily="49" charset="0"/>
              </a:rPr>
              <a:t>while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800" dirty="0" err="1">
                <a:solidFill>
                  <a:srgbClr val="001080"/>
                </a:solidFill>
                <a:latin typeface="Consolas" panose="020B0609020204030204" pitchFamily="49" charset="0"/>
              </a:rPr>
              <a:t>input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800" dirty="0" err="1">
                <a:solidFill>
                  <a:srgbClr val="795E26"/>
                </a:solidFill>
                <a:latin typeface="Consolas" panose="020B0609020204030204" pitchFamily="49" charset="0"/>
              </a:rPr>
              <a:t>hasNextInt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()) {</a:t>
            </a:r>
          </a:p>
          <a:p>
            <a:pPr marL="114300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800" dirty="0">
                <a:solidFill>
                  <a:srgbClr val="267F99"/>
                </a:solidFill>
                <a:latin typeface="Consolas" panose="020B06090202040302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1080"/>
                </a:solidFill>
                <a:latin typeface="Consolas" panose="020B0609020204030204" pitchFamily="49" charset="0"/>
              </a:rPr>
              <a:t>num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800" dirty="0" err="1">
                <a:solidFill>
                  <a:srgbClr val="001080"/>
                </a:solidFill>
                <a:latin typeface="Consolas" panose="020B0609020204030204" pitchFamily="49" charset="0"/>
              </a:rPr>
              <a:t>input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800" dirty="0" err="1">
                <a:solidFill>
                  <a:srgbClr val="795E26"/>
                </a:solidFill>
                <a:latin typeface="Consolas" panose="020B0609020204030204" pitchFamily="49" charset="0"/>
              </a:rPr>
              <a:t>nextInt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114300" indent="0">
              <a:buNone/>
            </a:pPr>
            <a:b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b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b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114300" indent="0">
              <a:buNone/>
            </a:pPr>
            <a:b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800" dirty="0">
                <a:solidFill>
                  <a:srgbClr val="AF00DB"/>
                </a:solidFill>
                <a:latin typeface="Consolas" panose="020B0609020204030204" pitchFamily="49" charset="0"/>
              </a:rPr>
              <a:t>return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counts;</a:t>
            </a:r>
          </a:p>
          <a:p>
            <a:pPr marL="114300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17 - Winter 2024</a:t>
            </a:r>
            <a:endParaRPr dirty="0"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DBC80EA-B623-4A33-A149-C15115EA67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2127654"/>
              </p:ext>
            </p:extLst>
          </p:nvPr>
        </p:nvGraphicFramePr>
        <p:xfrm>
          <a:off x="3112944" y="1690688"/>
          <a:ext cx="6654245" cy="5448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54245">
                  <a:extLst>
                    <a:ext uri="{9D8B030D-6E8A-4147-A177-3AD203B41FA5}">
                      <a16:colId xmlns:a16="http://schemas.microsoft.com/office/drawing/2014/main" val="812760760"/>
                    </a:ext>
                  </a:extLst>
                </a:gridCol>
              </a:tblGrid>
              <a:tr h="54485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onsolas" panose="020B0609020204030204" pitchFamily="49" charset="0"/>
                        </a:rPr>
                        <a:t>8 3 0 1 2 2 0 7 2</a:t>
                      </a:r>
                    </a:p>
                  </a:txBody>
                  <a:tcP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33830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5974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b="1" dirty="0">
                <a:solidFill>
                  <a:srgbClr val="008080"/>
                </a:solidFill>
              </a:rPr>
              <a:t>(PCM) </a:t>
            </a:r>
            <a:r>
              <a:rPr lang="en-US" dirty="0">
                <a:solidFill>
                  <a:schemeClr val="tx1"/>
                </a:solidFill>
              </a:rPr>
              <a:t>Common Ideas in Array Patterns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68" name="Google Shape;68;p19"/>
          <p:cNvSpPr txBox="1">
            <a:spLocks noGrp="1"/>
          </p:cNvSpPr>
          <p:nvPr>
            <p:ph type="body" idx="1"/>
          </p:nvPr>
        </p:nvSpPr>
        <p:spPr>
          <a:xfrm>
            <a:off x="838200" y="1537590"/>
            <a:ext cx="10665300" cy="36646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US" sz="3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Loop bounds</a:t>
            </a:r>
          </a:p>
          <a:p>
            <a:r>
              <a:rPr lang="en-US" sz="3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Direction of traversal</a:t>
            </a:r>
          </a:p>
          <a:p>
            <a:r>
              <a:rPr lang="en-US" sz="3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Indexing into an array</a:t>
            </a:r>
          </a:p>
        </p:txBody>
      </p:sp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17 - Winter 2024</a:t>
            </a:r>
            <a:endParaRPr dirty="0"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3919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en School">
      <a:dk1>
        <a:srgbClr val="000000"/>
      </a:dk1>
      <a:lt1>
        <a:srgbClr val="FFFFFF"/>
      </a:lt1>
      <a:dk2>
        <a:srgbClr val="373545"/>
      </a:dk2>
      <a:lt2>
        <a:srgbClr val="DCD8DC"/>
      </a:lt2>
      <a:accent1>
        <a:srgbClr val="330065"/>
      </a:accent1>
      <a:accent2>
        <a:srgbClr val="917B4C"/>
      </a:accent2>
      <a:accent3>
        <a:srgbClr val="E8D3A2"/>
      </a:accent3>
      <a:accent4>
        <a:srgbClr val="330065"/>
      </a:accent4>
      <a:accent5>
        <a:srgbClr val="917B4C"/>
      </a:accent5>
      <a:accent6>
        <a:srgbClr val="E8D3A2"/>
      </a:accent6>
      <a:hlink>
        <a:srgbClr val="330065"/>
      </a:hlink>
      <a:folHlink>
        <a:srgbClr val="8C8C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38980</TotalTime>
  <Words>819</Words>
  <Application>Microsoft Macintosh PowerPoint</Application>
  <PresentationFormat>Widescreen</PresentationFormat>
  <Paragraphs>162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Quattrocento Sans</vt:lpstr>
      <vt:lpstr>Consolas</vt:lpstr>
      <vt:lpstr>Arial</vt:lpstr>
      <vt:lpstr>Office Theme</vt:lpstr>
      <vt:lpstr>PowerPoint Presentation</vt:lpstr>
      <vt:lpstr>Announcements &amp; Reminders</vt:lpstr>
      <vt:lpstr>(PCM) Counting Elements that Meet a Condition</vt:lpstr>
      <vt:lpstr>(PCM) Modifying Elements of an Array</vt:lpstr>
      <vt:lpstr>(PCM) Searching for an Element</vt:lpstr>
      <vt:lpstr>(PCM) Shifting Elements</vt:lpstr>
      <vt:lpstr>(PCM) Looking at Multiple Elements in an Array</vt:lpstr>
      <vt:lpstr>(PCM) Array of Counters or "Tallying"</vt:lpstr>
      <vt:lpstr>(PCM) Common Ideas in Array Patterns</vt:lpstr>
      <vt:lpstr>(PCM) Your Questions on Arrays! (1/3)</vt:lpstr>
      <vt:lpstr>(PCM) Your Questions on Arrays! (2/3)</vt:lpstr>
      <vt:lpstr>(PCM) Your Questions on Arrays! (2/3)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121</dc:title>
  <dc:creator>Brett Wortzman</dc:creator>
  <cp:lastModifiedBy>Matthew Wang</cp:lastModifiedBy>
  <cp:revision>161</cp:revision>
  <dcterms:created xsi:type="dcterms:W3CDTF">2020-09-29T18:40:50Z</dcterms:created>
  <dcterms:modified xsi:type="dcterms:W3CDTF">2024-03-01T19:53:25Z</dcterms:modified>
</cp:coreProperties>
</file>